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32" r:id="rId2"/>
    <p:sldMasterId id="2147483648" r:id="rId3"/>
  </p:sldMasterIdLst>
  <p:notesMasterIdLst>
    <p:notesMasterId r:id="rId61"/>
  </p:notesMasterIdLst>
  <p:sldIdLst>
    <p:sldId id="322" r:id="rId4"/>
    <p:sldId id="323" r:id="rId5"/>
    <p:sldId id="341" r:id="rId6"/>
    <p:sldId id="324" r:id="rId7"/>
    <p:sldId id="291" r:id="rId8"/>
    <p:sldId id="354" r:id="rId9"/>
    <p:sldId id="330" r:id="rId10"/>
    <p:sldId id="348" r:id="rId11"/>
    <p:sldId id="293" r:id="rId12"/>
    <p:sldId id="342" r:id="rId13"/>
    <p:sldId id="333" r:id="rId14"/>
    <p:sldId id="334" r:id="rId15"/>
    <p:sldId id="343" r:id="rId16"/>
    <p:sldId id="401" r:id="rId17"/>
    <p:sldId id="404" r:id="rId18"/>
    <p:sldId id="406" r:id="rId19"/>
    <p:sldId id="407" r:id="rId20"/>
    <p:sldId id="363" r:id="rId21"/>
    <p:sldId id="409" r:id="rId22"/>
    <p:sldId id="336" r:id="rId23"/>
    <p:sldId id="355" r:id="rId24"/>
    <p:sldId id="423" r:id="rId25"/>
    <p:sldId id="346" r:id="rId26"/>
    <p:sldId id="349" r:id="rId27"/>
    <p:sldId id="356" r:id="rId28"/>
    <p:sldId id="350" r:id="rId29"/>
    <p:sldId id="370" r:id="rId30"/>
    <p:sldId id="424" r:id="rId31"/>
    <p:sldId id="357" r:id="rId32"/>
    <p:sldId id="425" r:id="rId33"/>
    <p:sldId id="378" r:id="rId34"/>
    <p:sldId id="365" r:id="rId35"/>
    <p:sldId id="351" r:id="rId36"/>
    <p:sldId id="364" r:id="rId37"/>
    <p:sldId id="358" r:id="rId38"/>
    <p:sldId id="377" r:id="rId39"/>
    <p:sldId id="410" r:id="rId40"/>
    <p:sldId id="411" r:id="rId41"/>
    <p:sldId id="352" r:id="rId42"/>
    <p:sldId id="403" r:id="rId43"/>
    <p:sldId id="385" r:id="rId44"/>
    <p:sldId id="432" r:id="rId45"/>
    <p:sldId id="431" r:id="rId46"/>
    <p:sldId id="388" r:id="rId47"/>
    <p:sldId id="429" r:id="rId48"/>
    <p:sldId id="427" r:id="rId49"/>
    <p:sldId id="430" r:id="rId50"/>
    <p:sldId id="389" r:id="rId51"/>
    <p:sldId id="413" r:id="rId52"/>
    <p:sldId id="414" r:id="rId53"/>
    <p:sldId id="415" r:id="rId54"/>
    <p:sldId id="412" r:id="rId55"/>
    <p:sldId id="368" r:id="rId56"/>
    <p:sldId id="397" r:id="rId57"/>
    <p:sldId id="421" r:id="rId58"/>
    <p:sldId id="419" r:id="rId59"/>
    <p:sldId id="422" r:id="rId60"/>
  </p:sldIdLst>
  <p:sldSz cx="9144000" cy="6858000" type="screen4x3"/>
  <p:notesSz cx="6735763" cy="98663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351"/>
    <a:srgbClr val="0000FF"/>
    <a:srgbClr val="33CC33"/>
    <a:srgbClr val="FFFF99"/>
    <a:srgbClr val="6699FF"/>
    <a:srgbClr val="FFFFCC"/>
    <a:srgbClr val="FF9900"/>
    <a:srgbClr val="D5EEEF"/>
  </p:clrMru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88984" autoAdjust="0"/>
  </p:normalViewPr>
  <p:slideViewPr>
    <p:cSldViewPr>
      <p:cViewPr>
        <p:scale>
          <a:sx n="100" d="100"/>
          <a:sy n="100" d="100"/>
        </p:scale>
        <p:origin x="-216" y="-210"/>
      </p:cViewPr>
      <p:guideLst>
        <p:guide orient="horz" pos="2432"/>
        <p:guide orient="horz" pos="391"/>
        <p:guide orient="horz" pos="2568"/>
        <p:guide orient="horz" pos="3022"/>
        <p:guide orient="horz" pos="3119"/>
        <p:guide orient="horz" pos="4247"/>
        <p:guide pos="5602"/>
        <p:guide pos="5759"/>
        <p:guide pos="424"/>
        <p:guide pos="1348"/>
        <p:guide pos="23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25" d="100"/>
          <a:sy n="125" d="100"/>
        </p:scale>
        <p:origin x="-1056" y="1794"/>
      </p:cViewPr>
      <p:guideLst>
        <p:guide orient="horz" pos="3107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&#49436;&#50872;&#49884;\My%20Documents\&#54616;&#51060;&#49436;&#50872;&#47700;&#49888;&#51200;%20&#48155;&#51008;%20&#54028;&#51068;\&#54788;&#54889;&#53685;&#44228;&#52509;&#44292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45824;&#50808;&#50629;&#47924;\2011\10.24~28.&#54596;&#46300;&#53944;&#47549;\&#54788;&#54889;&#53685;&#44228;&#52509;&#44292;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plotArea>
      <c:layout/>
      <c:barChart>
        <c:barDir val="col"/>
        <c:grouping val="clustered"/>
        <c:ser>
          <c:idx val="4"/>
          <c:order val="0"/>
          <c:spPr>
            <a:solidFill>
              <a:schemeClr val="bg1">
                <a:lumMod val="75000"/>
              </a:schemeClr>
            </a:solidFill>
          </c:spPr>
          <c:val>
            <c:numRef>
              <c:f>총괄!$F$22:$F$52</c:f>
              <c:numCache>
                <c:formatCode>_-* #,##0_-;\-* #,##0_-;_-* "-"_-;_-@_-</c:formatCode>
                <c:ptCount val="31"/>
                <c:pt idx="0">
                  <c:v>269170</c:v>
                </c:pt>
                <c:pt idx="1">
                  <c:v>291121</c:v>
                </c:pt>
                <c:pt idx="2">
                  <c:v>334132</c:v>
                </c:pt>
                <c:pt idx="3">
                  <c:v>416773</c:v>
                </c:pt>
                <c:pt idx="4">
                  <c:v>507340</c:v>
                </c:pt>
                <c:pt idx="5">
                  <c:v>600487</c:v>
                </c:pt>
                <c:pt idx="6">
                  <c:v>711501</c:v>
                </c:pt>
                <c:pt idx="7">
                  <c:v>875584</c:v>
                </c:pt>
                <c:pt idx="8">
                  <c:v>1098187</c:v>
                </c:pt>
                <c:pt idx="9">
                  <c:v>1421925</c:v>
                </c:pt>
                <c:pt idx="10">
                  <c:v>1789484</c:v>
                </c:pt>
                <c:pt idx="11">
                  <c:v>2180240</c:v>
                </c:pt>
                <c:pt idx="12">
                  <c:v>2626671</c:v>
                </c:pt>
                <c:pt idx="13">
                  <c:v>3094310</c:v>
                </c:pt>
                <c:pt idx="14">
                  <c:v>3600798</c:v>
                </c:pt>
                <c:pt idx="15">
                  <c:v>4038608</c:v>
                </c:pt>
                <c:pt idx="16">
                  <c:v>4481451</c:v>
                </c:pt>
                <c:pt idx="17">
                  <c:v>4825336</c:v>
                </c:pt>
                <c:pt idx="18">
                  <c:v>4818220</c:v>
                </c:pt>
                <c:pt idx="19">
                  <c:v>5136850</c:v>
                </c:pt>
                <c:pt idx="20">
                  <c:v>5576703</c:v>
                </c:pt>
                <c:pt idx="21">
                  <c:v>5983146</c:v>
                </c:pt>
                <c:pt idx="22">
                  <c:v>6484253</c:v>
                </c:pt>
                <c:pt idx="23">
                  <c:v>6783850</c:v>
                </c:pt>
                <c:pt idx="24">
                  <c:v>6921143</c:v>
                </c:pt>
                <c:pt idx="25">
                  <c:v>7114679</c:v>
                </c:pt>
                <c:pt idx="26">
                  <c:v>7330316</c:v>
                </c:pt>
                <c:pt idx="27">
                  <c:v>7578907</c:v>
                </c:pt>
                <c:pt idx="28">
                  <c:v>7708389</c:v>
                </c:pt>
                <c:pt idx="29">
                  <c:v>7864914</c:v>
                </c:pt>
                <c:pt idx="30">
                  <c:v>8096262</c:v>
                </c:pt>
              </c:numCache>
            </c:numRef>
          </c:val>
        </c:ser>
        <c:ser>
          <c:idx val="0"/>
          <c:order val="1"/>
          <c:tx>
            <c:strRef>
              <c:f>총괄!$G$2</c:f>
              <c:strCache>
                <c:ptCount val="1"/>
                <c:pt idx="0">
                  <c:v>서울 자동차수</c:v>
                </c:pt>
              </c:strCache>
            </c:strRef>
          </c:tx>
          <c:spPr>
            <a:solidFill>
              <a:srgbClr val="6699FF"/>
            </a:solidFill>
          </c:spPr>
          <c:cat>
            <c:strRef>
              <c:f>총괄!$A$22:$A$52</c:f>
              <c:strCache>
                <c:ptCount val="3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</c:strCache>
            </c:strRef>
          </c:cat>
          <c:val>
            <c:numRef>
              <c:f>총괄!$G$22:$G$52</c:f>
              <c:numCache>
                <c:formatCode>_-* #,##0_-;\-* #,##0_-;_-* "-"_-;_-@_-</c:formatCode>
                <c:ptCount val="31"/>
                <c:pt idx="0">
                  <c:v>206778</c:v>
                </c:pt>
                <c:pt idx="1">
                  <c:v>221644</c:v>
                </c:pt>
                <c:pt idx="2">
                  <c:v>253647</c:v>
                </c:pt>
                <c:pt idx="3">
                  <c:v>314777</c:v>
                </c:pt>
                <c:pt idx="4">
                  <c:v>377220</c:v>
                </c:pt>
                <c:pt idx="5">
                  <c:v>445807</c:v>
                </c:pt>
                <c:pt idx="6">
                  <c:v>521521</c:v>
                </c:pt>
                <c:pt idx="7">
                  <c:v>631794</c:v>
                </c:pt>
                <c:pt idx="8">
                  <c:v>778940</c:v>
                </c:pt>
                <c:pt idx="9">
                  <c:v>991290</c:v>
                </c:pt>
                <c:pt idx="10">
                  <c:v>1193633</c:v>
                </c:pt>
                <c:pt idx="11">
                  <c:v>1374677</c:v>
                </c:pt>
                <c:pt idx="12">
                  <c:v>1569399</c:v>
                </c:pt>
                <c:pt idx="13">
                  <c:v>1750880</c:v>
                </c:pt>
                <c:pt idx="14">
                  <c:v>1932233</c:v>
                </c:pt>
                <c:pt idx="15">
                  <c:v>2043458</c:v>
                </c:pt>
                <c:pt idx="16">
                  <c:v>2168182</c:v>
                </c:pt>
                <c:pt idx="17">
                  <c:v>2248567</c:v>
                </c:pt>
                <c:pt idx="18">
                  <c:v>2198619</c:v>
                </c:pt>
                <c:pt idx="19">
                  <c:v>2297726</c:v>
                </c:pt>
                <c:pt idx="20">
                  <c:v>2440992</c:v>
                </c:pt>
                <c:pt idx="21">
                  <c:v>2550441</c:v>
                </c:pt>
                <c:pt idx="22">
                  <c:v>2691431</c:v>
                </c:pt>
                <c:pt idx="23">
                  <c:v>2776536</c:v>
                </c:pt>
                <c:pt idx="24">
                  <c:v>2779841</c:v>
                </c:pt>
                <c:pt idx="25">
                  <c:v>2808771</c:v>
                </c:pt>
                <c:pt idx="26">
                  <c:v>2856857</c:v>
                </c:pt>
                <c:pt idx="27">
                  <c:v>2933286</c:v>
                </c:pt>
                <c:pt idx="28">
                  <c:v>2949211</c:v>
                </c:pt>
                <c:pt idx="29">
                  <c:v>2954704</c:v>
                </c:pt>
                <c:pt idx="30">
                  <c:v>2981400</c:v>
                </c:pt>
              </c:numCache>
            </c:numRef>
          </c:val>
        </c:ser>
        <c:gapWidth val="20"/>
        <c:overlap val="50"/>
        <c:axId val="347438464"/>
        <c:axId val="347444736"/>
      </c:barChart>
      <c:lineChart>
        <c:grouping val="standard"/>
        <c:ser>
          <c:idx val="1"/>
          <c:order val="2"/>
          <c:tx>
            <c:strRef>
              <c:f>총괄!$H$2</c:f>
              <c:strCache>
                <c:ptCount val="1"/>
                <c:pt idx="0">
                  <c:v>경기</c:v>
                </c:pt>
              </c:strCache>
            </c:strRef>
          </c:tx>
          <c:marker>
            <c:symbol val="none"/>
          </c:marker>
          <c:cat>
            <c:strRef>
              <c:f>총괄!$A$22:$A$51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총괄!$H$22:$H$51</c:f>
            </c:numRef>
          </c:val>
        </c:ser>
        <c:ser>
          <c:idx val="3"/>
          <c:order val="3"/>
          <c:tx>
            <c:strRef>
              <c:f>총괄!$J$2</c:f>
              <c:strCache>
                <c:ptCount val="1"/>
                <c:pt idx="0">
                  <c:v>도로연장(km)</c:v>
                </c:pt>
              </c:strCache>
            </c:strRef>
          </c:tx>
          <c:spPr>
            <a:ln w="38100" cmpd="sng">
              <a:solidFill>
                <a:srgbClr val="C0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cat>
            <c:strRef>
              <c:f>총괄!$A$22:$A$51</c:f>
              <c:strCache>
                <c:ptCount val="3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</c:strCache>
            </c:strRef>
          </c:cat>
          <c:val>
            <c:numRef>
              <c:f>총괄!$J$22:$J$52</c:f>
              <c:numCache>
                <c:formatCode>_-* #,##0_-;\-* #,##0_-;_-* "-"_-;_-@_-</c:formatCode>
                <c:ptCount val="31"/>
                <c:pt idx="0">
                  <c:v>6610.4</c:v>
                </c:pt>
                <c:pt idx="1">
                  <c:v>6684.3</c:v>
                </c:pt>
                <c:pt idx="2">
                  <c:v>6738.6</c:v>
                </c:pt>
                <c:pt idx="3">
                  <c:v>6777.3</c:v>
                </c:pt>
                <c:pt idx="4">
                  <c:v>6843.4</c:v>
                </c:pt>
                <c:pt idx="5">
                  <c:v>6974.8</c:v>
                </c:pt>
                <c:pt idx="6">
                  <c:v>7058</c:v>
                </c:pt>
                <c:pt idx="7">
                  <c:v>7250</c:v>
                </c:pt>
                <c:pt idx="8">
                  <c:v>7322</c:v>
                </c:pt>
                <c:pt idx="9">
                  <c:v>7323</c:v>
                </c:pt>
                <c:pt idx="10">
                  <c:v>7374</c:v>
                </c:pt>
                <c:pt idx="11">
                  <c:v>7426.7</c:v>
                </c:pt>
                <c:pt idx="12">
                  <c:v>7515.9</c:v>
                </c:pt>
                <c:pt idx="13">
                  <c:v>7561.4290000000001</c:v>
                </c:pt>
                <c:pt idx="14">
                  <c:v>7621.6050000000014</c:v>
                </c:pt>
                <c:pt idx="15">
                  <c:v>7674.674</c:v>
                </c:pt>
                <c:pt idx="16">
                  <c:v>7689.1630000000014</c:v>
                </c:pt>
                <c:pt idx="17">
                  <c:v>7737.1010000000024</c:v>
                </c:pt>
                <c:pt idx="18">
                  <c:v>7801.2250000000004</c:v>
                </c:pt>
                <c:pt idx="19">
                  <c:v>7842.567</c:v>
                </c:pt>
                <c:pt idx="20">
                  <c:v>7888.7640000000001</c:v>
                </c:pt>
                <c:pt idx="21">
                  <c:v>7935.0890000000009</c:v>
                </c:pt>
                <c:pt idx="22">
                  <c:v>7972.8010000000004</c:v>
                </c:pt>
                <c:pt idx="23">
                  <c:v>7988.06</c:v>
                </c:pt>
                <c:pt idx="24">
                  <c:v>8010.6710000000003</c:v>
                </c:pt>
                <c:pt idx="25">
                  <c:v>8045.9319999999998</c:v>
                </c:pt>
                <c:pt idx="26">
                  <c:v>8067.201</c:v>
                </c:pt>
                <c:pt idx="27">
                  <c:v>8078.2930000000006</c:v>
                </c:pt>
                <c:pt idx="28">
                  <c:v>8092.96</c:v>
                </c:pt>
                <c:pt idx="29">
                  <c:v>8101.5930000000017</c:v>
                </c:pt>
                <c:pt idx="30">
                  <c:v>8142</c:v>
                </c:pt>
              </c:numCache>
            </c:numRef>
          </c:val>
        </c:ser>
        <c:marker val="1"/>
        <c:axId val="347452928"/>
        <c:axId val="347446656"/>
      </c:lineChart>
      <c:catAx>
        <c:axId val="347438464"/>
        <c:scaling>
          <c:orientation val="minMax"/>
        </c:scaling>
        <c:axPos val="b"/>
        <c:tickLblPos val="nextTo"/>
        <c:txPr>
          <a:bodyPr/>
          <a:lstStyle/>
          <a:p>
            <a:pPr>
              <a:defRPr sz="600"/>
            </a:pPr>
            <a:endParaRPr lang="ko-KR"/>
          </a:p>
        </c:txPr>
        <c:crossAx val="347444736"/>
        <c:crosses val="autoZero"/>
        <c:auto val="1"/>
        <c:lblAlgn val="ctr"/>
        <c:lblOffset val="100"/>
      </c:catAx>
      <c:valAx>
        <c:axId val="347444736"/>
        <c:scaling>
          <c:orientation val="minMax"/>
          <c:max val="8000000"/>
        </c:scaling>
        <c:axPos val="l"/>
        <c:majorGridlines/>
        <c:numFmt formatCode="_-* #,##0_-;\-* #,##0_-;_-* &quot;-&quot;_-;_-@_-" sourceLinked="1"/>
        <c:tickLblPos val="nextTo"/>
        <c:crossAx val="347438464"/>
        <c:crosses val="autoZero"/>
        <c:crossBetween val="between"/>
        <c:dispUnits>
          <c:builtInUnit val="thousands"/>
          <c:dispUnitsLbl>
            <c:layout/>
            <c:tx>
              <c:rich>
                <a:bodyPr/>
                <a:lstStyle/>
                <a:p>
                  <a:pPr>
                    <a:defRPr/>
                  </a:pPr>
                  <a:r>
                    <a:rPr lang="en-US" altLang="ko-KR" sz="800" dirty="0" smtClean="0"/>
                    <a:t>No. of vehicle registrations(thousand)</a:t>
                  </a:r>
                  <a:endParaRPr lang="ko-KR" altLang="en-US" sz="800" dirty="0"/>
                </a:p>
              </c:rich>
            </c:tx>
          </c:dispUnitsLbl>
        </c:dispUnits>
      </c:valAx>
      <c:valAx>
        <c:axId val="347446656"/>
        <c:scaling>
          <c:orientation val="minMax"/>
          <c:max val="30000"/>
        </c:scaling>
        <c:axPos val="r"/>
        <c:numFmt formatCode="_-* #,##0_-;\-* #,##0_-;_-* &quot;-&quot;_-;_-@_-" sourceLinked="1"/>
        <c:tickLblPos val="nextTo"/>
        <c:crossAx val="347452928"/>
        <c:crosses val="max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0.95759014637962769"/>
                <c:y val="5.1762562939992457E-2"/>
              </c:manualLayout>
            </c:layout>
            <c:tx>
              <c:rich>
                <a:bodyPr/>
                <a:lstStyle/>
                <a:p>
                  <a:pPr>
                    <a:defRPr sz="800"/>
                  </a:pPr>
                  <a:r>
                    <a:rPr lang="en-US" altLang="ko-KR" sz="800" dirty="0" smtClean="0"/>
                    <a:t>Total length of Roads(1,000</a:t>
                  </a:r>
                  <a:r>
                    <a:rPr lang="en-US" altLang="ko-KR" sz="800" baseline="0" dirty="0" smtClean="0"/>
                    <a:t> km)</a:t>
                  </a:r>
                  <a:endParaRPr lang="ko-KR" altLang="en-US" sz="800" dirty="0"/>
                </a:p>
              </c:rich>
            </c:tx>
          </c:dispUnitsLbl>
        </c:dispUnits>
      </c:valAx>
      <c:catAx>
        <c:axId val="347452928"/>
        <c:scaling>
          <c:orientation val="minMax"/>
        </c:scaling>
        <c:delete val="1"/>
        <c:axPos val="b"/>
        <c:tickLblPos val="none"/>
        <c:crossAx val="347446656"/>
        <c:crosses val="autoZero"/>
        <c:auto val="1"/>
        <c:lblAlgn val="ctr"/>
        <c:lblOffset val="100"/>
      </c:catAx>
    </c:plotArea>
    <c:legend>
      <c:legendPos val="b"/>
      <c:layout>
        <c:manualLayout>
          <c:xMode val="edge"/>
          <c:yMode val="edge"/>
          <c:x val="0.26191405360755032"/>
          <c:y val="0.90678518580958312"/>
          <c:w val="0.47617175138942375"/>
          <c:h val="6.5765318156139632E-2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plotArea>
      <c:layout>
        <c:manualLayout>
          <c:layoutTarget val="inner"/>
          <c:xMode val="edge"/>
          <c:yMode val="edge"/>
          <c:x val="8.6015794329559372E-2"/>
          <c:y val="4.7410929241032684E-2"/>
          <c:w val="0.83387067830507322"/>
          <c:h val="0.73403787440653334"/>
        </c:manualLayout>
      </c:layout>
      <c:barChart>
        <c:barDir val="col"/>
        <c:grouping val="clustered"/>
        <c:ser>
          <c:idx val="3"/>
          <c:order val="3"/>
          <c:tx>
            <c:v>traffic congestion cost</c:v>
          </c:tx>
          <c:spPr>
            <a:solidFill>
              <a:schemeClr val="bg1">
                <a:lumMod val="75000"/>
              </a:schemeClr>
            </a:solidFill>
          </c:spPr>
          <c:val>
            <c:numRef>
              <c:f>총괄!$Q$22:$Q$51</c:f>
              <c:numCache>
                <c:formatCode>General</c:formatCode>
                <c:ptCount val="30"/>
                <c:pt idx="11" formatCode="_-* #,##0_-;\-* #,##0_-;_-* &quot;-&quot;_-;_-@_-">
                  <c:v>13671</c:v>
                </c:pt>
                <c:pt idx="12" formatCode="_-* #,##0_-;\-* #,##0_-;_-* &quot;-&quot;_-;_-@_-">
                  <c:v>18012</c:v>
                </c:pt>
                <c:pt idx="13" formatCode="_-* #,##0_-;\-* #,##0_-;_-* &quot;-&quot;_-;_-@_-">
                  <c:v>24181</c:v>
                </c:pt>
                <c:pt idx="14" formatCode="_-* #,##0_-;\-* #,##0_-;_-* &quot;-&quot;_-;_-@_-">
                  <c:v>27856</c:v>
                </c:pt>
                <c:pt idx="15" formatCode="_-* #,##0_-;\-* #,##0_-;_-* &quot;-&quot;_-;_-@_-">
                  <c:v>30545</c:v>
                </c:pt>
                <c:pt idx="16" formatCode="_-* #,##0_-;\-* #,##0_-;_-* &quot;-&quot;_-;_-@_-">
                  <c:v>35610</c:v>
                </c:pt>
                <c:pt idx="17" formatCode="_-* #,##0_-;\-* #,##0_-;_-* &quot;-&quot;_-;_-@_-">
                  <c:v>45223</c:v>
                </c:pt>
                <c:pt idx="18" formatCode="_-* #,##0_-;\-* #,##0_-;_-* &quot;-&quot;_-;_-@_-">
                  <c:v>30861</c:v>
                </c:pt>
                <c:pt idx="19" formatCode="_-* #,##0_-;\-* #,##0_-;_-* &quot;-&quot;_-;_-@_-">
                  <c:v>41752</c:v>
                </c:pt>
                <c:pt idx="20" formatCode="_-* #,##0_-;\-* #,##0_-;_-* &quot;-&quot;_-;_-@_-">
                  <c:v>47141</c:v>
                </c:pt>
                <c:pt idx="21" formatCode="_-* #,##0_-;\-* #,##0_-;_-* &quot;-&quot;_-;_-@_-">
                  <c:v>50868</c:v>
                </c:pt>
                <c:pt idx="22" formatCode="_-* #,##0_-;\-* #,##0_-;_-* &quot;-&quot;_-;_-@_-">
                  <c:v>53100</c:v>
                </c:pt>
                <c:pt idx="23" formatCode="_-* #,##0_-;\-* #,##0_-;_-* &quot;-&quot;_-;_-@_-">
                  <c:v>56403</c:v>
                </c:pt>
                <c:pt idx="24" formatCode="_-* #,##0_-;\-* #,##0_-;_-* &quot;-&quot;_-;_-@_-">
                  <c:v>57237</c:v>
                </c:pt>
                <c:pt idx="25" formatCode="_-* #,##0_-;\-* #,##0_-;_-* &quot;-&quot;_-;_-@_-">
                  <c:v>60190</c:v>
                </c:pt>
                <c:pt idx="26" formatCode="_-* #,##0_-;\-* #,##0_-;_-* &quot;-&quot;_-;_-@_-">
                  <c:v>67355</c:v>
                </c:pt>
                <c:pt idx="27" formatCode="_-* #,##0_-;\-* #,##0_-;_-* &quot;-&quot;_-;_-@_-">
                  <c:v>71037</c:v>
                </c:pt>
                <c:pt idx="28" formatCode="_-* #,##0.0_-;\-* #,##0.0_-;_-* &quot;-&quot;_-;_-@_-">
                  <c:v>72315</c:v>
                </c:pt>
              </c:numCache>
            </c:numRef>
          </c:val>
        </c:ser>
        <c:gapWidth val="80"/>
        <c:axId val="347618304"/>
        <c:axId val="347616384"/>
      </c:barChart>
      <c:lineChart>
        <c:grouping val="standard"/>
        <c:ser>
          <c:idx val="0"/>
          <c:order val="0"/>
          <c:tx>
            <c:v>Speed in CBD</c:v>
          </c:tx>
          <c:marker>
            <c:spPr>
              <a:ln>
                <a:solidFill>
                  <a:schemeClr val="bg1"/>
                </a:solidFill>
              </a:ln>
            </c:spPr>
          </c:marker>
          <c:dLbls>
            <c:txPr>
              <a:bodyPr/>
              <a:lstStyle/>
              <a:p>
                <a:pPr>
                  <a:defRPr sz="800"/>
                </a:pPr>
                <a:endParaRPr lang="ko-KR"/>
              </a:p>
            </c:txPr>
            <c:dLblPos val="b"/>
            <c:showVal val="1"/>
          </c:dLbls>
          <c:cat>
            <c:strRef>
              <c:f>총괄!$A$22:$A$52</c:f>
              <c:strCache>
                <c:ptCount val="3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</c:strCache>
            </c:strRef>
          </c:cat>
          <c:val>
            <c:numRef>
              <c:f>총괄!$N$22:$N$52</c:f>
              <c:numCache>
                <c:formatCode>_-* #,##0.0_-;\-* #,##0.0_-;_-* "-"_-;_-@_-</c:formatCode>
                <c:ptCount val="31"/>
                <c:pt idx="0">
                  <c:v>30.8</c:v>
                </c:pt>
                <c:pt idx="1">
                  <c:v>29.4</c:v>
                </c:pt>
                <c:pt idx="2">
                  <c:v>28</c:v>
                </c:pt>
                <c:pt idx="3">
                  <c:v>26.6</c:v>
                </c:pt>
                <c:pt idx="4">
                  <c:v>25.2</c:v>
                </c:pt>
                <c:pt idx="5">
                  <c:v>24.299999999999986</c:v>
                </c:pt>
                <c:pt idx="6">
                  <c:v>23.4</c:v>
                </c:pt>
                <c:pt idx="7">
                  <c:v>21.95</c:v>
                </c:pt>
                <c:pt idx="8">
                  <c:v>20.5</c:v>
                </c:pt>
                <c:pt idx="9">
                  <c:v>18.7</c:v>
                </c:pt>
                <c:pt idx="10">
                  <c:v>16.399999999999999</c:v>
                </c:pt>
                <c:pt idx="11">
                  <c:v>17.66</c:v>
                </c:pt>
                <c:pt idx="12">
                  <c:v>19.279999999999987</c:v>
                </c:pt>
                <c:pt idx="13">
                  <c:v>19.97</c:v>
                </c:pt>
                <c:pt idx="14">
                  <c:v>20.04</c:v>
                </c:pt>
                <c:pt idx="15">
                  <c:v>18.25</c:v>
                </c:pt>
                <c:pt idx="16">
                  <c:v>16.439999999999987</c:v>
                </c:pt>
                <c:pt idx="17">
                  <c:v>16.850000000000001</c:v>
                </c:pt>
                <c:pt idx="18">
                  <c:v>17.72</c:v>
                </c:pt>
                <c:pt idx="19">
                  <c:v>21.19</c:v>
                </c:pt>
                <c:pt idx="20">
                  <c:v>18.54</c:v>
                </c:pt>
                <c:pt idx="21">
                  <c:v>16.600000000000001</c:v>
                </c:pt>
                <c:pt idx="22">
                  <c:v>16.3</c:v>
                </c:pt>
                <c:pt idx="23">
                  <c:v>15.5</c:v>
                </c:pt>
                <c:pt idx="24">
                  <c:v>13.6</c:v>
                </c:pt>
                <c:pt idx="25">
                  <c:v>14</c:v>
                </c:pt>
                <c:pt idx="26">
                  <c:v>14.4</c:v>
                </c:pt>
                <c:pt idx="27">
                  <c:v>14.4</c:v>
                </c:pt>
                <c:pt idx="28">
                  <c:v>16.7</c:v>
                </c:pt>
                <c:pt idx="29">
                  <c:v>16</c:v>
                </c:pt>
                <c:pt idx="30">
                  <c:v>16.600000000000001</c:v>
                </c:pt>
              </c:numCache>
            </c:numRef>
          </c:val>
        </c:ser>
        <c:ser>
          <c:idx val="1"/>
          <c:order val="1"/>
          <c:tx>
            <c:v>Overall speed</c:v>
          </c:tx>
          <c:marker>
            <c:symbol val="circle"/>
            <c:size val="7"/>
            <c:spPr>
              <a:ln>
                <a:solidFill>
                  <a:schemeClr val="bg1"/>
                </a:solidFill>
              </a:ln>
            </c:spPr>
          </c:marker>
          <c:dLbls>
            <c:txPr>
              <a:bodyPr/>
              <a:lstStyle/>
              <a:p>
                <a:pPr>
                  <a:defRPr sz="800"/>
                </a:pPr>
                <a:endParaRPr lang="ko-KR"/>
              </a:p>
            </c:txPr>
            <c:dLblPos val="t"/>
            <c:showVal val="1"/>
          </c:dLbls>
          <c:cat>
            <c:strRef>
              <c:f>총괄!$A$22:$A$52</c:f>
              <c:strCache>
                <c:ptCount val="3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</c:strCache>
            </c:strRef>
          </c:cat>
          <c:val>
            <c:numRef>
              <c:f>총괄!$O$22:$O$52</c:f>
              <c:numCache>
                <c:formatCode>General</c:formatCode>
                <c:ptCount val="31"/>
                <c:pt idx="9" formatCode="_-* #,##0.0_-;\-* #,##0.0_-;_-* &quot;-&quot;_-;_-@_-">
                  <c:v>32.6</c:v>
                </c:pt>
                <c:pt idx="10" formatCode="_-* #,##0.0_-;\-* #,##0.0_-;_-* &quot;-&quot;_-;_-@_-">
                  <c:v>24.2</c:v>
                </c:pt>
                <c:pt idx="11" formatCode="_-* #,##0.0_-;\-* #,##0.0_-;_-* &quot;-&quot;_-;_-@_-">
                  <c:v>21.6</c:v>
                </c:pt>
                <c:pt idx="12" formatCode="_-* #,##0.0_-;\-* #,##0.0_-;_-* &quot;-&quot;_-;_-@_-">
                  <c:v>22.6</c:v>
                </c:pt>
                <c:pt idx="13" formatCode="_-* #,##0.0_-;\-* #,##0.0_-;_-* &quot;-&quot;_-;_-@_-">
                  <c:v>23.5</c:v>
                </c:pt>
                <c:pt idx="14" formatCode="_-* #,##0.0_-;\-* #,##0.0_-;_-* &quot;-&quot;_-;_-@_-">
                  <c:v>23.2</c:v>
                </c:pt>
                <c:pt idx="15" formatCode="_-* #,##0.0_-;\-* #,##0.0_-;_-* &quot;-&quot;_-;_-@_-">
                  <c:v>21.7</c:v>
                </c:pt>
                <c:pt idx="16" formatCode="_-* #,##0.0_-;\-* #,##0.0_-;_-* &quot;-&quot;_-;_-@_-">
                  <c:v>20.9</c:v>
                </c:pt>
                <c:pt idx="17" formatCode="_-* #,##0.0_-;\-* #,##0.0_-;_-* &quot;-&quot;_-;_-@_-">
                  <c:v>21.06</c:v>
                </c:pt>
                <c:pt idx="18" formatCode="_-* #,##0.0_-;\-* #,##0.0_-;_-* &quot;-&quot;_-;_-@_-">
                  <c:v>25.4</c:v>
                </c:pt>
                <c:pt idx="19" formatCode="_-* #,##0.0_-;\-* #,##0.0_-;_-* &quot;-&quot;_-;_-@_-">
                  <c:v>25.4</c:v>
                </c:pt>
                <c:pt idx="20" formatCode="_-* #,##0.0_-;\-* #,##0.0_-;_-* &quot;-&quot;_-;_-@_-">
                  <c:v>22.919999999999987</c:v>
                </c:pt>
                <c:pt idx="21" formatCode="_-* #,##0.0_-;\-* #,##0.0_-;_-* &quot;-&quot;_-;_-@_-">
                  <c:v>21.7</c:v>
                </c:pt>
                <c:pt idx="22" formatCode="_-* #,##0.0_-;\-* #,##0.0_-;_-* &quot;-&quot;_-;_-@_-">
                  <c:v>22.5</c:v>
                </c:pt>
                <c:pt idx="23" formatCode="_-* #,##0.0_-;\-* #,##0.0_-;_-* &quot;-&quot;_-;_-@_-">
                  <c:v>22.4</c:v>
                </c:pt>
                <c:pt idx="24" formatCode="_-* #,##0.0_-;\-* #,##0.0_-;_-* &quot;-&quot;_-;_-@_-">
                  <c:v>22.4</c:v>
                </c:pt>
                <c:pt idx="25" formatCode="_-* #,##0.0_-;\-* #,##0.0_-;_-* &quot;-&quot;_-;_-@_-">
                  <c:v>22.9</c:v>
                </c:pt>
                <c:pt idx="26" formatCode="_-* #,##0.0_-;\-* #,##0.0_-;_-* &quot;-&quot;_-;_-@_-">
                  <c:v>22.9</c:v>
                </c:pt>
                <c:pt idx="27" formatCode="_-* #,##0.0_-;\-* #,##0.0_-;_-* &quot;-&quot;_-;_-@_-">
                  <c:v>24</c:v>
                </c:pt>
                <c:pt idx="28" formatCode="_-* #,##0.0_-;\-* #,##0.0_-;_-* &quot;-&quot;_-;_-@_-">
                  <c:v>24.9</c:v>
                </c:pt>
                <c:pt idx="29" formatCode="_-* #,##0.0_-;\-* #,##0.0_-;_-* &quot;-&quot;_-;_-@_-">
                  <c:v>24</c:v>
                </c:pt>
                <c:pt idx="30" formatCode="_-* #,##0.0_-;\-* #,##0.0_-;_-* &quot;-&quot;_-;_-@_-">
                  <c:v>24</c:v>
                </c:pt>
              </c:numCache>
            </c:numRef>
          </c:val>
        </c:ser>
        <c:ser>
          <c:idx val="2"/>
          <c:order val="2"/>
          <c:tx>
            <c:v>Bus speed</c:v>
          </c:tx>
          <c:marker>
            <c:spPr>
              <a:ln>
                <a:solidFill>
                  <a:schemeClr val="bg1"/>
                </a:solidFill>
              </a:ln>
            </c:spPr>
          </c:marker>
          <c:cat>
            <c:strRef>
              <c:f>총괄!$A$22:$A$52</c:f>
              <c:strCache>
                <c:ptCount val="3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</c:strCache>
            </c:strRef>
          </c:cat>
          <c:val>
            <c:numRef>
              <c:f>총괄!$P$22:$P$52</c:f>
              <c:numCache>
                <c:formatCode>General</c:formatCode>
                <c:ptCount val="31"/>
                <c:pt idx="10" formatCode="_-* #,##0.0_-;\-* #,##0.0_-;_-* &quot;-&quot;_-;_-@_-">
                  <c:v>18.8</c:v>
                </c:pt>
                <c:pt idx="11" formatCode="_-* #,##0.0_-;\-* #,##0.0_-;_-* &quot;-&quot;_-;_-@_-">
                  <c:v>18.149999999999999</c:v>
                </c:pt>
                <c:pt idx="12" formatCode="_-* #,##0.0_-;\-* #,##0.0_-;_-* &quot;-&quot;_-;_-@_-">
                  <c:v>16.88</c:v>
                </c:pt>
                <c:pt idx="13" formatCode="_-* #,##0.0_-;\-* #,##0.0_-;_-* &quot;-&quot;_-;_-@_-">
                  <c:v>19.97</c:v>
                </c:pt>
                <c:pt idx="14" formatCode="_-* #,##0.0_-;\-* #,##0.0_-;_-* &quot;-&quot;_-;_-@_-">
                  <c:v>18.420000000000002</c:v>
                </c:pt>
                <c:pt idx="15" formatCode="_-* #,##0.0_-;\-* #,##0.0_-;_-* &quot;-&quot;_-;_-@_-">
                  <c:v>18.79</c:v>
                </c:pt>
                <c:pt idx="16" formatCode="_-* #,##0.0_-;\-* #,##0.0_-;_-* &quot;-&quot;_-;_-@_-">
                  <c:v>18.350000000000001</c:v>
                </c:pt>
                <c:pt idx="17" formatCode="_-* #,##0.0_-;\-* #,##0.0_-;_-* &quot;-&quot;_-;_-@_-">
                  <c:v>18.690000000000001</c:v>
                </c:pt>
                <c:pt idx="18" formatCode="_-* #,##0.0_-;\-* #,##0.0_-;_-* &quot;-&quot;_-;_-@_-">
                  <c:v>20.07</c:v>
                </c:pt>
                <c:pt idx="19" formatCode="_-* #,##0.0_-;\-* #,##0.0_-;_-* &quot;-&quot;_-;_-@_-">
                  <c:v>19.21</c:v>
                </c:pt>
                <c:pt idx="20" formatCode="_-* #,##0.0_-;\-* #,##0.0_-;_-* &quot;-&quot;_-;_-@_-">
                  <c:v>18.989999999999963</c:v>
                </c:pt>
                <c:pt idx="21" formatCode="_-* #,##0.0_-;\-* #,##0.0_-;_-* &quot;-&quot;_-;_-@_-">
                  <c:v>19.09</c:v>
                </c:pt>
                <c:pt idx="22" formatCode="_-* #,##0.0_-;\-* #,##0.0_-;_-* &quot;-&quot;_-;_-@_-">
                  <c:v>18.91</c:v>
                </c:pt>
                <c:pt idx="23" formatCode="_-* #,##0.0_-;\-* #,##0.0_-;_-* &quot;-&quot;_-;_-@_-">
                  <c:v>17.2</c:v>
                </c:pt>
                <c:pt idx="24" formatCode="_-* #,##0.0_-;\-* #,##0.0_-;_-* &quot;-&quot;_-;_-@_-">
                  <c:v>18.100000000000001</c:v>
                </c:pt>
                <c:pt idx="25" formatCode="_-* #,##0.0_-;\-* #,##0.0_-;_-* &quot;-&quot;_-;_-@_-">
                  <c:v>17.600000000000001</c:v>
                </c:pt>
                <c:pt idx="26" formatCode="_-* #,##0.0_-;\-* #,##0.0_-;_-* &quot;-&quot;_-;_-@_-">
                  <c:v>17.899999999999999</c:v>
                </c:pt>
                <c:pt idx="27" formatCode="_-* #,##0.0_-;\-* #,##0.0_-;_-* &quot;-&quot;_-;_-@_-">
                  <c:v>19.600000000000001</c:v>
                </c:pt>
                <c:pt idx="28" formatCode="_-* #,##0.0_-;\-* #,##0.0_-;_-* &quot;-&quot;_-;_-@_-">
                  <c:v>19.7</c:v>
                </c:pt>
                <c:pt idx="29" formatCode="_-* #,##0.0_-;\-* #,##0.0_-;_-* &quot;-&quot;_-;_-@_-">
                  <c:v>19.600000000000001</c:v>
                </c:pt>
                <c:pt idx="30" formatCode="_-* #,##0.0_-;\-* #,##0.0_-;_-* &quot;-&quot;_-;_-@_-">
                  <c:v>19.8</c:v>
                </c:pt>
              </c:numCache>
            </c:numRef>
          </c:val>
        </c:ser>
        <c:marker val="1"/>
        <c:axId val="347600384"/>
        <c:axId val="347602304"/>
      </c:lineChart>
      <c:catAx>
        <c:axId val="347600384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sz="900"/>
            </a:pPr>
            <a:endParaRPr lang="ko-KR"/>
          </a:p>
        </c:txPr>
        <c:crossAx val="347602304"/>
        <c:crosses val="autoZero"/>
        <c:auto val="1"/>
        <c:lblAlgn val="ctr"/>
        <c:lblOffset val="100"/>
      </c:catAx>
      <c:valAx>
        <c:axId val="347602304"/>
        <c:scaling>
          <c:orientation val="minMax"/>
        </c:scaling>
        <c:axPos val="l"/>
        <c:numFmt formatCode="#,##0;[Red]\-#,##0" sourceLinked="0"/>
        <c:tickLblPos val="nextTo"/>
        <c:crossAx val="347600384"/>
        <c:crosses val="autoZero"/>
        <c:crossBetween val="between"/>
      </c:valAx>
      <c:valAx>
        <c:axId val="347616384"/>
        <c:scaling>
          <c:orientation val="minMax"/>
          <c:max val="70000"/>
        </c:scaling>
        <c:axPos val="r"/>
        <c:numFmt formatCode="General" sourceLinked="1"/>
        <c:tickLblPos val="nextTo"/>
        <c:crossAx val="347618304"/>
        <c:crosses val="max"/>
        <c:crossBetween val="between"/>
        <c:dispUnits>
          <c:builtInUnit val="thousands"/>
        </c:dispUnits>
      </c:valAx>
      <c:catAx>
        <c:axId val="347618304"/>
        <c:scaling>
          <c:orientation val="minMax"/>
        </c:scaling>
        <c:delete val="1"/>
        <c:axPos val="b"/>
        <c:tickLblPos val="none"/>
        <c:crossAx val="347616384"/>
        <c:crosses val="autoZero"/>
        <c:auto val="1"/>
        <c:lblAlgn val="ctr"/>
        <c:lblOffset val="100"/>
      </c:catAx>
    </c:plotArea>
    <c:legend>
      <c:legendPos val="b"/>
      <c:layout/>
    </c:legend>
    <c:plotVisOnly val="1"/>
    <c:dispBlanksAs val="gap"/>
  </c:chart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EEF1C7-F6AD-410B-9A92-F43B976E1821}" type="doc">
      <dgm:prSet loTypeId="urn:microsoft.com/office/officeart/2005/8/layout/cycle2" loCatId="cycle" qsTypeId="urn:microsoft.com/office/officeart/2005/8/quickstyle/simple1#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C95507DC-121D-4EC7-9323-FC4D2D7ED60C}">
      <dgm:prSet/>
      <dgm:spPr/>
      <dgm:t>
        <a:bodyPr/>
        <a:lstStyle/>
        <a:p>
          <a:pPr rtl="0" latinLnBrk="1"/>
          <a:endParaRPr lang="ko-KR" dirty="0"/>
        </a:p>
      </dgm:t>
    </dgm:pt>
    <dgm:pt modelId="{08D5AF65-2952-44DC-8078-4BDE7DCB0D60}" type="parTrans" cxnId="{AE6D6148-529B-43BA-870D-E672F53F9792}">
      <dgm:prSet/>
      <dgm:spPr/>
      <dgm:t>
        <a:bodyPr/>
        <a:lstStyle/>
        <a:p>
          <a:pPr latinLnBrk="1"/>
          <a:endParaRPr lang="ko-KR" altLang="en-US"/>
        </a:p>
      </dgm:t>
    </dgm:pt>
    <dgm:pt modelId="{96681259-578D-4112-BDB2-77DEC970BDCE}" type="sibTrans" cxnId="{AE6D6148-529B-43BA-870D-E672F53F9792}">
      <dgm:prSet/>
      <dgm:spPr/>
      <dgm:t>
        <a:bodyPr/>
        <a:lstStyle/>
        <a:p>
          <a:pPr latinLnBrk="1"/>
          <a:endParaRPr lang="ko-KR" altLang="en-US"/>
        </a:p>
      </dgm:t>
    </dgm:pt>
    <dgm:pt modelId="{6910BCB1-0955-4BCE-8D9C-F8E2DF34A79D}">
      <dgm:prSet/>
      <dgm:spPr/>
      <dgm:t>
        <a:bodyPr/>
        <a:lstStyle/>
        <a:p>
          <a:pPr rtl="0" latinLnBrk="1"/>
          <a:endParaRPr kumimoji="1" lang="en-US" b="1" dirty="0"/>
        </a:p>
      </dgm:t>
    </dgm:pt>
    <dgm:pt modelId="{E4B0314B-41E1-40DF-85B1-7F56EC1E7820}" type="parTrans" cxnId="{61C81EDF-744E-4B87-B401-A1157D997873}">
      <dgm:prSet/>
      <dgm:spPr/>
      <dgm:t>
        <a:bodyPr/>
        <a:lstStyle/>
        <a:p>
          <a:pPr latinLnBrk="1"/>
          <a:endParaRPr lang="ko-KR" altLang="en-US"/>
        </a:p>
      </dgm:t>
    </dgm:pt>
    <dgm:pt modelId="{5352B718-1B9C-4334-9EAB-B8082E1E8DB0}" type="sibTrans" cxnId="{61C81EDF-744E-4B87-B401-A1157D997873}">
      <dgm:prSet/>
      <dgm:spPr/>
      <dgm:t>
        <a:bodyPr/>
        <a:lstStyle/>
        <a:p>
          <a:pPr latinLnBrk="1"/>
          <a:endParaRPr lang="ko-KR" altLang="en-US"/>
        </a:p>
      </dgm:t>
    </dgm:pt>
    <dgm:pt modelId="{6F673322-AA6A-421A-8AEE-4C4487D9E79D}">
      <dgm:prSet/>
      <dgm:spPr/>
      <dgm:t>
        <a:bodyPr/>
        <a:lstStyle/>
        <a:p>
          <a:pPr latinLnBrk="1"/>
          <a:endParaRPr lang="ko-KR" altLang="en-US" dirty="0"/>
        </a:p>
      </dgm:t>
    </dgm:pt>
    <dgm:pt modelId="{EA7E7622-6CA0-4690-AE9D-D06FA899126F}" type="parTrans" cxnId="{FB42AB20-E0BA-4AF8-ADFA-A540BA0FD269}">
      <dgm:prSet/>
      <dgm:spPr/>
      <dgm:t>
        <a:bodyPr/>
        <a:lstStyle/>
        <a:p>
          <a:pPr latinLnBrk="1"/>
          <a:endParaRPr lang="ko-KR" altLang="en-US"/>
        </a:p>
      </dgm:t>
    </dgm:pt>
    <dgm:pt modelId="{AB8EBC78-E72E-4428-B5CC-3F49BD274237}" type="sibTrans" cxnId="{FB42AB20-E0BA-4AF8-ADFA-A540BA0FD269}">
      <dgm:prSet/>
      <dgm:spPr/>
      <dgm:t>
        <a:bodyPr/>
        <a:lstStyle/>
        <a:p>
          <a:pPr latinLnBrk="1"/>
          <a:endParaRPr lang="ko-KR" altLang="en-US"/>
        </a:p>
      </dgm:t>
    </dgm:pt>
    <dgm:pt modelId="{C8B95070-6993-4785-9E2D-972A6AA00888}">
      <dgm:prSet/>
      <dgm:spPr/>
      <dgm:t>
        <a:bodyPr/>
        <a:lstStyle/>
        <a:p>
          <a:pPr latinLnBrk="1"/>
          <a:endParaRPr lang="ko-KR" altLang="en-US" dirty="0"/>
        </a:p>
      </dgm:t>
    </dgm:pt>
    <dgm:pt modelId="{39FFCAD7-E6FE-4BF6-BBDA-E210E5E1FD85}" type="parTrans" cxnId="{AB976787-B68F-4BF0-BA1F-EA73C3042AE1}">
      <dgm:prSet/>
      <dgm:spPr/>
      <dgm:t>
        <a:bodyPr/>
        <a:lstStyle/>
        <a:p>
          <a:pPr latinLnBrk="1"/>
          <a:endParaRPr lang="ko-KR" altLang="en-US"/>
        </a:p>
      </dgm:t>
    </dgm:pt>
    <dgm:pt modelId="{7932C781-7191-4A70-9A60-772D3455F899}" type="sibTrans" cxnId="{AB976787-B68F-4BF0-BA1F-EA73C3042AE1}">
      <dgm:prSet/>
      <dgm:spPr/>
      <dgm:t>
        <a:bodyPr/>
        <a:lstStyle/>
        <a:p>
          <a:pPr latinLnBrk="1"/>
          <a:endParaRPr lang="ko-KR" altLang="en-US"/>
        </a:p>
      </dgm:t>
    </dgm:pt>
    <dgm:pt modelId="{E9F5F644-8D1A-497E-BB4A-2AAFF7C7B5C9}">
      <dgm:prSet/>
      <dgm:spPr/>
      <dgm:t>
        <a:bodyPr/>
        <a:lstStyle/>
        <a:p>
          <a:pPr latinLnBrk="1"/>
          <a:endParaRPr lang="ko-KR" altLang="en-US" dirty="0"/>
        </a:p>
      </dgm:t>
    </dgm:pt>
    <dgm:pt modelId="{8ABD1D5B-1B15-4DA6-B084-9283CF159383}" type="parTrans" cxnId="{2AC77AC4-1631-42FD-82DE-F1F99FF3063F}">
      <dgm:prSet/>
      <dgm:spPr/>
      <dgm:t>
        <a:bodyPr/>
        <a:lstStyle/>
        <a:p>
          <a:pPr latinLnBrk="1"/>
          <a:endParaRPr lang="ko-KR" altLang="en-US"/>
        </a:p>
      </dgm:t>
    </dgm:pt>
    <dgm:pt modelId="{F0D39B07-BB92-4A3E-994E-C436957FFE4A}" type="sibTrans" cxnId="{2AC77AC4-1631-42FD-82DE-F1F99FF3063F}">
      <dgm:prSet/>
      <dgm:spPr/>
      <dgm:t>
        <a:bodyPr/>
        <a:lstStyle/>
        <a:p>
          <a:pPr latinLnBrk="1"/>
          <a:endParaRPr lang="ko-KR" altLang="en-US"/>
        </a:p>
      </dgm:t>
    </dgm:pt>
    <dgm:pt modelId="{4188B23E-E53D-41DB-8D07-0153F1B286BE}" type="pres">
      <dgm:prSet presAssocID="{C6EEF1C7-F6AD-410B-9A92-F43B976E182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76A221-BEE9-457D-93C8-8B9070705DC5}" type="pres">
      <dgm:prSet presAssocID="{6F673322-AA6A-421A-8AEE-4C4487D9E79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CF99714-8A74-427A-9CE8-C69B950ED63B}" type="pres">
      <dgm:prSet presAssocID="{AB8EBC78-E72E-4428-B5CC-3F49BD274237}" presName="sibTrans" presStyleLbl="sibTrans2D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06EEC29B-0F9F-4CBB-A9DB-60953B4966E5}" type="pres">
      <dgm:prSet presAssocID="{AB8EBC78-E72E-4428-B5CC-3F49BD274237}" presName="connectorText" presStyleLbl="sibTrans2D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FD09776B-4DA8-4B76-B754-97C409F0950A}" type="pres">
      <dgm:prSet presAssocID="{C8B95070-6993-4785-9E2D-972A6AA0088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483830-20CA-4C93-8B3E-36BED896CBCB}" type="pres">
      <dgm:prSet presAssocID="{7932C781-7191-4A70-9A60-772D3455F899}" presName="sibTrans" presStyleLbl="sibTrans2D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5D8D7D6-3BBD-45C4-A3B2-F0942ABA6562}" type="pres">
      <dgm:prSet presAssocID="{7932C781-7191-4A70-9A60-772D3455F899}" presName="connectorText" presStyleLbl="sibTrans2D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B0F10F0B-CC98-49DE-AF9E-5688767E339A}" type="pres">
      <dgm:prSet presAssocID="{E9F5F644-8D1A-497E-BB4A-2AAFF7C7B5C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3A92280-9CDC-4252-9D38-5250E9FA7FA4}" type="pres">
      <dgm:prSet presAssocID="{F0D39B07-BB92-4A3E-994E-C436957FFE4A}" presName="sibTrans" presStyleLbl="sibTrans2D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39D1D96F-ADF9-4CDE-9C1D-602D6E73DFEF}" type="pres">
      <dgm:prSet presAssocID="{F0D39B07-BB92-4A3E-994E-C436957FFE4A}" presName="connectorText" presStyleLbl="sibTrans2D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F77C89FB-EE07-46A8-813A-1C12073AECD9}" type="pres">
      <dgm:prSet presAssocID="{C95507DC-121D-4EC7-9323-FC4D2D7ED6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F819AD0-3E4B-4223-8E8D-E2C962F0E710}" type="pres">
      <dgm:prSet presAssocID="{96681259-578D-4112-BDB2-77DEC970BDCE}" presName="sibTrans" presStyleLbl="sibTrans2D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7EF9E833-404C-41C2-A1EF-4D345640EC6E}" type="pres">
      <dgm:prSet presAssocID="{96681259-578D-4112-BDB2-77DEC970BDCE}" presName="connectorText" presStyleLbl="sibTrans2D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F0852DFB-E954-4A80-B257-AB28286375F7}" type="pres">
      <dgm:prSet presAssocID="{6910BCB1-0955-4BCE-8D9C-F8E2DF34A79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BE45F77-2F47-430D-8D00-1E53B8456D11}" type="pres">
      <dgm:prSet presAssocID="{5352B718-1B9C-4334-9EAB-B8082E1E8DB0}" presName="sibTrans" presStyleLbl="sibTrans2D1" presStyleIdx="4" presStyleCnt="5"/>
      <dgm:spPr/>
      <dgm:t>
        <a:bodyPr/>
        <a:lstStyle/>
        <a:p>
          <a:pPr latinLnBrk="1"/>
          <a:endParaRPr lang="ko-KR" altLang="en-US"/>
        </a:p>
      </dgm:t>
    </dgm:pt>
    <dgm:pt modelId="{953BE25E-9BC6-41AA-9963-765DAD9BB4C6}" type="pres">
      <dgm:prSet presAssocID="{5352B718-1B9C-4334-9EAB-B8082E1E8DB0}" presName="connectorText" presStyleLbl="sibTrans2D1" presStyleIdx="4" presStyleCnt="5"/>
      <dgm:spPr/>
      <dgm:t>
        <a:bodyPr/>
        <a:lstStyle/>
        <a:p>
          <a:pPr latinLnBrk="1"/>
          <a:endParaRPr lang="ko-KR" altLang="en-US"/>
        </a:p>
      </dgm:t>
    </dgm:pt>
  </dgm:ptLst>
  <dgm:cxnLst>
    <dgm:cxn modelId="{C58417E6-E188-40BE-90A2-8C7AE82B50F6}" type="presOf" srcId="{C95507DC-121D-4EC7-9323-FC4D2D7ED60C}" destId="{F77C89FB-EE07-46A8-813A-1C12073AECD9}" srcOrd="0" destOrd="0" presId="urn:microsoft.com/office/officeart/2005/8/layout/cycle2"/>
    <dgm:cxn modelId="{AE6D6148-529B-43BA-870D-E672F53F9792}" srcId="{C6EEF1C7-F6AD-410B-9A92-F43B976E1821}" destId="{C95507DC-121D-4EC7-9323-FC4D2D7ED60C}" srcOrd="3" destOrd="0" parTransId="{08D5AF65-2952-44DC-8078-4BDE7DCB0D60}" sibTransId="{96681259-578D-4112-BDB2-77DEC970BDCE}"/>
    <dgm:cxn modelId="{46C18A13-3D2C-48AC-BD3F-21994AA30D00}" type="presOf" srcId="{AB8EBC78-E72E-4428-B5CC-3F49BD274237}" destId="{06EEC29B-0F9F-4CBB-A9DB-60953B4966E5}" srcOrd="1" destOrd="0" presId="urn:microsoft.com/office/officeart/2005/8/layout/cycle2"/>
    <dgm:cxn modelId="{11098345-EA62-4330-B7B8-F8A0562582ED}" type="presOf" srcId="{6910BCB1-0955-4BCE-8D9C-F8E2DF34A79D}" destId="{F0852DFB-E954-4A80-B257-AB28286375F7}" srcOrd="0" destOrd="0" presId="urn:microsoft.com/office/officeart/2005/8/layout/cycle2"/>
    <dgm:cxn modelId="{8C6F2E43-7C60-4A50-8BF2-55BE12C91B2D}" type="presOf" srcId="{96681259-578D-4112-BDB2-77DEC970BDCE}" destId="{7EF9E833-404C-41C2-A1EF-4D345640EC6E}" srcOrd="1" destOrd="0" presId="urn:microsoft.com/office/officeart/2005/8/layout/cycle2"/>
    <dgm:cxn modelId="{2AC77AC4-1631-42FD-82DE-F1F99FF3063F}" srcId="{C6EEF1C7-F6AD-410B-9A92-F43B976E1821}" destId="{E9F5F644-8D1A-497E-BB4A-2AAFF7C7B5C9}" srcOrd="2" destOrd="0" parTransId="{8ABD1D5B-1B15-4DA6-B084-9283CF159383}" sibTransId="{F0D39B07-BB92-4A3E-994E-C436957FFE4A}"/>
    <dgm:cxn modelId="{1D5A5F8A-4E8A-4518-B7D7-C78B40F17C6B}" type="presOf" srcId="{7932C781-7191-4A70-9A60-772D3455F899}" destId="{B5D8D7D6-3BBD-45C4-A3B2-F0942ABA6562}" srcOrd="1" destOrd="0" presId="urn:microsoft.com/office/officeart/2005/8/layout/cycle2"/>
    <dgm:cxn modelId="{361153E6-6FF5-4CAE-AD75-F0D3FBDBCB8B}" type="presOf" srcId="{AB8EBC78-E72E-4428-B5CC-3F49BD274237}" destId="{DCF99714-8A74-427A-9CE8-C69B950ED63B}" srcOrd="0" destOrd="0" presId="urn:microsoft.com/office/officeart/2005/8/layout/cycle2"/>
    <dgm:cxn modelId="{FB42AB20-E0BA-4AF8-ADFA-A540BA0FD269}" srcId="{C6EEF1C7-F6AD-410B-9A92-F43B976E1821}" destId="{6F673322-AA6A-421A-8AEE-4C4487D9E79D}" srcOrd="0" destOrd="0" parTransId="{EA7E7622-6CA0-4690-AE9D-D06FA899126F}" sibTransId="{AB8EBC78-E72E-4428-B5CC-3F49BD274237}"/>
    <dgm:cxn modelId="{61C81EDF-744E-4B87-B401-A1157D997873}" srcId="{C6EEF1C7-F6AD-410B-9A92-F43B976E1821}" destId="{6910BCB1-0955-4BCE-8D9C-F8E2DF34A79D}" srcOrd="4" destOrd="0" parTransId="{E4B0314B-41E1-40DF-85B1-7F56EC1E7820}" sibTransId="{5352B718-1B9C-4334-9EAB-B8082E1E8DB0}"/>
    <dgm:cxn modelId="{61BEDB99-1244-428E-836B-C7838778F82D}" type="presOf" srcId="{96681259-578D-4112-BDB2-77DEC970BDCE}" destId="{0F819AD0-3E4B-4223-8E8D-E2C962F0E710}" srcOrd="0" destOrd="0" presId="urn:microsoft.com/office/officeart/2005/8/layout/cycle2"/>
    <dgm:cxn modelId="{AB976787-B68F-4BF0-BA1F-EA73C3042AE1}" srcId="{C6EEF1C7-F6AD-410B-9A92-F43B976E1821}" destId="{C8B95070-6993-4785-9E2D-972A6AA00888}" srcOrd="1" destOrd="0" parTransId="{39FFCAD7-E6FE-4BF6-BBDA-E210E5E1FD85}" sibTransId="{7932C781-7191-4A70-9A60-772D3455F899}"/>
    <dgm:cxn modelId="{1AF9173D-7175-41CF-A9C7-9C94567338BC}" type="presOf" srcId="{F0D39B07-BB92-4A3E-994E-C436957FFE4A}" destId="{13A92280-9CDC-4252-9D38-5250E9FA7FA4}" srcOrd="0" destOrd="0" presId="urn:microsoft.com/office/officeart/2005/8/layout/cycle2"/>
    <dgm:cxn modelId="{7299588E-FB54-4EF2-9EE6-4AE6C3C9D366}" type="presOf" srcId="{6F673322-AA6A-421A-8AEE-4C4487D9E79D}" destId="{7676A221-BEE9-457D-93C8-8B9070705DC5}" srcOrd="0" destOrd="0" presId="urn:microsoft.com/office/officeart/2005/8/layout/cycle2"/>
    <dgm:cxn modelId="{1BE1DE07-59CB-404B-A549-1E66365B949A}" type="presOf" srcId="{C8B95070-6993-4785-9E2D-972A6AA00888}" destId="{FD09776B-4DA8-4B76-B754-97C409F0950A}" srcOrd="0" destOrd="0" presId="urn:microsoft.com/office/officeart/2005/8/layout/cycle2"/>
    <dgm:cxn modelId="{DBB29F34-56DC-461B-8D90-8927373CD8F5}" type="presOf" srcId="{5352B718-1B9C-4334-9EAB-B8082E1E8DB0}" destId="{CBE45F77-2F47-430D-8D00-1E53B8456D11}" srcOrd="0" destOrd="0" presId="urn:microsoft.com/office/officeart/2005/8/layout/cycle2"/>
    <dgm:cxn modelId="{2FDBDEF9-B83A-47D7-B85D-9E0873172638}" type="presOf" srcId="{C6EEF1C7-F6AD-410B-9A92-F43B976E1821}" destId="{4188B23E-E53D-41DB-8D07-0153F1B286BE}" srcOrd="0" destOrd="0" presId="urn:microsoft.com/office/officeart/2005/8/layout/cycle2"/>
    <dgm:cxn modelId="{01F72BB5-3E6C-4658-A388-9AA57EF868A7}" type="presOf" srcId="{7932C781-7191-4A70-9A60-772D3455F899}" destId="{48483830-20CA-4C93-8B3E-36BED896CBCB}" srcOrd="0" destOrd="0" presId="urn:microsoft.com/office/officeart/2005/8/layout/cycle2"/>
    <dgm:cxn modelId="{3183665F-05E8-4CB0-AADF-4A7ADF4D07D2}" type="presOf" srcId="{5352B718-1B9C-4334-9EAB-B8082E1E8DB0}" destId="{953BE25E-9BC6-41AA-9963-765DAD9BB4C6}" srcOrd="1" destOrd="0" presId="urn:microsoft.com/office/officeart/2005/8/layout/cycle2"/>
    <dgm:cxn modelId="{43381275-20E8-4652-92DC-CF950FC36DB7}" type="presOf" srcId="{E9F5F644-8D1A-497E-BB4A-2AAFF7C7B5C9}" destId="{B0F10F0B-CC98-49DE-AF9E-5688767E339A}" srcOrd="0" destOrd="0" presId="urn:microsoft.com/office/officeart/2005/8/layout/cycle2"/>
    <dgm:cxn modelId="{3FA2386B-87F9-4E37-A00A-FA329CD003D5}" type="presOf" srcId="{F0D39B07-BB92-4A3E-994E-C436957FFE4A}" destId="{39D1D96F-ADF9-4CDE-9C1D-602D6E73DFEF}" srcOrd="1" destOrd="0" presId="urn:microsoft.com/office/officeart/2005/8/layout/cycle2"/>
    <dgm:cxn modelId="{1CFFB529-C9B1-46D3-994F-F4E28384A3D8}" type="presParOf" srcId="{4188B23E-E53D-41DB-8D07-0153F1B286BE}" destId="{7676A221-BEE9-457D-93C8-8B9070705DC5}" srcOrd="0" destOrd="0" presId="urn:microsoft.com/office/officeart/2005/8/layout/cycle2"/>
    <dgm:cxn modelId="{01E0AB28-5E4B-426F-83A7-554E1FA451C6}" type="presParOf" srcId="{4188B23E-E53D-41DB-8D07-0153F1B286BE}" destId="{DCF99714-8A74-427A-9CE8-C69B950ED63B}" srcOrd="1" destOrd="0" presId="urn:microsoft.com/office/officeart/2005/8/layout/cycle2"/>
    <dgm:cxn modelId="{5B463CC0-7736-4365-B893-EFE606F2C3DE}" type="presParOf" srcId="{DCF99714-8A74-427A-9CE8-C69B950ED63B}" destId="{06EEC29B-0F9F-4CBB-A9DB-60953B4966E5}" srcOrd="0" destOrd="0" presId="urn:microsoft.com/office/officeart/2005/8/layout/cycle2"/>
    <dgm:cxn modelId="{8B01C705-7724-4F3B-ADA0-C29A5434A432}" type="presParOf" srcId="{4188B23E-E53D-41DB-8D07-0153F1B286BE}" destId="{FD09776B-4DA8-4B76-B754-97C409F0950A}" srcOrd="2" destOrd="0" presId="urn:microsoft.com/office/officeart/2005/8/layout/cycle2"/>
    <dgm:cxn modelId="{0DF68C51-B79D-4DCC-B79E-9AD46B601403}" type="presParOf" srcId="{4188B23E-E53D-41DB-8D07-0153F1B286BE}" destId="{48483830-20CA-4C93-8B3E-36BED896CBCB}" srcOrd="3" destOrd="0" presId="urn:microsoft.com/office/officeart/2005/8/layout/cycle2"/>
    <dgm:cxn modelId="{47F19A56-38D8-4EC9-8BE7-772B872A4F2D}" type="presParOf" srcId="{48483830-20CA-4C93-8B3E-36BED896CBCB}" destId="{B5D8D7D6-3BBD-45C4-A3B2-F0942ABA6562}" srcOrd="0" destOrd="0" presId="urn:microsoft.com/office/officeart/2005/8/layout/cycle2"/>
    <dgm:cxn modelId="{B1DCB3B7-03D4-42AB-8CC1-B303D07E24DC}" type="presParOf" srcId="{4188B23E-E53D-41DB-8D07-0153F1B286BE}" destId="{B0F10F0B-CC98-49DE-AF9E-5688767E339A}" srcOrd="4" destOrd="0" presId="urn:microsoft.com/office/officeart/2005/8/layout/cycle2"/>
    <dgm:cxn modelId="{7645A182-B6E6-4632-8C0C-7CC0D92331C3}" type="presParOf" srcId="{4188B23E-E53D-41DB-8D07-0153F1B286BE}" destId="{13A92280-9CDC-4252-9D38-5250E9FA7FA4}" srcOrd="5" destOrd="0" presId="urn:microsoft.com/office/officeart/2005/8/layout/cycle2"/>
    <dgm:cxn modelId="{890DE913-63CA-459C-B412-9F334C7A4CE0}" type="presParOf" srcId="{13A92280-9CDC-4252-9D38-5250E9FA7FA4}" destId="{39D1D96F-ADF9-4CDE-9C1D-602D6E73DFEF}" srcOrd="0" destOrd="0" presId="urn:microsoft.com/office/officeart/2005/8/layout/cycle2"/>
    <dgm:cxn modelId="{8CC993E6-806E-474A-AE8C-B6155EC57E97}" type="presParOf" srcId="{4188B23E-E53D-41DB-8D07-0153F1B286BE}" destId="{F77C89FB-EE07-46A8-813A-1C12073AECD9}" srcOrd="6" destOrd="0" presId="urn:microsoft.com/office/officeart/2005/8/layout/cycle2"/>
    <dgm:cxn modelId="{3DB76871-8851-40D2-AA51-86652AECB95C}" type="presParOf" srcId="{4188B23E-E53D-41DB-8D07-0153F1B286BE}" destId="{0F819AD0-3E4B-4223-8E8D-E2C962F0E710}" srcOrd="7" destOrd="0" presId="urn:microsoft.com/office/officeart/2005/8/layout/cycle2"/>
    <dgm:cxn modelId="{8E57919B-FE2B-4BE3-8DB9-BCF707A73656}" type="presParOf" srcId="{0F819AD0-3E4B-4223-8E8D-E2C962F0E710}" destId="{7EF9E833-404C-41C2-A1EF-4D345640EC6E}" srcOrd="0" destOrd="0" presId="urn:microsoft.com/office/officeart/2005/8/layout/cycle2"/>
    <dgm:cxn modelId="{DB7A5A6C-3070-4C9D-B471-DCB515A6E4A0}" type="presParOf" srcId="{4188B23E-E53D-41DB-8D07-0153F1B286BE}" destId="{F0852DFB-E954-4A80-B257-AB28286375F7}" srcOrd="8" destOrd="0" presId="urn:microsoft.com/office/officeart/2005/8/layout/cycle2"/>
    <dgm:cxn modelId="{0BF24931-CE20-4ED4-B45B-733CBE333DE5}" type="presParOf" srcId="{4188B23E-E53D-41DB-8D07-0153F1B286BE}" destId="{CBE45F77-2F47-430D-8D00-1E53B8456D11}" srcOrd="9" destOrd="0" presId="urn:microsoft.com/office/officeart/2005/8/layout/cycle2"/>
    <dgm:cxn modelId="{1FF53388-6401-445F-8127-C1BC5EC65743}" type="presParOf" srcId="{CBE45F77-2F47-430D-8D00-1E53B8456D11}" destId="{953BE25E-9BC6-41AA-9963-765DAD9BB4C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76A221-BEE9-457D-93C8-8B9070705DC5}">
      <dsp:nvSpPr>
        <dsp:cNvPr id="0" name=""/>
        <dsp:cNvSpPr/>
      </dsp:nvSpPr>
      <dsp:spPr>
        <a:xfrm>
          <a:off x="1288969" y="185724"/>
          <a:ext cx="1060668" cy="10606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200" kern="1200" dirty="0"/>
        </a:p>
      </dsp:txBody>
      <dsp:txXfrm>
        <a:off x="1288969" y="185724"/>
        <a:ext cx="1060668" cy="1060668"/>
      </dsp:txXfrm>
    </dsp:sp>
    <dsp:sp modelId="{DCF99714-8A74-427A-9CE8-C69B950ED63B}">
      <dsp:nvSpPr>
        <dsp:cNvPr id="0" name=""/>
        <dsp:cNvSpPr/>
      </dsp:nvSpPr>
      <dsp:spPr>
        <a:xfrm rot="2160000">
          <a:off x="2316119" y="1000461"/>
          <a:ext cx="281974" cy="357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/>
        </a:p>
      </dsp:txBody>
      <dsp:txXfrm rot="2160000">
        <a:off x="2316119" y="1000461"/>
        <a:ext cx="281974" cy="357975"/>
      </dsp:txXfrm>
    </dsp:sp>
    <dsp:sp modelId="{FD09776B-4DA8-4B76-B754-97C409F0950A}">
      <dsp:nvSpPr>
        <dsp:cNvPr id="0" name=""/>
        <dsp:cNvSpPr/>
      </dsp:nvSpPr>
      <dsp:spPr>
        <a:xfrm>
          <a:off x="2577487" y="1121887"/>
          <a:ext cx="1060668" cy="10606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200" kern="1200" dirty="0"/>
        </a:p>
      </dsp:txBody>
      <dsp:txXfrm>
        <a:off x="2577487" y="1121887"/>
        <a:ext cx="1060668" cy="1060668"/>
      </dsp:txXfrm>
    </dsp:sp>
    <dsp:sp modelId="{48483830-20CA-4C93-8B3E-36BED896CBCB}">
      <dsp:nvSpPr>
        <dsp:cNvPr id="0" name=""/>
        <dsp:cNvSpPr/>
      </dsp:nvSpPr>
      <dsp:spPr>
        <a:xfrm rot="6480000">
          <a:off x="2723215" y="2223015"/>
          <a:ext cx="281974" cy="357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/>
        </a:p>
      </dsp:txBody>
      <dsp:txXfrm rot="6480000">
        <a:off x="2723215" y="2223015"/>
        <a:ext cx="281974" cy="357975"/>
      </dsp:txXfrm>
    </dsp:sp>
    <dsp:sp modelId="{B0F10F0B-CC98-49DE-AF9E-5688767E339A}">
      <dsp:nvSpPr>
        <dsp:cNvPr id="0" name=""/>
        <dsp:cNvSpPr/>
      </dsp:nvSpPr>
      <dsp:spPr>
        <a:xfrm>
          <a:off x="2085317" y="2636630"/>
          <a:ext cx="1060668" cy="10606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200" kern="1200" dirty="0"/>
        </a:p>
      </dsp:txBody>
      <dsp:txXfrm>
        <a:off x="2085317" y="2636630"/>
        <a:ext cx="1060668" cy="1060668"/>
      </dsp:txXfrm>
    </dsp:sp>
    <dsp:sp modelId="{13A92280-9CDC-4252-9D38-5250E9FA7FA4}">
      <dsp:nvSpPr>
        <dsp:cNvPr id="0" name=""/>
        <dsp:cNvSpPr/>
      </dsp:nvSpPr>
      <dsp:spPr>
        <a:xfrm rot="10800000">
          <a:off x="1686297" y="2987977"/>
          <a:ext cx="281974" cy="357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/>
        </a:p>
      </dsp:txBody>
      <dsp:txXfrm rot="10800000">
        <a:off x="1686297" y="2987977"/>
        <a:ext cx="281974" cy="357975"/>
      </dsp:txXfrm>
    </dsp:sp>
    <dsp:sp modelId="{F77C89FB-EE07-46A8-813A-1C12073AECD9}">
      <dsp:nvSpPr>
        <dsp:cNvPr id="0" name=""/>
        <dsp:cNvSpPr/>
      </dsp:nvSpPr>
      <dsp:spPr>
        <a:xfrm>
          <a:off x="492622" y="2636630"/>
          <a:ext cx="1060668" cy="10606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sz="3200" kern="1200" dirty="0"/>
        </a:p>
      </dsp:txBody>
      <dsp:txXfrm>
        <a:off x="492622" y="2636630"/>
        <a:ext cx="1060668" cy="1060668"/>
      </dsp:txXfrm>
    </dsp:sp>
    <dsp:sp modelId="{0F819AD0-3E4B-4223-8E8D-E2C962F0E710}">
      <dsp:nvSpPr>
        <dsp:cNvPr id="0" name=""/>
        <dsp:cNvSpPr/>
      </dsp:nvSpPr>
      <dsp:spPr>
        <a:xfrm rot="15120000">
          <a:off x="638350" y="2238195"/>
          <a:ext cx="281974" cy="357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/>
        </a:p>
      </dsp:txBody>
      <dsp:txXfrm rot="15120000">
        <a:off x="638350" y="2238195"/>
        <a:ext cx="281974" cy="357975"/>
      </dsp:txXfrm>
    </dsp:sp>
    <dsp:sp modelId="{F0852DFB-E954-4A80-B257-AB28286375F7}">
      <dsp:nvSpPr>
        <dsp:cNvPr id="0" name=""/>
        <dsp:cNvSpPr/>
      </dsp:nvSpPr>
      <dsp:spPr>
        <a:xfrm>
          <a:off x="452" y="1121887"/>
          <a:ext cx="1060668" cy="10606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en-US" sz="3200" b="1" kern="1200" dirty="0"/>
        </a:p>
      </dsp:txBody>
      <dsp:txXfrm>
        <a:off x="452" y="1121887"/>
        <a:ext cx="1060668" cy="1060668"/>
      </dsp:txXfrm>
    </dsp:sp>
    <dsp:sp modelId="{CBE45F77-2F47-430D-8D00-1E53B8456D11}">
      <dsp:nvSpPr>
        <dsp:cNvPr id="0" name=""/>
        <dsp:cNvSpPr/>
      </dsp:nvSpPr>
      <dsp:spPr>
        <a:xfrm rot="19440000">
          <a:off x="1027601" y="1009843"/>
          <a:ext cx="281974" cy="357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000" kern="1200"/>
        </a:p>
      </dsp:txBody>
      <dsp:txXfrm rot="19440000">
        <a:off x="1027601" y="1009843"/>
        <a:ext cx="281974" cy="357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0.1308</cdr:y>
    </cdr:from>
    <cdr:to>
      <cdr:x>0.97846</cdr:x>
      <cdr:y>0.74261</cdr:y>
    </cdr:to>
    <cdr:grpSp>
      <cdr:nvGrpSpPr>
        <cdr:cNvPr id="6" name="그룹 5"/>
        <cdr:cNvGrpSpPr/>
      </cdr:nvGrpSpPr>
      <cdr:grpSpPr>
        <a:xfrm xmlns:a="http://schemas.openxmlformats.org/drawingml/2006/main">
          <a:off x="0" y="389004"/>
          <a:ext cx="7077793" cy="1819548"/>
          <a:chOff x="0" y="388998"/>
          <a:chExt cx="7032512" cy="1819540"/>
        </a:xfrm>
      </cdr:grpSpPr>
      <cdr:sp macro="" textlink="">
        <cdr:nvSpPr>
          <cdr:cNvPr id="3" name="TextBox 2"/>
          <cdr:cNvSpPr txBox="1"/>
        </cdr:nvSpPr>
        <cdr:spPr>
          <a:xfrm xmlns:a="http://schemas.openxmlformats.org/drawingml/2006/main" rot="16200000">
            <a:off x="-343382" y="732380"/>
            <a:ext cx="940331" cy="25356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/>
          <a:p xmlns:a="http://schemas.openxmlformats.org/drawingml/2006/main">
            <a:pPr rtl="0" fontAlgn="base" latinLnBrk="1"/>
            <a:r>
              <a:rPr kumimoji="1" lang="en-US" sz="1000">
                <a:latin typeface="+mn-lt"/>
                <a:ea typeface="+mn-ea"/>
                <a:cs typeface="+mn-cs"/>
              </a:rPr>
              <a:t>Travel Speed(km/h)</a:t>
            </a:r>
            <a:endParaRPr kumimoji="1" lang="ko-KR" altLang="en-US" sz="1000">
              <a:latin typeface="+mn-lt"/>
              <a:ea typeface="+mn-ea"/>
              <a:cs typeface="+mn-cs"/>
            </a:endParaRPr>
          </a:p>
        </cdr:txBody>
      </cdr:sp>
      <cdr:sp macro="" textlink="">
        <cdr:nvSpPr>
          <cdr:cNvPr id="4" name="TextBox 3"/>
          <cdr:cNvSpPr txBox="1"/>
        </cdr:nvSpPr>
        <cdr:spPr>
          <a:xfrm xmlns:a="http://schemas.openxmlformats.org/drawingml/2006/main" rot="16200000">
            <a:off x="6734856" y="1910881"/>
            <a:ext cx="452438" cy="14287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/>
          <a:p xmlns:a="http://schemas.openxmlformats.org/drawingml/2006/main">
            <a:pPr rtl="0" fontAlgn="base" latinLnBrk="1"/>
            <a:r>
              <a:rPr kumimoji="1" lang="en-US" sz="1000">
                <a:latin typeface="+mn-lt"/>
                <a:ea typeface="+mn-ea"/>
                <a:cs typeface="+mn-cs"/>
              </a:rPr>
              <a:t>Traffic Congestion Cost(KRW 100 billion)</a:t>
            </a:r>
            <a:endParaRPr kumimoji="1" lang="ko-KR" altLang="en-US" sz="1000">
              <a:latin typeface="+mn-lt"/>
              <a:ea typeface="+mn-ea"/>
              <a:cs typeface="+mn-cs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9" tIns="45349" rIns="90699" bIns="4534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9" tIns="45349" rIns="90699" bIns="4534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077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9" tIns="45349" rIns="90699" bIns="453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9" tIns="45349" rIns="90699" bIns="4534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99" tIns="45349" rIns="90699" bIns="4534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3EE1F29-D348-41A3-8EAC-D13250A5F1E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dirty="0" smtClean="0">
              <a:latin typeface="굴림" charset="-127"/>
              <a:ea typeface="굴림" charset="-127"/>
            </a:endParaRPr>
          </a:p>
        </p:txBody>
      </p:sp>
      <p:sp>
        <p:nvSpPr>
          <p:cNvPr id="99331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7E0767-39FE-4E12-BE75-5D80B1835AB1}" type="slidenum">
              <a:rPr lang="en-US" altLang="ko-KR" smtClean="0">
                <a:latin typeface="굴림" charset="-127"/>
                <a:ea typeface="굴림" charset="-127"/>
              </a:rPr>
              <a:pPr/>
              <a:t>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87888"/>
            <a:ext cx="5389563" cy="4438650"/>
          </a:xfrm>
          <a:noFill/>
          <a:ln/>
        </p:spPr>
        <p:txBody>
          <a:bodyPr/>
          <a:lstStyle/>
          <a:p>
            <a:r>
              <a:rPr lang="en-US" altLang="ko-KR" sz="1500" b="1" dirty="0" smtClean="0">
                <a:latin typeface="+mn-ea"/>
                <a:ea typeface="+mn-ea"/>
              </a:rPr>
              <a:t>2. </a:t>
            </a:r>
            <a:r>
              <a:rPr lang="ko-KR" altLang="en-US" sz="1500" b="1" dirty="0" smtClean="0">
                <a:latin typeface="+mn-ea"/>
                <a:ea typeface="+mn-ea"/>
              </a:rPr>
              <a:t> 패러다임 변화에 따른 서울 교통정책 목표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7E8DAC-1D0F-4955-9023-17ABBBFE117C}" type="slidenum">
              <a:rPr lang="en-US" altLang="ko-KR" smtClean="0">
                <a:latin typeface="굴림" charset="-127"/>
                <a:ea typeface="굴림" charset="-127"/>
              </a:rPr>
              <a:pPr/>
              <a:t>11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28481"/>
            <a:ext cx="6464226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교통정책 패러다임이 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화석연료 중심의 구조를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저탄소ㆍ친환경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구조로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차량중심에서 인간중심 도시로</a:t>
            </a:r>
          </a:p>
          <a:p>
            <a:pPr lvl="0">
              <a:spcBef>
                <a:spcPts val="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공급위주의 교통정책을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고품격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서비스 중심으로 변화</a:t>
            </a:r>
          </a:p>
          <a:p>
            <a:pPr lvl="0">
              <a:spcBef>
                <a:spcPts val="500"/>
              </a:spcBef>
              <a:buFontTx/>
              <a:buChar char="-"/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이에 따라 교통정책의 목표는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저탄소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기반의 교통체계 구축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인간중심의 교통환경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교통수요관리를 강화하는 것임</a:t>
            </a:r>
          </a:p>
          <a:p>
            <a:pPr lvl="0" eaLnBrk="1" hangingPunct="1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eaLnBrk="1" hangingPunct="1"/>
            <a:endParaRPr lang="ko-KR" altLang="en-US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AFF15-5980-44A7-8CB5-ABB87F7D85CA}" type="slidenum">
              <a:rPr lang="en-US" altLang="ko-KR" smtClean="0">
                <a:latin typeface="굴림" charset="-127"/>
                <a:ea typeface="굴림" charset="-127"/>
              </a:rPr>
              <a:pPr/>
              <a:t>12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183" y="4685631"/>
            <a:ext cx="5952034" cy="4438650"/>
          </a:xfrm>
          <a:noFill/>
          <a:ln/>
        </p:spPr>
        <p:txBody>
          <a:bodyPr/>
          <a:lstStyle/>
          <a:p>
            <a:pPr lvl="0" eaLnBrk="1" hangingPunct="1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서울시의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교통정책의 목표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는 인간중심의 대중교통도시 구현임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이를 위해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지능형 교통체계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(ITS)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를 기반으로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고품격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교통인프라를 구축하고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서비스를 개선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보행자 중심의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지속가능한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교통체계를 구축해 나갈 계획임</a:t>
            </a:r>
          </a:p>
          <a:p>
            <a:pPr eaLnBrk="1" hangingPunct="1"/>
            <a:endParaRPr lang="ko-KR" altLang="en-US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2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415553" y="4676106"/>
            <a:ext cx="5389563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3.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맑은 고딕"/>
                <a:ea typeface="맑은 고딕"/>
              </a:rPr>
              <a:t>지속가능한</a:t>
            </a:r>
            <a:r>
              <a:rPr lang="ko-KR" altLang="en-US" sz="15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 도시교통발전을 위한 서울의 노력</a:t>
            </a:r>
          </a:p>
        </p:txBody>
      </p:sp>
      <p:sp>
        <p:nvSpPr>
          <p:cNvPr id="12288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77D53-64E1-4547-AE1A-D2E1D4650168}" type="slidenum">
              <a:rPr lang="en-US" altLang="ko-KR" smtClean="0">
                <a:latin typeface="굴림" charset="-127"/>
                <a:ea typeface="굴림" charset="-127"/>
              </a:rPr>
              <a:pPr/>
              <a:t>13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561" y="4649788"/>
            <a:ext cx="5976663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3-1.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고품격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대중교통 서비스 제공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먼저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고품격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대중교통서비스 제공을 위한 노력에 대해 말씀 드리겠음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AB46A-BD93-466D-A0CD-86530EC558F1}" type="slidenum">
              <a:rPr lang="en-US" altLang="ko-KR" smtClean="0">
                <a:latin typeface="굴림" charset="-127"/>
                <a:ea typeface="굴림" charset="-127"/>
              </a:rPr>
              <a:pPr/>
              <a:t>15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372" y="4586189"/>
            <a:ext cx="5971853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우선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지하철 현황을 말씀 드리면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1974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지하철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호선이 개통된 이래 현재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9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호선까지 개통되어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운영 중에 있음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- 1974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 개통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(7.8km, 9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- 1~9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 총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315.4km, 293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개역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국철 구간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75.1km)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일 승객수 약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480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만명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599906"/>
            <a:ext cx="6091927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기존 지하철 노선의 광역화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도시가 광역화되면서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광역철도의 신규 건설과 더불어 기존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서울시내 지하철의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시계외로의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연장도 추진되고 있음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.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 주변의 주요 신도시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택지개발지구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와의 연결을 통해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서울시로의 대중교통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접근성을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높여 승용차이용을 억제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건설 중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  9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 연장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12.5km, (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신논현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~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오륜동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        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호선연장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10.2km 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부평구청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~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온수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계획 중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 4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진접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별내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택지개발지구 연결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          5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하남시 보금자리 주택 연결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          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호선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구리시와 남양주 택지개발지구 연결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8E45C0-E7B1-4683-8B7A-9EAF2D758381}" type="slidenum">
              <a:rPr lang="en-US" altLang="ko-KR" smtClean="0">
                <a:latin typeface="굴림" charset="-127"/>
                <a:ea typeface="굴림" charset="-127"/>
              </a:rPr>
              <a:pPr/>
              <a:t>17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09430"/>
            <a:ext cx="6283772" cy="4932237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기존도시철도 네트워크 확충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대중교통서비스 취약지역을 중심으로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경전철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건설을 추진 중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서울시내 어디든지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500m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이내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철도역이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위치하도록 계획하여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서울시내 모든 지역에서 철도 서비스를 받을 수 있도록 함으로써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지역의 균형발전을 도모</a:t>
            </a: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경전철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(LRT: Light Rail Transit)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은 기존의 지하철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중량전철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비해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용량이 작고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건설비가 저렴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중량전철의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1/2,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약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800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억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/km)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하여 상대적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으로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건설이 용이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현재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우이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~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신설 등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 노선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73.7km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추진 중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우이신설선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공사중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기타 노선 협상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검토 중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민자사업으로 추진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MRG(Minimum Revenue 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 Guarantee)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없음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 eaLnBrk="1" hangingPunct="1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eaLnBrk="1" hangingPunct="1"/>
            <a:endParaRPr lang="en-US" altLang="ko-KR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7158-4DDC-4059-90BA-526B9114A31C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6534" y="4645124"/>
            <a:ext cx="6735763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안전하고 쾌적한 지하철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또한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안전하고 쾌적한 지하철을 만들기 위한 노력도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추진중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먼저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스크린도어를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2010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년까지 모든 역에 설치 완료하여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공기질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개선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전동차 소음을 저감시켰으며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특히 안전사고가 크게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감소되었음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※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지하철 투신자살 시도건수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77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(2009) -&gt; 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29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건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(2010), </a:t>
            </a:r>
            <a:endParaRPr lang="ko-KR" altLang="en-US" sz="1500" b="1" u="sng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                                국철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건</a:t>
            </a:r>
            <a:r>
              <a:rPr lang="en-US" altLang="ko-KR" sz="1500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dirty="0" smtClean="0">
                <a:solidFill>
                  <a:srgbClr val="000000"/>
                </a:solidFill>
                <a:latin typeface="+mn-ea"/>
                <a:ea typeface="+mn-ea"/>
              </a:rPr>
              <a:t>스크린도어 </a:t>
            </a:r>
            <a:r>
              <a:rPr lang="ko-KR" altLang="en-US" sz="1500" dirty="0" err="1" smtClean="0">
                <a:solidFill>
                  <a:srgbClr val="000000"/>
                </a:solidFill>
                <a:latin typeface="+mn-ea"/>
                <a:ea typeface="+mn-ea"/>
              </a:rPr>
              <a:t>미설치역</a:t>
            </a:r>
            <a:r>
              <a:rPr lang="en-US" altLang="ko-KR" sz="1500" dirty="0" smtClean="0">
                <a:solidFill>
                  <a:srgbClr val="000000"/>
                </a:solidFill>
                <a:latin typeface="+mn-ea"/>
                <a:ea typeface="+mn-ea"/>
              </a:rPr>
              <a:t>),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서울지하철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건</a:t>
            </a:r>
          </a:p>
          <a:p>
            <a:pPr lvl="0">
              <a:spcBef>
                <a:spcPts val="500"/>
              </a:spcBef>
            </a:pPr>
            <a:r>
              <a:rPr lang="ko-KR" altLang="en-US" sz="1500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※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한강 투신자살 시도건수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83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명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(2009) -&gt; 108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명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(2010)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풍선효과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다양한 지하철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공기질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개선사업도 추진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자갈도상을 콘크리트로 교체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분진흡입차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및 고압살수차 운영</a:t>
            </a:r>
          </a:p>
          <a:p>
            <a:pPr lvl="0" eaLnBrk="1" hangingPunct="1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eaLnBrk="1" hangingPunct="1"/>
            <a:endParaRPr lang="en-US" altLang="ko-KR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E7502-C374-42D9-A219-FBBDAE1C79CE}" type="slidenum">
              <a:rPr lang="en-US" altLang="ko-KR" smtClean="0">
                <a:latin typeface="굴림" charset="-127"/>
                <a:ea typeface="굴림" charset="-127"/>
              </a:rPr>
              <a:pPr/>
              <a:t>19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09431"/>
            <a:ext cx="6552728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버스현황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(2011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월 기준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앞서 지하철 건설과 운영현황에 대해 말씀 드렸다면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지금부터는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서울의 버스에 대해 소개해 드리겠음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먼저 서울 버스의 현황을 말씀 드리면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시내버스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7,534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363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노선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마을버스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1,389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노선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일 승객수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약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570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만명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버스전용차로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56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개축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201.4km (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중앙차로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12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개노선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100.4km)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지하철과 더불어 서울시민이 가장 많이 이용하는 교통수단임</a:t>
            </a:r>
          </a:p>
          <a:p>
            <a:pPr lvl="0">
              <a:spcBef>
                <a:spcPts val="500"/>
              </a:spcBef>
            </a:pPr>
            <a:r>
              <a:rPr lang="ko-KR" altLang="en-US" sz="1600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600" dirty="0" smtClean="0">
                <a:solidFill>
                  <a:srgbClr val="000000"/>
                </a:solidFill>
                <a:latin typeface="+mn-ea"/>
                <a:ea typeface="+mn-ea"/>
              </a:rPr>
            </a:br>
            <a:endParaRPr lang="ko-KR" altLang="en-US" sz="16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 eaLnBrk="1" hangingPunct="1">
              <a:spcBef>
                <a:spcPts val="500"/>
              </a:spcBef>
            </a:pPr>
            <a:endParaRPr lang="en-US" altLang="ko-KR" sz="16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eaLnBrk="1" hangingPunct="1"/>
            <a:endParaRPr lang="en-US" altLang="ko-KR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45124"/>
            <a:ext cx="6192688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오늘 발표는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먼저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 현황에 대한 간단한 설명과 정책방향과 목표를 소개하고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대중교통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친환경 교통시스템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교통수요관리 등 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지속가능한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교통체계 구축을 위한 서울시의 노력들에 대해 설명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BDF6A-3552-4F67-96E2-C6E1161EF197}" type="slidenum">
              <a:rPr lang="en-US" altLang="ko-KR" smtClean="0">
                <a:latin typeface="굴림" charset="-127"/>
                <a:ea typeface="굴림" charset="-127"/>
              </a:rPr>
              <a:pPr/>
              <a:t>20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545" y="4671914"/>
            <a:ext cx="6608240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 교통체계 개편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배경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한계와 문제점</a:t>
            </a: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그 동안 서울의 교통여건은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지속적인 도시개발과 광역화로 인해 수도권 인구 및 교통량이 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집중되어 극심한 교통혼잡을 이루었으나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시설공급에는 한계에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이른 상황이었음</a:t>
            </a:r>
          </a:p>
          <a:p>
            <a:pPr lvl="0">
              <a:spcBef>
                <a:spcPts val="500"/>
              </a:spcBef>
            </a:pPr>
            <a:endParaRPr lang="en-US" altLang="ko-KR" sz="13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300" b="1" dirty="0" err="1" smtClean="0">
                <a:solidFill>
                  <a:srgbClr val="000000"/>
                </a:solidFill>
                <a:latin typeface="+mn-ea"/>
                <a:ea typeface="+mn-ea"/>
              </a:rPr>
              <a:t>기개발된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 도시에는 부지확보 등의 어려움으로 도로의 추가적 건설이 한계적  </a:t>
            </a:r>
            <a:endParaRPr lang="en-US" altLang="ko-KR" sz="13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건설비도 </a:t>
            </a: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$50~80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백만</a:t>
            </a: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/km 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소요</a:t>
            </a:r>
          </a:p>
          <a:p>
            <a:pPr lvl="0">
              <a:spcBef>
                <a:spcPts val="500"/>
              </a:spcBef>
            </a:pP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지하철의 경우도 </a:t>
            </a: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$100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백만</a:t>
            </a: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/km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의 막대한 건설비용과 </a:t>
            </a:r>
            <a:endParaRPr lang="en-US" altLang="ko-KR" sz="13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300" b="1" dirty="0" smtClean="0">
                <a:solidFill>
                  <a:srgbClr val="000000"/>
                </a:solidFill>
                <a:latin typeface="+mn-ea"/>
                <a:ea typeface="+mn-ea"/>
              </a:rPr>
              <a:t>     5~10</a:t>
            </a:r>
            <a:r>
              <a:rPr lang="ko-KR" altLang="en-US" sz="1300" b="1" dirty="0" smtClean="0">
                <a:solidFill>
                  <a:srgbClr val="000000"/>
                </a:solidFill>
                <a:latin typeface="+mn-ea"/>
                <a:ea typeface="+mn-ea"/>
              </a:rPr>
              <a:t>년 장기간 건설기간 소요</a:t>
            </a:r>
            <a:endParaRPr lang="en-US" altLang="ko-KR" sz="13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3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따라서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 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서울의  버스 중심의 대중교통체계 개편은 선택이 아닌 필수</a:t>
            </a:r>
          </a:p>
          <a:p>
            <a:pPr eaLnBrk="1" hangingPunct="1"/>
            <a:endParaRPr lang="ko-KR" altLang="ko-KR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F2CC3-BAA7-4EE6-9184-7701CA0C04DA}" type="slidenum">
              <a:rPr lang="en-US" altLang="ko-KR" smtClean="0">
                <a:latin typeface="굴림" charset="-127"/>
                <a:ea typeface="굴림" charset="-127"/>
              </a:rPr>
              <a:pPr/>
              <a:t>21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18956"/>
            <a:ext cx="6536232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 교통체계 개편 배경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버스서비스 및 경쟁력 악화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버스체계 개편 이전 버스 여건은 매우 열악하여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교통수단으로써의 경쟁력과 서비스 개선이 절실히 필요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 노선은 승객이 많은 특정 노선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황금노선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에만 집중되어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비수익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노선은 버스 이용이 크게 불편했으며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버스노선의 굴곡도가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매우 심해 통행시간이 많이 소요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 배차 간격도 불규칙적이고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정시성도 확보되지 못하였고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버스회사는 영세하고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투자의지가 없었으며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 운전자의 처우도 매우 열악하여 개선이 필요한 상태였음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이러한 서비스 품질 저하는 버스 이용객 수의 지속적 감소로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이어지고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악순환이 반복</a:t>
            </a:r>
            <a:endParaRPr lang="ko-KR" altLang="en-US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401568" y="4607024"/>
            <a:ext cx="6320209" cy="44386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서울시는 </a:t>
            </a:r>
            <a:r>
              <a:rPr lang="en-US" altLang="ko-KR" sz="1500" b="1" dirty="0" smtClean="0">
                <a:latin typeface="+mn-ea"/>
                <a:ea typeface="+mn-ea"/>
              </a:rPr>
              <a:t>2004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7</a:t>
            </a:r>
            <a:r>
              <a:rPr lang="ko-KR" altLang="en-US" sz="1500" b="1" dirty="0" smtClean="0">
                <a:latin typeface="+mn-ea"/>
                <a:ea typeface="+mn-ea"/>
              </a:rPr>
              <a:t>월 버스체계 개편을 실시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이는 단순히  버스체계만을 개편한 것이 아니라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실제로는 서울시 대중교통 전체의 체계를 혁신적으로 바꾼 대단한 변화라 할 수 있음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개별적으로 흩어져 있던 버스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지하철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요금체계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교통카드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첨단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교통 정보 시스템 등 각각의 교통 체계를 버스체계 개편 사업을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통해 하나로 묶어 유기적인 교통 네트워크를 구축</a:t>
            </a:r>
            <a:r>
              <a:rPr lang="en-US" altLang="ko-KR" sz="1500" b="1" dirty="0" smtClean="0">
                <a:latin typeface="+mn-ea"/>
                <a:ea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즉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버스 준공영제의 도입과</a:t>
            </a:r>
            <a:r>
              <a:rPr lang="en-US" altLang="ko-KR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latin typeface="+mn-ea"/>
                <a:ea typeface="+mn-ea"/>
              </a:rPr>
              <a:t>지</a:t>
            </a:r>
            <a:r>
              <a:rPr lang="en-US" altLang="ko-KR" sz="1500" b="1" dirty="0" smtClean="0">
                <a:latin typeface="+mn-ea"/>
                <a:ea typeface="+mn-ea"/>
              </a:rPr>
              <a:t>·</a:t>
            </a:r>
            <a:r>
              <a:rPr lang="ko-KR" altLang="en-US" sz="1500" b="1" dirty="0" smtClean="0">
                <a:latin typeface="+mn-ea"/>
                <a:ea typeface="+mn-ea"/>
              </a:rPr>
              <a:t>간선으로 구분되는 노선체계의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구축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과학적인 운영 시스템의 개혁은 물론 </a:t>
            </a:r>
            <a:r>
              <a:rPr lang="ko-KR" altLang="en-US" sz="1500" b="1" dirty="0" err="1" smtClean="0">
                <a:latin typeface="+mn-ea"/>
                <a:ea typeface="+mn-ea"/>
              </a:rPr>
              <a:t>중앙버스전용차로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1500" b="1" dirty="0" err="1" smtClean="0">
                <a:latin typeface="+mn-ea"/>
                <a:ea typeface="+mn-ea"/>
              </a:rPr>
              <a:t>환승정류소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새로운 버스의 도입 등 기반 시설 확충과 첨단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500" b="1" dirty="0" smtClean="0">
                <a:latin typeface="+mn-ea"/>
                <a:ea typeface="+mn-ea"/>
              </a:rPr>
              <a:t>IT</a:t>
            </a:r>
            <a:r>
              <a:rPr lang="ko-KR" altLang="en-US" sz="1500" b="1" dirty="0" smtClean="0">
                <a:latin typeface="+mn-ea"/>
                <a:ea typeface="+mn-ea"/>
              </a:rPr>
              <a:t>산업을 대중교통 시스템에 접목시켜 과학적인 통합요금체계를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시행</a:t>
            </a:r>
            <a:r>
              <a:rPr lang="en-US" altLang="ko-KR" sz="1500" b="1" dirty="0" smtClean="0">
                <a:latin typeface="+mn-ea"/>
                <a:ea typeface="+mn-ea"/>
              </a:rPr>
              <a:t>.  </a:t>
            </a:r>
            <a:r>
              <a:rPr lang="ko-KR" altLang="en-US" sz="1500" b="1" dirty="0" smtClean="0">
                <a:latin typeface="+mn-ea"/>
                <a:ea typeface="+mn-ea"/>
              </a:rPr>
              <a:t>더불어 시민위원회 등의 적극적인 지원으로 버스개편의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성공과 시민들의 지지를 확보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E1F29-D348-41A3-8EAC-D13250A5F1EB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5B4E0E-657B-4A64-81F7-340FBE4622FD}" type="slidenum">
              <a:rPr lang="en-US" altLang="ko-KR" smtClean="0">
                <a:latin typeface="굴림" charset="-127"/>
                <a:ea typeface="굴림" charset="-127"/>
              </a:rPr>
              <a:pPr/>
              <a:t>23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05239"/>
            <a:ext cx="6320209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준공영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시스템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먼저 버스의 준공영제 시행에 대해 말씀 드리겠음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 준공영제는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시정부가 버스 운영 계획을 수립하고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 시설 투자를 하며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버스회사는 버스의 운영과 유지관리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노사관리에 주력하는 시스템임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즉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버스운영체계가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개편 전에는 버스 업체별로 수입금을 관리하고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 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노선 의존적인 수입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구조를 가졌으나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개편 후에는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  운송수입금을 공동관리하고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운영실적 기준으로 수익금을 분배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노선의 공동관리가 가능해졌으며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 eaLnBrk="1" hangingPunct="1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이에 따라 합리적인 노선 개편과 서비스개선을 이루어 냄</a:t>
            </a:r>
            <a:endParaRPr lang="ko-KR" altLang="en-US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05443-CE2A-401B-B992-06B5A4F7B281}" type="slidenum">
              <a:rPr lang="en-US" altLang="ko-KR" smtClean="0">
                <a:latin typeface="굴림" charset="-127"/>
                <a:ea typeface="굴림" charset="-127"/>
              </a:rPr>
              <a:pPr/>
              <a:t>24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6535" y="4590381"/>
            <a:ext cx="6735762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버스노선개편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버스노선 체계는 기능에 따라 구분하여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4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종류의 버스체계로 개편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1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서울과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시계외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수도권지역을 연결하는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광역버스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빨강버스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체계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를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정비하여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시계유출입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승용차 이용 수요를 흡수하고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1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도심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부도심 등 주요 축을 직접 연결하는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간선버스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파랑버스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를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도입하여 지역간 이동을 신속하고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정확하게 이루어질 수 있도록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하였으며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1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버스와 지하철간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환승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교통권역내연계를 수행하는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지선버스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녹색버스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를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도입하여 목적지까지의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접근성을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높였음</a:t>
            </a:r>
          </a:p>
          <a:p>
            <a:pPr lvl="0">
              <a:spcBef>
                <a:spcPts val="1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그밖에 도심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부도심내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업무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쇼핑통행을 담당하는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순환버스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노랑버스</a:t>
            </a:r>
            <a:r>
              <a:rPr lang="en-US" altLang="ko-KR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체계로 정비하였음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76B28-C45C-44D6-8068-5000ED5B6DA8}" type="slidenum">
              <a:rPr lang="en-US" altLang="ko-KR" smtClean="0">
                <a:latin typeface="굴림" charset="-127"/>
                <a:ea typeface="굴림" charset="-127"/>
              </a:rPr>
              <a:pPr/>
              <a:t>25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537" y="4638006"/>
            <a:ext cx="6464226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 노선번호 개편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버스노선과 함께 버스번호체계도 개편하였음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 내부 지역은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개 권역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외부 권역은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권역으로 구분하고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출발지와 도착지를 인식할 수 있도록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2~4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자리 노선번호를 부여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빨강버스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9112 =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광역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9,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의정부포천권역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(1)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을 출발하여 서울에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                  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들어오는 일련번호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12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번 광역버스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파랑버스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202 =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동대문중랑권역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(2)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에서 출발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도심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종로중구권역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(0)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                  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 도착하는 일련번호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번인 간선버스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녹색버스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1212 =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도봉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강북권역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(1)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을 출발하여 동대문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중랑권역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(2)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                  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도착하는 일련번호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12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번인 지선버스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순환버스 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41 =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강남권역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(4)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를 순환하는 일련번호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번 도심순환버스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F293-971B-45C8-93C6-254DC6C35951}" type="slidenum">
              <a:rPr lang="en-US" altLang="ko-KR" smtClean="0">
                <a:latin typeface="굴림" charset="-127"/>
                <a:ea typeface="굴림" charset="-127"/>
              </a:rPr>
              <a:pPr/>
              <a:t>26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545" y="4609430"/>
            <a:ext cx="6392218" cy="6804445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거리비례 요금제 도입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교통수단에 관계없이 이동거리에 따라 요금을 부과하는 거리비례제로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요금체계를 개편함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- 10km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이내 기본요금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.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5km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마다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100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원씩 부과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- 30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분 이내 최대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5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회까지 버스와 지하철 수단간의 무료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환승이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가능</a:t>
            </a:r>
          </a:p>
          <a:p>
            <a:pPr lvl="0" algn="ctr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이러한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요금체계 변경으로 시민들의 경제적 부담이 크게 줄어 들었음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endParaRPr lang="en-US" altLang="ko-KR" sz="1500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또한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2004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7</a:t>
            </a:r>
            <a:r>
              <a:rPr lang="ko-KR" altLang="en-US" sz="1500" b="1" dirty="0" smtClean="0">
                <a:latin typeface="+mn-ea"/>
                <a:ea typeface="+mn-ea"/>
              </a:rPr>
              <a:t>월     서울버스와 지하철을 시작으로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2007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7</a:t>
            </a:r>
            <a:r>
              <a:rPr lang="ko-KR" altLang="en-US" sz="1500" b="1" dirty="0" smtClean="0">
                <a:latin typeface="+mn-ea"/>
                <a:ea typeface="+mn-ea"/>
              </a:rPr>
              <a:t>월     서울버스와 서울지하철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u="sng" dirty="0" smtClean="0">
                <a:latin typeface="+mn-ea"/>
                <a:ea typeface="+mn-ea"/>
              </a:rPr>
              <a:t>경기버스</a:t>
            </a:r>
            <a:r>
              <a:rPr lang="ko-KR" altLang="en-US" sz="1500" b="1" dirty="0" smtClean="0">
                <a:latin typeface="+mn-ea"/>
                <a:ea typeface="+mn-ea"/>
              </a:rPr>
              <a:t>로 확대되었으며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2008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9</a:t>
            </a:r>
            <a:r>
              <a:rPr lang="ko-KR" altLang="en-US" sz="1500" b="1" dirty="0" smtClean="0">
                <a:latin typeface="+mn-ea"/>
                <a:ea typeface="+mn-ea"/>
              </a:rPr>
              <a:t>월     서울버스와 서울지하철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경기버스와 </a:t>
            </a:r>
            <a:r>
              <a:rPr lang="ko-KR" altLang="en-US" sz="1500" b="1" u="sng" dirty="0" smtClean="0">
                <a:latin typeface="+mn-ea"/>
                <a:ea typeface="+mn-ea"/>
              </a:rPr>
              <a:t>광역버스</a:t>
            </a:r>
            <a:r>
              <a:rPr lang="ko-KR" altLang="en-US" sz="1500" b="1" dirty="0" smtClean="0">
                <a:latin typeface="+mn-ea"/>
                <a:ea typeface="+mn-ea"/>
              </a:rPr>
              <a:t>로 확대</a:t>
            </a:r>
            <a:r>
              <a:rPr lang="en-US" altLang="ko-KR" sz="1500" b="1" dirty="0" smtClean="0">
                <a:latin typeface="+mn-ea"/>
                <a:ea typeface="+mn-ea"/>
              </a:rPr>
              <a:t> 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2008</a:t>
            </a:r>
            <a:r>
              <a:rPr lang="ko-KR" altLang="en-US" sz="1500" b="1" dirty="0" smtClean="0">
                <a:latin typeface="+mn-ea"/>
                <a:ea typeface="+mn-ea"/>
              </a:rPr>
              <a:t>년</a:t>
            </a:r>
            <a:r>
              <a:rPr lang="en-US" altLang="ko-KR" sz="1500" b="1" dirty="0" smtClean="0">
                <a:latin typeface="+mn-ea"/>
                <a:ea typeface="+mn-ea"/>
              </a:rPr>
              <a:t>10</a:t>
            </a:r>
            <a:r>
              <a:rPr lang="ko-KR" altLang="en-US" sz="1500" b="1" dirty="0" smtClean="0">
                <a:latin typeface="+mn-ea"/>
                <a:ea typeface="+mn-ea"/>
              </a:rPr>
              <a:t>월    서울버스와 서울지하철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경기버스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광역버스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u="sng" dirty="0" smtClean="0">
                <a:latin typeface="+mn-ea"/>
                <a:ea typeface="+mn-ea"/>
              </a:rPr>
              <a:t>인천버스</a:t>
            </a:r>
            <a:endParaRPr lang="en-US" altLang="ko-KR" sz="1500" b="1" u="sng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                </a:t>
            </a:r>
            <a:r>
              <a:rPr lang="ko-KR" altLang="en-US" sz="1500" b="1" dirty="0" smtClean="0">
                <a:latin typeface="+mn-ea"/>
                <a:ea typeface="+mn-ea"/>
              </a:rPr>
              <a:t>까지 확대되어</a:t>
            </a:r>
            <a:r>
              <a:rPr lang="en-US" altLang="ko-KR" sz="1500" b="1" dirty="0" smtClean="0">
                <a:latin typeface="+mn-ea"/>
                <a:ea typeface="+mn-ea"/>
              </a:rPr>
              <a:t>,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수도권 </a:t>
            </a:r>
            <a:r>
              <a:rPr lang="ko-KR" altLang="en-US" sz="1500" b="1" dirty="0" err="1" smtClean="0">
                <a:latin typeface="+mn-ea"/>
                <a:ea typeface="+mn-ea"/>
              </a:rPr>
              <a:t>지역내</a:t>
            </a:r>
            <a:r>
              <a:rPr lang="ko-KR" altLang="en-US" sz="1500" b="1" dirty="0" smtClean="0">
                <a:latin typeface="+mn-ea"/>
                <a:ea typeface="+mn-ea"/>
              </a:rPr>
              <a:t> 모든 버스와 지하철이 </a:t>
            </a:r>
            <a:r>
              <a:rPr lang="ko-KR" altLang="en-US" sz="1500" b="1" dirty="0" err="1" smtClean="0">
                <a:latin typeface="+mn-ea"/>
                <a:ea typeface="+mn-ea"/>
              </a:rPr>
              <a:t>환승할인제도를</a:t>
            </a:r>
            <a:r>
              <a:rPr lang="ko-KR" altLang="en-US" sz="1500" b="1" dirty="0" smtClean="0">
                <a:latin typeface="+mn-ea"/>
                <a:ea typeface="+mn-ea"/>
              </a:rPr>
              <a:t> 적용</a:t>
            </a:r>
          </a:p>
          <a:p>
            <a:pPr eaLnBrk="1" hangingPunct="1"/>
            <a:endParaRPr lang="ko-KR" altLang="en-US" sz="1500" b="1" dirty="0" smtClean="0"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 eaLnBrk="1" hangingPunct="1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 eaLnBrk="1" hangingPunct="1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03CB0-5BA4-4C1A-80E6-CB2FE9F90E1C}" type="slidenum">
              <a:rPr lang="en-US" altLang="ko-KR" smtClean="0">
                <a:latin typeface="굴림" charset="-127"/>
                <a:ea typeface="굴림" charset="-127"/>
              </a:rPr>
              <a:pPr/>
              <a:t>27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719" y="4590381"/>
            <a:ext cx="6173514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티머니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스마트카드 시스템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티머니라고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부르는 새로운 카드 시스템은 기존의 카드시스템을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한차원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업그레이드 시킨 것으로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ISO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국제표준을 채택한 최첨단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IC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칩을 내장하였으며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대용량  호환성 확보로 통합거리비례제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환승할인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등 다양한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교통정책을 수행할 수 있도록 지원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현재 교통카드는 버스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96%,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지하철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100%,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택시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31.9%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이용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한편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티머니는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e-money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기능으로 주차요금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통행료 등과 같은 교통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요금과 고궁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박물관 등 입장료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편의점 등 쇼핑몰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각종 공공요금 등에 사용되고 있으며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이용자에게는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마일리지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서비스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소득공제 서비스 등도 시행하고 있음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271537" y="4687888"/>
            <a:ext cx="6120679" cy="4438650"/>
          </a:xfrm>
        </p:spPr>
        <p:txBody>
          <a:bodyPr>
            <a:noAutofit/>
          </a:bodyPr>
          <a:lstStyle/>
          <a:p>
            <a:r>
              <a:rPr lang="ko-KR" altLang="en-US" sz="1500" b="1" dirty="0" smtClean="0">
                <a:latin typeface="+mn-ea"/>
                <a:ea typeface="+mn-ea"/>
              </a:rPr>
              <a:t>  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또한 교통카드 시스템은 </a:t>
            </a:r>
            <a:r>
              <a:rPr lang="en-US" altLang="ko-KR" sz="1500" b="1" dirty="0" smtClean="0">
                <a:latin typeface="+mn-ea"/>
                <a:ea typeface="+mn-ea"/>
              </a:rPr>
              <a:t>1</a:t>
            </a:r>
            <a:r>
              <a:rPr lang="ko-KR" altLang="en-US" sz="1500" b="1" dirty="0" smtClean="0">
                <a:latin typeface="+mn-ea"/>
                <a:ea typeface="+mn-ea"/>
              </a:rPr>
              <a:t>일 </a:t>
            </a:r>
            <a:r>
              <a:rPr lang="en-US" altLang="ko-KR" sz="1500" b="1" dirty="0" smtClean="0">
                <a:latin typeface="+mn-ea"/>
                <a:ea typeface="+mn-ea"/>
              </a:rPr>
              <a:t>3,800</a:t>
            </a:r>
            <a:r>
              <a:rPr lang="ko-KR" altLang="en-US" sz="1500" b="1" dirty="0" err="1" smtClean="0">
                <a:latin typeface="+mn-ea"/>
                <a:ea typeface="+mn-ea"/>
              </a:rPr>
              <a:t>만건의</a:t>
            </a:r>
            <a:r>
              <a:rPr lang="ko-KR" altLang="en-US" sz="1500" b="1" dirty="0" smtClean="0">
                <a:latin typeface="+mn-ea"/>
                <a:ea typeface="+mn-ea"/>
              </a:rPr>
              <a:t> 데이터를 처리하는데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이는 단일 시스템으로는 최대 규모이며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- </a:t>
            </a:r>
            <a:r>
              <a:rPr lang="ko-KR" altLang="en-US" sz="1500" b="1" dirty="0" err="1" smtClean="0">
                <a:latin typeface="+mn-ea"/>
                <a:ea typeface="+mn-ea"/>
              </a:rPr>
              <a:t>승하차정보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이동거리 등 통행데이터의 분석을 통해 효율적인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교통정책을 수립하는데 기여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E1F29-D348-41A3-8EAC-D13250A5F1EB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10A888-25D8-4EEC-BEFC-537DE237399D}" type="slidenum">
              <a:rPr lang="en-US" altLang="ko-KR" smtClean="0">
                <a:latin typeface="굴림" charset="-127"/>
                <a:ea typeface="굴림" charset="-127"/>
              </a:rPr>
              <a:pPr/>
              <a:t>29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545" y="4638006"/>
            <a:ext cx="6392218" cy="4438650"/>
          </a:xfrm>
          <a:noFill/>
          <a:ln/>
        </p:spPr>
        <p:txBody>
          <a:bodyPr/>
          <a:lstStyle/>
          <a:p>
            <a:pPr marL="0" lvl="1"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또한 서울시는 미래 지향적 교통정보 종합관리센터인 서울</a:t>
            </a:r>
            <a:r>
              <a:rPr lang="en-US" altLang="ko-KR" sz="1500" b="1" dirty="0" smtClean="0">
                <a:latin typeface="+mn-ea"/>
                <a:ea typeface="+mn-ea"/>
              </a:rPr>
              <a:t>TOPIS</a:t>
            </a:r>
            <a:r>
              <a:rPr lang="ko-KR" altLang="en-US" sz="1500" b="1" dirty="0" smtClean="0">
                <a:latin typeface="+mn-ea"/>
                <a:ea typeface="+mn-ea"/>
              </a:rPr>
              <a:t>를 운영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 marL="0" lvl="1">
              <a:lnSpc>
                <a:spcPct val="150000"/>
              </a:lnSpc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 marL="0" lvl="1"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서울</a:t>
            </a:r>
            <a:r>
              <a:rPr lang="en-US" altLang="ko-KR" sz="1500" b="1" dirty="0" smtClean="0">
                <a:latin typeface="+mn-ea"/>
                <a:ea typeface="+mn-ea"/>
              </a:rPr>
              <a:t>TOPIS</a:t>
            </a:r>
            <a:r>
              <a:rPr lang="ko-KR" altLang="en-US" sz="1500" b="1" dirty="0" smtClean="0">
                <a:latin typeface="+mn-ea"/>
                <a:ea typeface="+mn-ea"/>
              </a:rPr>
              <a:t>는 다양한 교통정보를 기관별로 수집하고 분석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가공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pPr marL="0" lvl="1"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재생산하여 실시간 소통관리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과학적 교통운영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통합적인 교통관리 등을 가능하게 함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 marL="0" lvl="1">
              <a:lnSpc>
                <a:spcPct val="150000"/>
              </a:lnSpc>
            </a:pP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※ SEOUL TOPIS (Transport operation and information service, </a:t>
            </a:r>
            <a:r>
              <a:rPr lang="ko-KR" altLang="en-US" dirty="0" smtClean="0">
                <a:latin typeface="+mn-ea"/>
                <a:ea typeface="+mn-ea"/>
              </a:rPr>
              <a:t>서울교통정보시스템</a:t>
            </a:r>
            <a:r>
              <a:rPr lang="en-US" altLang="ko-KR" dirty="0" smtClean="0">
                <a:latin typeface="+mn-ea"/>
                <a:ea typeface="+mn-ea"/>
              </a:rPr>
              <a:t>)</a:t>
            </a:r>
            <a:endParaRPr lang="ko-KR" altLang="en-US" dirty="0" smtClean="0">
              <a:latin typeface="+mn-ea"/>
              <a:ea typeface="+mn-ea"/>
            </a:endParaRPr>
          </a:p>
          <a:p>
            <a:r>
              <a:rPr lang="ko-KR" altLang="en-US" dirty="0" smtClean="0">
                <a:latin typeface="+mn-ea"/>
                <a:ea typeface="+mn-ea"/>
              </a:rPr>
              <a:t>   </a:t>
            </a:r>
            <a:r>
              <a:rPr lang="ko-KR" altLang="en-US" dirty="0" err="1" smtClean="0">
                <a:latin typeface="+mn-ea"/>
                <a:ea typeface="+mn-ea"/>
              </a:rPr>
              <a:t>버스종합사령실</a:t>
            </a:r>
            <a:r>
              <a:rPr lang="en-US" altLang="ko-KR" dirty="0" smtClean="0">
                <a:latin typeface="+mn-ea"/>
                <a:ea typeface="+mn-ea"/>
              </a:rPr>
              <a:t>(BMS)</a:t>
            </a:r>
            <a:r>
              <a:rPr lang="ko-KR" altLang="en-US" dirty="0" smtClean="0">
                <a:latin typeface="+mn-ea"/>
                <a:ea typeface="+mn-ea"/>
              </a:rPr>
              <a:t>과 교통카드시스템 및 무인단속시스템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교통방송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경찰청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한국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   </a:t>
            </a:r>
            <a:r>
              <a:rPr lang="ko-KR" altLang="en-US" dirty="0" smtClean="0">
                <a:latin typeface="+mn-ea"/>
                <a:ea typeface="+mn-ea"/>
              </a:rPr>
              <a:t>도로공사 등 교통 관련기관으로부터 교통 정보를 수집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서울의 교통 상황을 총괄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  </a:t>
            </a:r>
            <a:r>
              <a:rPr lang="ko-KR" altLang="en-US" dirty="0" smtClean="0">
                <a:latin typeface="+mn-ea"/>
                <a:ea typeface="+mn-ea"/>
              </a:rPr>
              <a:t> 운영 관리  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   </a:t>
            </a:r>
            <a:r>
              <a:rPr lang="ko-KR" altLang="en-US" dirty="0" smtClean="0">
                <a:latin typeface="+mn-ea"/>
                <a:ea typeface="+mn-ea"/>
              </a:rPr>
              <a:t>버스운행 정보와 대중교통 이용실적은 물론 교통량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통행속도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사고</a:t>
            </a:r>
            <a:r>
              <a:rPr lang="en-US" altLang="ko-KR" dirty="0" smtClean="0">
                <a:latin typeface="+mn-ea"/>
                <a:ea typeface="+mn-ea"/>
              </a:rPr>
              <a:t>·</a:t>
            </a:r>
            <a:r>
              <a:rPr lang="ko-KR" altLang="en-US" dirty="0" err="1" smtClean="0">
                <a:latin typeface="+mn-ea"/>
                <a:ea typeface="+mn-ea"/>
              </a:rPr>
              <a:t>시위등</a:t>
            </a:r>
            <a:r>
              <a:rPr lang="ko-KR" altLang="en-US" dirty="0" smtClean="0">
                <a:latin typeface="+mn-ea"/>
                <a:ea typeface="+mn-ea"/>
              </a:rPr>
              <a:t> </a:t>
            </a:r>
            <a:endParaRPr lang="en-US" altLang="ko-KR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   </a:t>
            </a:r>
            <a:r>
              <a:rPr lang="ko-KR" altLang="en-US" dirty="0" smtClean="0">
                <a:latin typeface="+mn-ea"/>
                <a:ea typeface="+mn-ea"/>
              </a:rPr>
              <a:t>돌발상황</a:t>
            </a:r>
            <a:r>
              <a:rPr lang="en-US" altLang="ko-KR" dirty="0" smtClean="0">
                <a:latin typeface="+mn-ea"/>
                <a:ea typeface="+mn-ea"/>
              </a:rPr>
              <a:t> </a:t>
            </a:r>
            <a:r>
              <a:rPr lang="ko-KR" altLang="en-US" dirty="0" smtClean="0">
                <a:latin typeface="+mn-ea"/>
                <a:ea typeface="+mn-ea"/>
              </a:rPr>
              <a:t>고속도로 상황 정보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민간 교통정보 등 교통관련 정보를 수집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분석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정보제공 </a:t>
            </a:r>
            <a:endParaRPr lang="en-US" altLang="ko-KR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415553" y="4687888"/>
            <a:ext cx="6048672" cy="4438650"/>
          </a:xfrm>
        </p:spPr>
        <p:txBody>
          <a:bodyPr>
            <a:noAutofit/>
          </a:bodyPr>
          <a:lstStyle/>
          <a:p>
            <a:r>
              <a:rPr lang="en-US" altLang="ko-KR" sz="1500" b="1" dirty="0" smtClean="0">
                <a:latin typeface="+mn-ea"/>
                <a:ea typeface="+mn-ea"/>
              </a:rPr>
              <a:t>IT</a:t>
            </a:r>
            <a:r>
              <a:rPr lang="ko-KR" altLang="en-US" sz="1500" b="1" dirty="0" smtClean="0">
                <a:latin typeface="+mn-ea"/>
                <a:ea typeface="+mn-ea"/>
              </a:rPr>
              <a:t>를 접목한 과학적인 버스 운행관리의 일환으로 버스운영관리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시스템</a:t>
            </a:r>
            <a:r>
              <a:rPr lang="en-US" altLang="ko-KR" sz="1500" b="1" dirty="0" smtClean="0">
                <a:latin typeface="+mn-ea"/>
                <a:ea typeface="+mn-ea"/>
              </a:rPr>
              <a:t>(BMS)</a:t>
            </a:r>
            <a:r>
              <a:rPr lang="ko-KR" altLang="en-US" sz="1500" b="1" dirty="0" smtClean="0">
                <a:latin typeface="+mn-ea"/>
                <a:ea typeface="+mn-ea"/>
              </a:rPr>
              <a:t>와 버스정보안내시스템</a:t>
            </a:r>
            <a:r>
              <a:rPr lang="en-US" altLang="ko-KR" sz="1500" b="1" dirty="0" smtClean="0">
                <a:latin typeface="+mn-ea"/>
                <a:ea typeface="+mn-ea"/>
              </a:rPr>
              <a:t>(BIS)</a:t>
            </a:r>
            <a:r>
              <a:rPr lang="ko-KR" altLang="en-US" sz="1500" b="1" dirty="0" smtClean="0">
                <a:latin typeface="+mn-ea"/>
                <a:ea typeface="+mn-ea"/>
              </a:rPr>
              <a:t>를 도입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버스운영관리시스템</a:t>
            </a:r>
            <a:r>
              <a:rPr lang="en-US" altLang="ko-KR" sz="1500" b="1" dirty="0" smtClean="0">
                <a:latin typeface="+mn-ea"/>
                <a:ea typeface="+mn-ea"/>
              </a:rPr>
              <a:t>(BMS)</a:t>
            </a:r>
            <a:r>
              <a:rPr lang="ko-KR" altLang="en-US" sz="1500" b="1" dirty="0" smtClean="0">
                <a:latin typeface="+mn-ea"/>
                <a:ea typeface="+mn-ea"/>
              </a:rPr>
              <a:t>은 </a:t>
            </a:r>
            <a:r>
              <a:rPr lang="en-US" altLang="ko-KR" sz="1500" b="1" dirty="0" smtClean="0">
                <a:latin typeface="+mn-ea"/>
                <a:ea typeface="+mn-ea"/>
              </a:rPr>
              <a:t>GPS</a:t>
            </a:r>
            <a:r>
              <a:rPr lang="ko-KR" altLang="en-US" sz="1500" b="1" dirty="0" smtClean="0">
                <a:latin typeface="+mn-ea"/>
                <a:ea typeface="+mn-ea"/>
              </a:rPr>
              <a:t>를 통해 버스의 실시간 운행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정보를 파악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버스의 정확한 운행을 지원하며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버스 운행정보를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실시간으로 인터넷</a:t>
            </a:r>
            <a:r>
              <a:rPr lang="en-US" altLang="ko-KR" sz="1500" b="1" dirty="0" smtClean="0">
                <a:latin typeface="+mn-ea"/>
                <a:ea typeface="+mn-ea"/>
              </a:rPr>
              <a:t>, PDA, </a:t>
            </a:r>
            <a:r>
              <a:rPr lang="ko-KR" altLang="en-US" sz="1500" b="1" dirty="0" err="1" smtClean="0">
                <a:latin typeface="+mn-ea"/>
                <a:ea typeface="+mn-ea"/>
              </a:rPr>
              <a:t>모바일</a:t>
            </a:r>
            <a:r>
              <a:rPr lang="en-US" altLang="ko-KR" sz="1500" b="1" dirty="0" smtClean="0">
                <a:latin typeface="+mn-ea"/>
                <a:ea typeface="+mn-ea"/>
              </a:rPr>
              <a:t>, ARS </a:t>
            </a:r>
            <a:r>
              <a:rPr lang="ko-KR" altLang="en-US" sz="1500" b="1" dirty="0" smtClean="0">
                <a:latin typeface="+mn-ea"/>
                <a:ea typeface="+mn-ea"/>
              </a:rPr>
              <a:t>등으로 시민에게 제공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endParaRPr lang="ko-KR" altLang="en-US" sz="1500" b="1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E1F29-D348-41A3-8EAC-D13250A5F1EB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590" y="4652864"/>
            <a:ext cx="5913250" cy="4438650"/>
          </a:xfrm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ko-KR" altLang="en-US" sz="1500" b="1" dirty="0" smtClean="0">
                <a:latin typeface="+mn-ea"/>
                <a:ea typeface="+mn-ea"/>
              </a:rPr>
              <a:t> 버스정보안내시스템</a:t>
            </a:r>
            <a:r>
              <a:rPr lang="en-US" altLang="ko-KR" sz="1500" b="1" dirty="0" smtClean="0">
                <a:latin typeface="+mn-ea"/>
                <a:ea typeface="+mn-ea"/>
              </a:rPr>
              <a:t>(BIS)</a:t>
            </a:r>
            <a:r>
              <a:rPr lang="ko-KR" altLang="en-US" sz="1500" b="1" dirty="0" smtClean="0">
                <a:latin typeface="+mn-ea"/>
                <a:ea typeface="+mn-ea"/>
              </a:rPr>
              <a:t>은 버스 출도착 정보를 실시간으로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시민에게 제공하여 편의를 돕고 있으며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버스정류소 등에 터미널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(</a:t>
            </a:r>
            <a:r>
              <a:rPr lang="ko-KR" altLang="en-US" sz="1500" b="1" dirty="0" smtClean="0">
                <a:latin typeface="+mn-ea"/>
                <a:ea typeface="+mn-ea"/>
              </a:rPr>
              <a:t>단말기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을 설치하여 운영 중에 있음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pPr>
              <a:spcBef>
                <a:spcPts val="1000"/>
              </a:spcBef>
              <a:buFontTx/>
              <a:buChar char="-"/>
            </a:pPr>
            <a:r>
              <a:rPr lang="ko-KR" altLang="en-US" sz="1500" b="1" dirty="0" smtClean="0">
                <a:latin typeface="+mn-ea"/>
                <a:ea typeface="+mn-ea"/>
              </a:rPr>
              <a:t> 또한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운전자를 위해 도로소통상황에 대한 실시간 정보와 사고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1000"/>
              </a:spcBef>
            </a:pPr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등 돌발상황 정보를 각종 매체를 통해 제공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CE285-B55A-41C1-A154-14049B79AF15}" type="slidenum">
              <a:rPr lang="en-US" altLang="ko-KR" smtClean="0">
                <a:latin typeface="굴림" charset="-127"/>
                <a:ea typeface="굴림" charset="-127"/>
              </a:rPr>
              <a:pPr/>
              <a:t>32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590381"/>
            <a:ext cx="6120680" cy="4438650"/>
          </a:xfrm>
          <a:noFill/>
          <a:ln/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최근에는 버스정류소에 근적외선 전기히터와 </a:t>
            </a:r>
            <a:r>
              <a:rPr lang="ko-KR" altLang="en-US" sz="1500" b="1" dirty="0" err="1" smtClean="0">
                <a:latin typeface="+mn-ea"/>
                <a:ea typeface="+mn-ea"/>
              </a:rPr>
              <a:t>온열의자</a:t>
            </a:r>
            <a:r>
              <a:rPr lang="ko-KR" altLang="en-US" sz="1500" b="1" dirty="0" smtClean="0">
                <a:latin typeface="+mn-ea"/>
                <a:ea typeface="+mn-ea"/>
              </a:rPr>
              <a:t> 등 난방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시스템을 도입하여 추운 겨울에도 따뜻하게 버스를 이용할 수 있게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하고</a:t>
            </a:r>
            <a:r>
              <a:rPr lang="en-US" altLang="ko-KR" sz="1500" b="1" dirty="0" smtClean="0">
                <a:latin typeface="+mn-ea"/>
                <a:ea typeface="+mn-ea"/>
              </a:rPr>
              <a:t>, IT</a:t>
            </a:r>
            <a:r>
              <a:rPr lang="ko-KR" altLang="en-US" sz="1500" b="1" dirty="0" smtClean="0">
                <a:latin typeface="+mn-ea"/>
                <a:ea typeface="+mn-ea"/>
              </a:rPr>
              <a:t>기술과 기상</a:t>
            </a:r>
            <a:r>
              <a:rPr lang="en-US" altLang="ko-KR" sz="1500" b="1" dirty="0" smtClean="0">
                <a:latin typeface="+mn-ea"/>
                <a:ea typeface="+mn-ea"/>
              </a:rPr>
              <a:t>․</a:t>
            </a:r>
            <a:r>
              <a:rPr lang="ko-KR" altLang="en-US" sz="1500" b="1" dirty="0" smtClean="0">
                <a:latin typeface="+mn-ea"/>
                <a:ea typeface="+mn-ea"/>
              </a:rPr>
              <a:t>대기환경 센서 등이 접목된 고도의 기술집약적인 ‘</a:t>
            </a:r>
            <a:r>
              <a:rPr lang="en-US" altLang="ko-KR" sz="1500" b="1" dirty="0" smtClean="0">
                <a:latin typeface="+mn-ea"/>
                <a:ea typeface="+mn-ea"/>
              </a:rPr>
              <a:t>u-Shelter’</a:t>
            </a:r>
            <a:r>
              <a:rPr lang="ko-KR" altLang="en-US" sz="1500" b="1" dirty="0" smtClean="0">
                <a:latin typeface="+mn-ea"/>
                <a:ea typeface="+mn-ea"/>
              </a:rPr>
              <a:t>를 설치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버스정류소에서 버스도착정보 뿐만 아니라 주변 상가</a:t>
            </a:r>
            <a:r>
              <a:rPr lang="en-US" altLang="ko-KR" sz="1500" b="1" dirty="0" smtClean="0">
                <a:latin typeface="+mn-ea"/>
                <a:ea typeface="+mn-ea"/>
              </a:rPr>
              <a:t>․</a:t>
            </a:r>
            <a:r>
              <a:rPr lang="ko-KR" altLang="en-US" sz="1500" b="1" dirty="0" smtClean="0">
                <a:latin typeface="+mn-ea"/>
                <a:ea typeface="+mn-ea"/>
              </a:rPr>
              <a:t>지리정보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현재 날씨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대기환경 정보 등 생활과 밀접한 각종 생활정보를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실시간으로 제공하는 등 시민생활에 더욱 다가가는 대중교통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500" b="1" dirty="0" smtClean="0">
                <a:latin typeface="+mn-ea"/>
                <a:ea typeface="+mn-ea"/>
              </a:rPr>
              <a:t>편의시설을 구축</a:t>
            </a:r>
          </a:p>
          <a:p>
            <a:endParaRPr lang="ko-KR" altLang="en-US" sz="1050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0E5234-174E-4459-B93F-78E29DEC6943}" type="slidenum">
              <a:rPr lang="en-US" altLang="ko-KR" smtClean="0">
                <a:latin typeface="굴림" charset="-127"/>
                <a:ea typeface="굴림" charset="-127"/>
              </a:rPr>
              <a:pPr/>
              <a:t>33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09431"/>
            <a:ext cx="5939527" cy="4438650"/>
          </a:xfrm>
          <a:noFill/>
          <a:ln/>
        </p:spPr>
        <p:txBody>
          <a:bodyPr/>
          <a:lstStyle/>
          <a:p>
            <a:r>
              <a:rPr lang="ko-KR" altLang="en-US" sz="1500" b="1" dirty="0" err="1" smtClean="0">
                <a:latin typeface="+mn-ea"/>
                <a:ea typeface="+mn-ea"/>
              </a:rPr>
              <a:t>중앙버스전용차로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err="1" smtClean="0">
                <a:latin typeface="+mn-ea"/>
                <a:ea typeface="+mn-ea"/>
              </a:rPr>
              <a:t>중앙버스전용차로는</a:t>
            </a:r>
            <a:r>
              <a:rPr lang="ko-KR" altLang="en-US" sz="1500" b="1" dirty="0" smtClean="0">
                <a:latin typeface="+mn-ea"/>
                <a:ea typeface="+mn-ea"/>
              </a:rPr>
              <a:t> 승용차 통행과 버스의 통행을 분리하여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버스의 속도와 </a:t>
            </a:r>
            <a:r>
              <a:rPr lang="ko-KR" altLang="en-US" sz="1500" b="1" dirty="0" err="1" smtClean="0">
                <a:latin typeface="+mn-ea"/>
                <a:ea typeface="+mn-ea"/>
              </a:rPr>
              <a:t>정시성을</a:t>
            </a:r>
            <a:r>
              <a:rPr lang="ko-KR" altLang="en-US" sz="1500" b="1" dirty="0" smtClean="0">
                <a:latin typeface="+mn-ea"/>
                <a:ea typeface="+mn-ea"/>
              </a:rPr>
              <a:t> 향상시키고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이용시민의 편의를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도모하고자 추진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현재 </a:t>
            </a:r>
            <a:r>
              <a:rPr lang="en-US" altLang="ko-KR" sz="1500" b="1" dirty="0" smtClean="0">
                <a:latin typeface="+mn-ea"/>
                <a:ea typeface="+mn-ea"/>
              </a:rPr>
              <a:t>12</a:t>
            </a:r>
            <a:r>
              <a:rPr lang="ko-KR" altLang="en-US" sz="1500" b="1" dirty="0" smtClean="0">
                <a:latin typeface="+mn-ea"/>
                <a:ea typeface="+mn-ea"/>
              </a:rPr>
              <a:t>개축 </a:t>
            </a:r>
            <a:r>
              <a:rPr lang="en-US" altLang="ko-KR" sz="1500" b="1" dirty="0" smtClean="0">
                <a:latin typeface="+mn-ea"/>
                <a:ea typeface="+mn-ea"/>
              </a:rPr>
              <a:t>100.4km</a:t>
            </a:r>
            <a:r>
              <a:rPr lang="ko-KR" altLang="en-US" sz="1500" b="1" dirty="0" smtClean="0">
                <a:latin typeface="+mn-ea"/>
                <a:ea typeface="+mn-ea"/>
              </a:rPr>
              <a:t>의 중앙버스전용차로가 운영 중에 있으며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ko-KR" altLang="en-US" sz="1500" b="1" dirty="0" err="1" smtClean="0">
                <a:latin typeface="+mn-ea"/>
                <a:ea typeface="+mn-ea"/>
              </a:rPr>
              <a:t>쉘터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latin typeface="+mn-ea"/>
                <a:ea typeface="+mn-ea"/>
              </a:rPr>
              <a:t>환승정류소</a:t>
            </a:r>
            <a:r>
              <a:rPr lang="ko-KR" altLang="en-US" sz="1500" b="1" dirty="0" smtClean="0">
                <a:latin typeface="+mn-ea"/>
                <a:ea typeface="+mn-ea"/>
              </a:rPr>
              <a:t> 등을 설치하여 시민편의를 높이고 있음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err="1" smtClean="0">
                <a:latin typeface="+mn-ea"/>
                <a:ea typeface="+mn-ea"/>
              </a:rPr>
              <a:t>중앙차로는</a:t>
            </a:r>
            <a:r>
              <a:rPr lang="ko-KR" altLang="en-US" sz="1500" b="1" dirty="0" smtClean="0">
                <a:latin typeface="+mn-ea"/>
                <a:ea typeface="+mn-ea"/>
              </a:rPr>
              <a:t> 개통전보다 </a:t>
            </a:r>
            <a:r>
              <a:rPr lang="en-US" altLang="ko-KR" sz="1500" b="1" dirty="0" smtClean="0">
                <a:latin typeface="+mn-ea"/>
                <a:ea typeface="+mn-ea"/>
              </a:rPr>
              <a:t>18~82%</a:t>
            </a:r>
            <a:r>
              <a:rPr lang="ko-KR" altLang="en-US" sz="1500" b="1" dirty="0" smtClean="0">
                <a:latin typeface="+mn-ea"/>
                <a:ea typeface="+mn-ea"/>
              </a:rPr>
              <a:t>의 속도 향상과 </a:t>
            </a:r>
            <a:r>
              <a:rPr lang="en-US" altLang="ko-KR" sz="1500" b="1" dirty="0" smtClean="0">
                <a:latin typeface="+mn-ea"/>
                <a:ea typeface="+mn-ea"/>
              </a:rPr>
              <a:t>15~38%</a:t>
            </a:r>
            <a:r>
              <a:rPr lang="ko-KR" altLang="en-US" sz="1500" b="1" dirty="0" smtClean="0">
                <a:latin typeface="+mn-ea"/>
                <a:ea typeface="+mn-ea"/>
              </a:rPr>
              <a:t>의 승객 증가를 </a:t>
            </a:r>
            <a:r>
              <a:rPr lang="en-US" altLang="ko-KR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latin typeface="+mn-ea"/>
                <a:ea typeface="+mn-ea"/>
              </a:rPr>
              <a:t>가져옴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6C80A-C93A-4631-B6C7-3AFD8787C510}" type="slidenum">
              <a:rPr lang="en-US" altLang="ko-KR" smtClean="0">
                <a:latin typeface="굴림" charset="-127"/>
                <a:ea typeface="굴림" charset="-127"/>
              </a:rPr>
              <a:pPr/>
              <a:t>34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590" y="4552281"/>
            <a:ext cx="6109643" cy="4438650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버스 </a:t>
            </a:r>
            <a:r>
              <a:rPr lang="ko-KR" altLang="en-US" sz="1500" b="1" dirty="0" err="1" smtClean="0">
                <a:latin typeface="+mn-ea"/>
                <a:ea typeface="+mn-ea"/>
              </a:rPr>
              <a:t>중앙차로</a:t>
            </a:r>
            <a:r>
              <a:rPr lang="ko-KR" altLang="en-US" sz="1500" b="1" dirty="0" smtClean="0">
                <a:latin typeface="+mn-ea"/>
                <a:ea typeface="+mn-ea"/>
              </a:rPr>
              <a:t> 확충 및 기능개선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서울시내 </a:t>
            </a:r>
            <a:r>
              <a:rPr lang="ko-KR" altLang="en-US" sz="1500" b="1" dirty="0" err="1" smtClean="0">
                <a:latin typeface="+mn-ea"/>
                <a:ea typeface="+mn-ea"/>
              </a:rPr>
              <a:t>중앙차로와</a:t>
            </a:r>
            <a:r>
              <a:rPr lang="ko-KR" altLang="en-US" sz="1500" b="1" dirty="0" smtClean="0">
                <a:latin typeface="+mn-ea"/>
                <a:ea typeface="+mn-ea"/>
              </a:rPr>
              <a:t> 연계하여 수도권지역의 </a:t>
            </a:r>
            <a:r>
              <a:rPr lang="en-US" altLang="ko-KR" sz="1500" b="1" dirty="0" smtClean="0">
                <a:latin typeface="+mn-ea"/>
                <a:ea typeface="+mn-ea"/>
              </a:rPr>
              <a:t>BRT(Bus rapid system) </a:t>
            </a:r>
            <a:r>
              <a:rPr lang="ko-KR" altLang="en-US" sz="1500" b="1" dirty="0" smtClean="0">
                <a:latin typeface="+mn-ea"/>
                <a:ea typeface="+mn-ea"/>
              </a:rPr>
              <a:t>건설을 지속적으로 추진해나갈 계획임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서울시내 </a:t>
            </a:r>
            <a:r>
              <a:rPr lang="ko-KR" altLang="en-US" sz="1500" b="1" dirty="0" err="1" smtClean="0">
                <a:latin typeface="+mn-ea"/>
                <a:ea typeface="+mn-ea"/>
              </a:rPr>
              <a:t>중앙차로는</a:t>
            </a:r>
            <a:r>
              <a:rPr lang="ko-KR" altLang="en-US" sz="1500" b="1" dirty="0" smtClean="0">
                <a:latin typeface="+mn-ea"/>
                <a:ea typeface="+mn-ea"/>
              </a:rPr>
              <a:t> 주요간선도로를 중심으로 지속적으로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확충하여 </a:t>
            </a:r>
            <a:r>
              <a:rPr lang="en-US" altLang="ko-KR" sz="1500" b="1" dirty="0" smtClean="0">
                <a:latin typeface="+mn-ea"/>
                <a:ea typeface="+mn-ea"/>
              </a:rPr>
              <a:t>19</a:t>
            </a:r>
            <a:r>
              <a:rPr lang="ko-KR" altLang="en-US" sz="1500" b="1" dirty="0" smtClean="0">
                <a:latin typeface="+mn-ea"/>
                <a:ea typeface="+mn-ea"/>
              </a:rPr>
              <a:t>개축 </a:t>
            </a:r>
            <a:r>
              <a:rPr lang="en-US" altLang="ko-KR" sz="1500" b="1" dirty="0" smtClean="0">
                <a:latin typeface="+mn-ea"/>
                <a:ea typeface="+mn-ea"/>
              </a:rPr>
              <a:t>214.7km</a:t>
            </a:r>
            <a:r>
              <a:rPr lang="ko-KR" altLang="en-US" sz="1500" b="1" dirty="0" smtClean="0">
                <a:latin typeface="+mn-ea"/>
                <a:ea typeface="+mn-ea"/>
              </a:rPr>
              <a:t>를 건설할 계획이며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서울로 진입하는 주요도로 </a:t>
            </a:r>
            <a:r>
              <a:rPr lang="en-US" altLang="ko-KR" sz="1500" b="1" dirty="0" smtClean="0">
                <a:latin typeface="+mn-ea"/>
                <a:ea typeface="+mn-ea"/>
              </a:rPr>
              <a:t>22</a:t>
            </a:r>
            <a:r>
              <a:rPr lang="ko-KR" altLang="en-US" sz="1500" b="1" dirty="0" smtClean="0">
                <a:latin typeface="+mn-ea"/>
                <a:ea typeface="+mn-ea"/>
              </a:rPr>
              <a:t>개축에 설치될 수도권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BRT(Bus rapid system)</a:t>
            </a:r>
            <a:r>
              <a:rPr lang="ko-KR" altLang="en-US" sz="1500" b="1" dirty="0" smtClean="0">
                <a:latin typeface="+mn-ea"/>
                <a:ea typeface="+mn-ea"/>
              </a:rPr>
              <a:t>와도 연계해 나갈 계획임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이를 통해 수도권지역에서 서울의 도심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부도심까지 빠르고 편리하게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버스를 이용하여 접근할 수 있게 될 것임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endParaRPr lang="ko-KR" altLang="en-US" sz="15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5AF0C-DDD9-45CA-B587-A7E64EF0B20A}" type="slidenum">
              <a:rPr lang="en-US" altLang="ko-KR" smtClean="0">
                <a:latin typeface="굴림" charset="-127"/>
                <a:ea typeface="굴림" charset="-127"/>
              </a:rPr>
              <a:pPr/>
              <a:t>35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2" y="4571331"/>
            <a:ext cx="6076688" cy="4438650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j-ea"/>
                <a:ea typeface="+mj-ea"/>
              </a:rPr>
              <a:t>시내버스의 고급화</a:t>
            </a:r>
          </a:p>
          <a:p>
            <a:r>
              <a:rPr lang="ko-KR" altLang="en-US" sz="1500" b="1" dirty="0" smtClean="0">
                <a:latin typeface="+mj-ea"/>
                <a:ea typeface="+mj-ea"/>
              </a:rPr>
              <a:t/>
            </a:r>
            <a:br>
              <a:rPr lang="ko-KR" altLang="en-US" sz="1500" b="1" dirty="0" smtClean="0">
                <a:latin typeface="+mj-ea"/>
                <a:ea typeface="+mj-ea"/>
              </a:rPr>
            </a:br>
            <a:r>
              <a:rPr lang="ko-KR" altLang="en-US" sz="1500" b="1" dirty="0" smtClean="0">
                <a:latin typeface="+mj-ea"/>
                <a:ea typeface="+mj-ea"/>
              </a:rPr>
              <a:t>고급형버스 도입은 교통약자의 자유로운 이동과 버스의 신뢰도 향상</a:t>
            </a:r>
            <a:r>
              <a:rPr lang="en-US" altLang="ko-KR" sz="1500" b="1" dirty="0" smtClean="0">
                <a:latin typeface="+mj-ea"/>
                <a:ea typeface="+mj-ea"/>
              </a:rPr>
              <a:t>, </a:t>
            </a:r>
          </a:p>
          <a:p>
            <a:r>
              <a:rPr lang="ko-KR" altLang="en-US" sz="1500" b="1" dirty="0" smtClean="0">
                <a:latin typeface="+mj-ea"/>
                <a:ea typeface="+mj-ea"/>
              </a:rPr>
              <a:t>친환경적 교통수단도입</a:t>
            </a:r>
            <a:r>
              <a:rPr lang="en-US" altLang="ko-KR" sz="1500" b="1" dirty="0" smtClean="0">
                <a:latin typeface="+mj-ea"/>
                <a:ea typeface="+mj-ea"/>
              </a:rPr>
              <a:t>, </a:t>
            </a:r>
            <a:r>
              <a:rPr lang="ko-KR" altLang="en-US" sz="1500" b="1" dirty="0" smtClean="0">
                <a:latin typeface="+mj-ea"/>
                <a:ea typeface="+mj-ea"/>
              </a:rPr>
              <a:t>운행정보 제공 등의 편의를 가져왔음</a:t>
            </a:r>
          </a:p>
          <a:p>
            <a:r>
              <a:rPr lang="ko-KR" altLang="en-US" sz="1500" b="1" dirty="0" smtClean="0">
                <a:latin typeface="+mj-ea"/>
                <a:ea typeface="+mj-ea"/>
              </a:rPr>
              <a:t/>
            </a:r>
            <a:br>
              <a:rPr lang="ko-KR" altLang="en-US" sz="1500" b="1" dirty="0" smtClean="0">
                <a:latin typeface="+mj-ea"/>
                <a:ea typeface="+mj-ea"/>
              </a:rPr>
            </a:br>
            <a:r>
              <a:rPr lang="ko-KR" altLang="en-US" sz="1500" b="1" dirty="0" smtClean="0">
                <a:latin typeface="+mj-ea"/>
                <a:ea typeface="+mj-ea"/>
              </a:rPr>
              <a:t> </a:t>
            </a:r>
            <a:r>
              <a:rPr lang="en-US" altLang="ko-KR" sz="1500" b="1" dirty="0" smtClean="0">
                <a:latin typeface="+mj-ea"/>
                <a:ea typeface="+mj-ea"/>
              </a:rPr>
              <a:t>- </a:t>
            </a:r>
            <a:r>
              <a:rPr lang="ko-KR" altLang="en-US" sz="1500" b="1" dirty="0" smtClean="0">
                <a:latin typeface="+mj-ea"/>
                <a:ea typeface="+mj-ea"/>
              </a:rPr>
              <a:t>대기환경 개선과 연료비 절감을 위해 도입된 </a:t>
            </a:r>
            <a:r>
              <a:rPr lang="en-US" altLang="ko-KR" sz="1500" b="1" dirty="0" smtClean="0">
                <a:latin typeface="+mj-ea"/>
                <a:ea typeface="+mj-ea"/>
              </a:rPr>
              <a:t>CNG </a:t>
            </a:r>
            <a:r>
              <a:rPr lang="ko-KR" altLang="en-US" sz="1500" b="1" dirty="0" smtClean="0">
                <a:latin typeface="+mj-ea"/>
                <a:ea typeface="+mj-ea"/>
              </a:rPr>
              <a:t>버스는 </a:t>
            </a:r>
            <a:endParaRPr lang="en-US" altLang="ko-KR" sz="1500" b="1" dirty="0" smtClean="0">
              <a:latin typeface="+mj-ea"/>
              <a:ea typeface="+mj-ea"/>
            </a:endParaRPr>
          </a:p>
          <a:p>
            <a:r>
              <a:rPr lang="en-US" altLang="ko-KR" sz="1500" b="1" dirty="0" smtClean="0">
                <a:latin typeface="+mj-ea"/>
                <a:ea typeface="+mj-ea"/>
              </a:rPr>
              <a:t>   2010</a:t>
            </a:r>
            <a:r>
              <a:rPr lang="ko-KR" altLang="en-US" sz="1500" b="1" dirty="0" smtClean="0">
                <a:latin typeface="+mj-ea"/>
                <a:ea typeface="+mj-ea"/>
              </a:rPr>
              <a:t>년까지 </a:t>
            </a:r>
            <a:r>
              <a:rPr lang="en-US" altLang="ko-KR" sz="1500" b="1" dirty="0" smtClean="0">
                <a:latin typeface="+mj-ea"/>
                <a:ea typeface="+mj-ea"/>
              </a:rPr>
              <a:t>99%</a:t>
            </a:r>
            <a:r>
              <a:rPr lang="ko-KR" altLang="en-US" sz="1500" b="1" dirty="0" smtClean="0">
                <a:latin typeface="+mj-ea"/>
                <a:ea typeface="+mj-ea"/>
              </a:rPr>
              <a:t>가 </a:t>
            </a:r>
            <a:r>
              <a:rPr lang="en-US" altLang="ko-KR" sz="1500" b="1" dirty="0" smtClean="0">
                <a:latin typeface="+mj-ea"/>
                <a:ea typeface="+mj-ea"/>
              </a:rPr>
              <a:t>CNG </a:t>
            </a:r>
            <a:r>
              <a:rPr lang="ko-KR" altLang="en-US" sz="1500" b="1" dirty="0" smtClean="0">
                <a:latin typeface="+mj-ea"/>
                <a:ea typeface="+mj-ea"/>
              </a:rPr>
              <a:t>버스로 교체되었으며</a:t>
            </a:r>
            <a:r>
              <a:rPr lang="en-US" altLang="ko-KR" sz="1500" b="1" dirty="0" smtClean="0">
                <a:latin typeface="+mj-ea"/>
                <a:ea typeface="+mj-ea"/>
              </a:rPr>
              <a:t>,  </a:t>
            </a:r>
            <a:endParaRPr lang="ko-KR" altLang="en-US" sz="1500" b="1" dirty="0" smtClean="0">
              <a:latin typeface="+mj-ea"/>
              <a:ea typeface="+mj-ea"/>
            </a:endParaRPr>
          </a:p>
          <a:p>
            <a:endParaRPr lang="en-US" altLang="ko-KR" sz="1500" b="1" dirty="0" smtClean="0">
              <a:latin typeface="+mj-ea"/>
              <a:ea typeface="+mj-ea"/>
            </a:endParaRPr>
          </a:p>
          <a:p>
            <a:r>
              <a:rPr lang="ko-KR" altLang="en-US" sz="1500" b="1" dirty="0" smtClean="0">
                <a:latin typeface="+mj-ea"/>
                <a:ea typeface="+mj-ea"/>
              </a:rPr>
              <a:t> </a:t>
            </a:r>
            <a:r>
              <a:rPr lang="en-US" altLang="ko-KR" sz="1500" b="1" dirty="0" smtClean="0">
                <a:latin typeface="+mj-ea"/>
                <a:ea typeface="+mj-ea"/>
              </a:rPr>
              <a:t>- </a:t>
            </a:r>
            <a:r>
              <a:rPr lang="ko-KR" altLang="en-US" sz="1500" b="1" dirty="0" smtClean="0">
                <a:latin typeface="+mj-ea"/>
                <a:ea typeface="+mj-ea"/>
              </a:rPr>
              <a:t>교통약자의 대중교통 </a:t>
            </a:r>
            <a:r>
              <a:rPr lang="ko-KR" altLang="en-US" sz="1500" b="1" dirty="0" err="1" smtClean="0">
                <a:latin typeface="+mj-ea"/>
                <a:ea typeface="+mj-ea"/>
              </a:rPr>
              <a:t>접근성</a:t>
            </a:r>
            <a:r>
              <a:rPr lang="ko-KR" altLang="en-US" sz="1500" b="1" dirty="0" smtClean="0">
                <a:latin typeface="+mj-ea"/>
                <a:ea typeface="+mj-ea"/>
              </a:rPr>
              <a:t> 향상을 위해 도입된 </a:t>
            </a:r>
            <a:r>
              <a:rPr lang="ko-KR" altLang="en-US" sz="1500" b="1" dirty="0" err="1" smtClean="0">
                <a:latin typeface="+mj-ea"/>
                <a:ea typeface="+mj-ea"/>
              </a:rPr>
              <a:t>저상버스도</a:t>
            </a:r>
            <a:r>
              <a:rPr lang="ko-KR" altLang="en-US" sz="1500" b="1" dirty="0" smtClean="0">
                <a:latin typeface="+mj-ea"/>
                <a:ea typeface="+mj-ea"/>
              </a:rPr>
              <a:t> </a:t>
            </a:r>
            <a:endParaRPr lang="en-US" altLang="ko-KR" sz="1500" b="1" dirty="0" smtClean="0">
              <a:latin typeface="+mj-ea"/>
              <a:ea typeface="+mj-ea"/>
            </a:endParaRPr>
          </a:p>
          <a:p>
            <a:r>
              <a:rPr lang="en-US" altLang="ko-KR" sz="1500" b="1" dirty="0" smtClean="0">
                <a:latin typeface="+mj-ea"/>
                <a:ea typeface="+mj-ea"/>
              </a:rPr>
              <a:t>    2013</a:t>
            </a:r>
            <a:r>
              <a:rPr lang="ko-KR" altLang="en-US" sz="1500" b="1" dirty="0" smtClean="0">
                <a:latin typeface="+mj-ea"/>
                <a:ea typeface="+mj-ea"/>
              </a:rPr>
              <a:t>년까지 전체 버스의 </a:t>
            </a:r>
            <a:r>
              <a:rPr lang="en-US" altLang="ko-KR" sz="1500" b="1" dirty="0" smtClean="0">
                <a:latin typeface="+mj-ea"/>
                <a:ea typeface="+mj-ea"/>
              </a:rPr>
              <a:t>50%</a:t>
            </a:r>
            <a:r>
              <a:rPr lang="ko-KR" altLang="en-US" sz="1500" b="1" dirty="0" smtClean="0">
                <a:latin typeface="+mj-ea"/>
                <a:ea typeface="+mj-ea"/>
              </a:rPr>
              <a:t>를 교체해 나갈 계획임</a:t>
            </a:r>
            <a:endParaRPr lang="en-US" altLang="ko-KR" sz="1500" b="1" dirty="0" smtClean="0">
              <a:latin typeface="+mj-ea"/>
              <a:ea typeface="+mj-ea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571331"/>
            <a:ext cx="5976664" cy="4438650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수도권지역 대중교통 </a:t>
            </a:r>
            <a:r>
              <a:rPr lang="ko-KR" altLang="en-US" sz="1500" b="1" dirty="0" err="1" smtClean="0">
                <a:latin typeface="+mn-ea"/>
                <a:ea typeface="+mn-ea"/>
              </a:rPr>
              <a:t>환승시설</a:t>
            </a:r>
            <a:r>
              <a:rPr lang="ko-KR" altLang="en-US" sz="1500" b="1" dirty="0" smtClean="0">
                <a:latin typeface="+mn-ea"/>
                <a:ea typeface="+mn-ea"/>
              </a:rPr>
              <a:t> 확충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수도권지역에서 들어오는 교통량을 줄이고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대중교통이용 편의를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향상시키기 위해 </a:t>
            </a:r>
            <a:r>
              <a:rPr lang="ko-KR" altLang="en-US" sz="1500" b="1" dirty="0" err="1" smtClean="0">
                <a:latin typeface="+mn-ea"/>
                <a:ea typeface="+mn-ea"/>
              </a:rPr>
              <a:t>환승시설을</a:t>
            </a:r>
            <a:r>
              <a:rPr lang="ko-KR" altLang="en-US" sz="1500" b="1" dirty="0" smtClean="0">
                <a:latin typeface="+mn-ea"/>
                <a:ea typeface="+mn-ea"/>
              </a:rPr>
              <a:t> 정비해나가고 있음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pPr>
              <a:buFontTx/>
              <a:buChar char="-"/>
            </a:pPr>
            <a:r>
              <a:rPr lang="ko-KR" altLang="en-US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err="1" smtClean="0">
                <a:latin typeface="+mn-ea"/>
                <a:ea typeface="+mn-ea"/>
              </a:rPr>
              <a:t>시외곽지역</a:t>
            </a:r>
            <a:r>
              <a:rPr lang="ko-KR" altLang="en-US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err="1" smtClean="0">
                <a:latin typeface="+mn-ea"/>
                <a:ea typeface="+mn-ea"/>
              </a:rPr>
              <a:t>환승센터를</a:t>
            </a:r>
            <a:r>
              <a:rPr lang="ko-KR" altLang="en-US" sz="1500" b="1" dirty="0" smtClean="0">
                <a:latin typeface="+mn-ea"/>
                <a:ea typeface="+mn-ea"/>
              </a:rPr>
              <a:t> 구축하여 </a:t>
            </a:r>
            <a:r>
              <a:rPr lang="ko-KR" altLang="en-US" sz="1500" b="1" dirty="0" err="1" smtClean="0">
                <a:latin typeface="+mn-ea"/>
                <a:ea typeface="+mn-ea"/>
              </a:rPr>
              <a:t>시외곽에서</a:t>
            </a:r>
            <a:r>
              <a:rPr lang="ko-KR" altLang="en-US" sz="1500" b="1" dirty="0" smtClean="0">
                <a:latin typeface="+mn-ea"/>
                <a:ea typeface="+mn-ea"/>
              </a:rPr>
              <a:t> 유입되는 차량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수요를 억제</a:t>
            </a:r>
            <a:r>
              <a:rPr lang="en-US" altLang="ko-KR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latin typeface="+mn-ea"/>
                <a:ea typeface="+mn-ea"/>
              </a:rPr>
              <a:t>하고</a:t>
            </a:r>
            <a:r>
              <a:rPr lang="en-US" altLang="ko-KR" sz="1500" b="1" dirty="0" smtClean="0">
                <a:latin typeface="+mn-ea"/>
                <a:ea typeface="+mn-ea"/>
              </a:rPr>
              <a:t>,  (</a:t>
            </a:r>
            <a:r>
              <a:rPr lang="ko-KR" altLang="en-US" sz="1500" b="1" dirty="0" smtClean="0">
                <a:latin typeface="+mn-ea"/>
                <a:ea typeface="+mn-ea"/>
              </a:rPr>
              <a:t>지난 </a:t>
            </a:r>
            <a:r>
              <a:rPr lang="en-US" altLang="ko-KR" sz="1500" b="1" dirty="0" smtClean="0">
                <a:latin typeface="+mn-ea"/>
                <a:ea typeface="+mn-ea"/>
              </a:rPr>
              <a:t>5</a:t>
            </a:r>
            <a:r>
              <a:rPr lang="ko-KR" altLang="en-US" sz="1500" b="1" dirty="0" smtClean="0">
                <a:latin typeface="+mn-ea"/>
                <a:ea typeface="+mn-ea"/>
              </a:rPr>
              <a:t>월 </a:t>
            </a:r>
            <a:r>
              <a:rPr lang="en-US" altLang="ko-KR" sz="1500" b="1" dirty="0" smtClean="0">
                <a:latin typeface="+mn-ea"/>
                <a:ea typeface="+mn-ea"/>
              </a:rPr>
              <a:t>3</a:t>
            </a:r>
            <a:r>
              <a:rPr lang="ko-KR" altLang="en-US" sz="1500" b="1" dirty="0" smtClean="0">
                <a:latin typeface="+mn-ea"/>
                <a:ea typeface="+mn-ea"/>
              </a:rPr>
              <a:t>일 첫번째 </a:t>
            </a:r>
            <a:r>
              <a:rPr lang="ko-KR" altLang="en-US" sz="1500" b="1" dirty="0" err="1" smtClean="0">
                <a:latin typeface="+mn-ea"/>
                <a:ea typeface="+mn-ea"/>
              </a:rPr>
              <a:t>환승센터인</a:t>
            </a:r>
            <a:r>
              <a:rPr lang="ko-KR" altLang="en-US" sz="1500" b="1" dirty="0" smtClean="0">
                <a:latin typeface="+mn-ea"/>
                <a:ea typeface="+mn-ea"/>
              </a:rPr>
              <a:t>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err="1" smtClean="0">
                <a:latin typeface="+mn-ea"/>
                <a:ea typeface="+mn-ea"/>
              </a:rPr>
              <a:t>구파발역</a:t>
            </a:r>
            <a:r>
              <a:rPr lang="ko-KR" altLang="en-US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err="1" smtClean="0">
                <a:latin typeface="+mn-ea"/>
                <a:ea typeface="+mn-ea"/>
              </a:rPr>
              <a:t>복합환승센터가</a:t>
            </a:r>
            <a:r>
              <a:rPr lang="ko-KR" altLang="en-US" sz="1500" b="1" dirty="0" smtClean="0">
                <a:latin typeface="+mn-ea"/>
                <a:ea typeface="+mn-ea"/>
              </a:rPr>
              <a:t>  개관</a:t>
            </a:r>
            <a:r>
              <a:rPr lang="en-US" altLang="ko-KR" sz="1500" b="1" dirty="0" smtClean="0">
                <a:latin typeface="+mn-ea"/>
                <a:ea typeface="+mn-ea"/>
              </a:rPr>
              <a:t>. </a:t>
            </a:r>
            <a:r>
              <a:rPr lang="ko-KR" altLang="en-US" sz="1500" b="1" dirty="0" smtClean="0">
                <a:latin typeface="+mn-ea"/>
                <a:ea typeface="+mn-ea"/>
              </a:rPr>
              <a:t>이를 통해 수도권 서북지역에서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서울도심으로 진입하는 승용차 이용자가 차량을 주차하고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대중교통을 편리하게 이용할 수 있게 되어 시민편의가 증진될 뿐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아니라 도심 내 교통혼잡을 해소하는 데 도움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도심에는 </a:t>
            </a:r>
            <a:r>
              <a:rPr lang="ko-KR" altLang="en-US" sz="1500" b="1" dirty="0" err="1" smtClean="0">
                <a:latin typeface="+mn-ea"/>
                <a:ea typeface="+mn-ea"/>
              </a:rPr>
              <a:t>환승정류소를</a:t>
            </a:r>
            <a:r>
              <a:rPr lang="ko-KR" altLang="en-US" sz="1500" b="1" dirty="0" smtClean="0">
                <a:latin typeface="+mn-ea"/>
                <a:ea typeface="+mn-ea"/>
              </a:rPr>
              <a:t> 설치하여 대중교통의 </a:t>
            </a:r>
            <a:r>
              <a:rPr lang="ko-KR" altLang="en-US" sz="1500" b="1" dirty="0" err="1" smtClean="0">
                <a:latin typeface="+mn-ea"/>
                <a:ea typeface="+mn-ea"/>
              </a:rPr>
              <a:t>환승</a:t>
            </a:r>
            <a:r>
              <a:rPr lang="ko-KR" altLang="en-US" sz="1500" b="1" dirty="0" smtClean="0">
                <a:latin typeface="+mn-ea"/>
                <a:ea typeface="+mn-ea"/>
              </a:rPr>
              <a:t> 편의를 높임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163F91-3E8C-4E58-9DB2-511D3AAE3184}" type="slidenum">
              <a:rPr lang="en-US" altLang="ko-KR" smtClean="0">
                <a:latin typeface="굴림" charset="-127"/>
                <a:ea typeface="굴림" charset="-127"/>
              </a:rPr>
              <a:pPr/>
              <a:t>37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33950" cy="3700463"/>
          </a:xfrm>
          <a:ln/>
        </p:spPr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416818" y="4580409"/>
            <a:ext cx="5975399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15" tIns="45506" rIns="91015" bIns="45506"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다음은 택시에 대해서 말씀 드리겠음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서울시의 상징인 해치 디자인을 적용한 해치택시 운영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※ </a:t>
            </a:r>
            <a:r>
              <a:rPr lang="ko-KR" altLang="en-US" sz="1500" b="1" dirty="0" smtClean="0">
                <a:latin typeface="+mn-ea"/>
                <a:ea typeface="+mn-ea"/>
              </a:rPr>
              <a:t>해치는 전통적으로 선악을 판단하는 정의로운 전설의 동물로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화재나 재앙을 물리치는 신령스러운 동물로 알려져 있으며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서울시에서는 해치를 서울의 상징으로 지정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pPr>
              <a:buFontTx/>
              <a:buChar char="-"/>
            </a:pPr>
            <a:r>
              <a:rPr lang="ko-KR" altLang="en-US" sz="1500" b="1" dirty="0" smtClean="0">
                <a:latin typeface="+mn-ea"/>
                <a:ea typeface="+mn-ea"/>
              </a:rPr>
              <a:t> 또한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영어</a:t>
            </a:r>
            <a:r>
              <a:rPr lang="en-US" altLang="ko-KR" sz="1500" b="1" dirty="0" smtClean="0"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latin typeface="+mn-ea"/>
                <a:ea typeface="+mn-ea"/>
              </a:rPr>
              <a:t>일본어</a:t>
            </a:r>
            <a:r>
              <a:rPr lang="en-US" altLang="ko-KR" sz="1500" b="1" dirty="0" smtClean="0"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latin typeface="+mn-ea"/>
                <a:ea typeface="+mn-ea"/>
              </a:rPr>
              <a:t>중국어 등 외국어 서비스가 가능한 외국인 관광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택시도 도입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F1AFB-1A16-4F67-9E37-842A926C6095}" type="slidenum">
              <a:rPr lang="en-US" altLang="ko-KR" smtClean="0">
                <a:latin typeface="굴림" charset="-127"/>
                <a:ea typeface="굴림" charset="-127"/>
              </a:rPr>
              <a:pPr/>
              <a:t>38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33950" cy="3700463"/>
          </a:xfrm>
          <a:ln/>
        </p:spPr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271537" y="4573116"/>
            <a:ext cx="6735762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15" tIns="45506" rIns="91015" bIns="45506"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 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택시요금을 신용카드나 </a:t>
            </a:r>
            <a:r>
              <a:rPr lang="ko-KR" altLang="en-US" sz="1500" b="1" dirty="0" err="1" smtClean="0">
                <a:latin typeface="+mn-ea"/>
                <a:ea typeface="+mn-ea"/>
              </a:rPr>
              <a:t>티머니로</a:t>
            </a:r>
            <a:r>
              <a:rPr lang="ko-KR" altLang="en-US" sz="1500" b="1" dirty="0" smtClean="0">
                <a:latin typeface="+mn-ea"/>
                <a:ea typeface="+mn-ea"/>
              </a:rPr>
              <a:t> 결제할 수 있는 </a:t>
            </a:r>
            <a:r>
              <a:rPr lang="ko-KR" altLang="en-US" sz="1500" b="1" u="sng" dirty="0" smtClean="0">
                <a:latin typeface="+mn-ea"/>
                <a:ea typeface="+mn-ea"/>
              </a:rPr>
              <a:t>카드결제 서비스를</a:t>
            </a:r>
            <a:r>
              <a:rPr lang="ko-KR" altLang="en-US" sz="1500" b="1" dirty="0" smtClean="0">
                <a:latin typeface="+mn-ea"/>
                <a:ea typeface="+mn-ea"/>
              </a:rPr>
              <a:t>   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정착 </a:t>
            </a:r>
            <a:r>
              <a:rPr lang="en-US" altLang="ko-KR" sz="1500" b="1" dirty="0" smtClean="0">
                <a:latin typeface="+mn-ea"/>
                <a:ea typeface="+mn-ea"/>
              </a:rPr>
              <a:t>(2011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8</a:t>
            </a:r>
            <a:r>
              <a:rPr lang="ko-KR" altLang="en-US" sz="1500" b="1" dirty="0" smtClean="0">
                <a:latin typeface="+mn-ea"/>
                <a:ea typeface="+mn-ea"/>
              </a:rPr>
              <a:t>월 기준 카드결제기 장착 차량 </a:t>
            </a:r>
            <a:r>
              <a:rPr lang="en-US" altLang="ko-KR" sz="1500" b="1" dirty="0" smtClean="0">
                <a:latin typeface="+mn-ea"/>
                <a:ea typeface="+mn-ea"/>
              </a:rPr>
              <a:t>70,213</a:t>
            </a:r>
            <a:r>
              <a:rPr lang="ko-KR" altLang="en-US" sz="1500" b="1" dirty="0" smtClean="0">
                <a:latin typeface="+mn-ea"/>
                <a:ea typeface="+mn-ea"/>
              </a:rPr>
              <a:t>대로 </a:t>
            </a:r>
            <a:r>
              <a:rPr lang="en-US" altLang="ko-KR" sz="1500" b="1" dirty="0" smtClean="0">
                <a:latin typeface="+mn-ea"/>
                <a:ea typeface="+mn-ea"/>
              </a:rPr>
              <a:t>96%</a:t>
            </a:r>
            <a:r>
              <a:rPr lang="ko-KR" altLang="en-US" sz="1500" b="1" dirty="0" smtClean="0">
                <a:latin typeface="+mn-ea"/>
                <a:ea typeface="+mn-ea"/>
              </a:rPr>
              <a:t>에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이르며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latin typeface="+mn-ea"/>
                <a:ea typeface="+mn-ea"/>
              </a:rPr>
              <a:t>결제율은</a:t>
            </a:r>
            <a:r>
              <a:rPr lang="ko-KR" altLang="en-US" sz="1500" b="1" dirty="0" smtClean="0">
                <a:latin typeface="+mn-ea"/>
                <a:ea typeface="+mn-ea"/>
              </a:rPr>
              <a:t> </a:t>
            </a:r>
            <a:r>
              <a:rPr lang="en-US" altLang="ko-KR" sz="1500" b="1" dirty="0" smtClean="0">
                <a:latin typeface="+mn-ea"/>
                <a:ea typeface="+mn-ea"/>
              </a:rPr>
              <a:t>45.3%)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  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  - </a:t>
            </a:r>
            <a:r>
              <a:rPr lang="ko-KR" altLang="en-US" sz="1500" b="1" u="sng" dirty="0" smtClean="0">
                <a:latin typeface="+mn-ea"/>
                <a:ea typeface="+mn-ea"/>
              </a:rPr>
              <a:t>브랜드콜택시</a:t>
            </a:r>
            <a:r>
              <a:rPr lang="ko-KR" altLang="en-US" sz="1500" b="1" dirty="0" smtClean="0">
                <a:latin typeface="+mn-ea"/>
                <a:ea typeface="+mn-ea"/>
              </a:rPr>
              <a:t>가 </a:t>
            </a:r>
            <a:r>
              <a:rPr lang="en-US" altLang="ko-KR" sz="1500" b="1" dirty="0" smtClean="0">
                <a:latin typeface="+mn-ea"/>
                <a:ea typeface="+mn-ea"/>
              </a:rPr>
              <a:t>24,339</a:t>
            </a:r>
            <a:r>
              <a:rPr lang="ko-KR" altLang="en-US" sz="1500" b="1" dirty="0" smtClean="0">
                <a:latin typeface="+mn-ea"/>
                <a:ea typeface="+mn-ea"/>
              </a:rPr>
              <a:t>대 운영되고 있음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   브랜드콜택시는 </a:t>
            </a:r>
            <a:r>
              <a:rPr lang="en-US" altLang="ko-KR" sz="1500" b="1" dirty="0" smtClean="0">
                <a:latin typeface="+mn-ea"/>
                <a:ea typeface="+mn-ea"/>
              </a:rPr>
              <a:t>GPS</a:t>
            </a:r>
            <a:r>
              <a:rPr lang="ko-KR" altLang="en-US" sz="1500" b="1" dirty="0" smtClean="0">
                <a:latin typeface="+mn-ea"/>
                <a:ea typeface="+mn-ea"/>
              </a:rPr>
              <a:t>시스템을 장착한 </a:t>
            </a:r>
            <a:r>
              <a:rPr lang="ko-KR" altLang="en-US" sz="1500" b="1" dirty="0" err="1" smtClean="0">
                <a:latin typeface="+mn-ea"/>
                <a:ea typeface="+mn-ea"/>
              </a:rPr>
              <a:t>콜시스템</a:t>
            </a:r>
            <a:r>
              <a:rPr lang="ko-KR" altLang="en-US" sz="1500" b="1" dirty="0" smtClean="0">
                <a:latin typeface="+mn-ea"/>
                <a:ea typeface="+mn-ea"/>
              </a:rPr>
              <a:t> 택시로 최단거리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차량배차를 통해 승객의 대기시간을 최소화</a:t>
            </a:r>
            <a:r>
              <a:rPr lang="en-US" altLang="ko-KR" sz="1500" b="1" dirty="0" smtClean="0">
                <a:latin typeface="+mn-ea"/>
                <a:ea typeface="+mn-ea"/>
              </a:rPr>
              <a:t>. </a:t>
            </a:r>
            <a:r>
              <a:rPr lang="ko-KR" altLang="en-US" sz="1500" b="1" dirty="0" smtClean="0">
                <a:latin typeface="+mn-ea"/>
                <a:ea typeface="+mn-ea"/>
              </a:rPr>
              <a:t>또한 카드지불시스템과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안심귀가</a:t>
            </a:r>
            <a:r>
              <a:rPr lang="en-US" altLang="ko-KR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latin typeface="+mn-ea"/>
                <a:ea typeface="+mn-ea"/>
              </a:rPr>
              <a:t>서비스 등을 시행하고 있음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u="sng" dirty="0" smtClean="0">
                <a:latin typeface="+mn-ea"/>
                <a:ea typeface="+mn-ea"/>
              </a:rPr>
              <a:t>- </a:t>
            </a:r>
            <a:r>
              <a:rPr lang="ko-KR" altLang="en-US" sz="1500" b="1" u="sng" dirty="0" smtClean="0">
                <a:latin typeface="+mn-ea"/>
                <a:ea typeface="+mn-ea"/>
              </a:rPr>
              <a:t>업무택시는 </a:t>
            </a:r>
            <a:r>
              <a:rPr lang="ko-KR" altLang="en-US" sz="1500" b="1" dirty="0" smtClean="0">
                <a:latin typeface="+mn-ea"/>
                <a:ea typeface="+mn-ea"/>
              </a:rPr>
              <a:t>업무용으로 택시를 이용토록 유도하여 승용차이용을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억제하고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택시산업을 활성화하고자 도입</a:t>
            </a:r>
            <a:r>
              <a:rPr lang="en-US" altLang="ko-KR" sz="1500" b="1" dirty="0" smtClean="0">
                <a:latin typeface="+mn-ea"/>
                <a:ea typeface="+mn-ea"/>
              </a:rPr>
              <a:t>.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일반 회사의 경우 택시회사와의 계약을 통해 업무택시를 이용하면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업무용차량을 구입</a:t>
            </a:r>
            <a:r>
              <a:rPr lang="en-US" altLang="ko-KR" sz="1500" b="1" dirty="0" smtClean="0"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latin typeface="+mn-ea"/>
                <a:ea typeface="+mn-ea"/>
              </a:rPr>
              <a:t>관리</a:t>
            </a:r>
            <a:r>
              <a:rPr lang="en-US" altLang="ko-KR" sz="1500" b="1" dirty="0" smtClean="0"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latin typeface="+mn-ea"/>
                <a:ea typeface="+mn-ea"/>
              </a:rPr>
              <a:t>운영하는 비용을 절감할 수 있어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기업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이용자</a:t>
            </a:r>
            <a:r>
              <a:rPr lang="en-US" altLang="ko-KR" sz="1500" b="1" dirty="0" smtClean="0">
                <a:latin typeface="+mn-ea"/>
                <a:ea typeface="+mn-ea"/>
              </a:rPr>
              <a:t>), </a:t>
            </a:r>
            <a:r>
              <a:rPr lang="ko-KR" altLang="en-US" sz="1500" b="1" dirty="0" smtClean="0">
                <a:latin typeface="+mn-ea"/>
                <a:ea typeface="+mn-ea"/>
              </a:rPr>
              <a:t>택시업계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서울시 모두가 만족하는 제도임</a:t>
            </a:r>
            <a:r>
              <a:rPr lang="en-US" altLang="ko-KR" sz="1500" b="1" dirty="0" smtClean="0">
                <a:latin typeface="+mn-ea"/>
                <a:ea typeface="+mn-ea"/>
              </a:rPr>
              <a:t>. </a:t>
            </a:r>
          </a:p>
          <a:p>
            <a:pPr>
              <a:spcBef>
                <a:spcPts val="200"/>
              </a:spcBef>
            </a:pPr>
            <a:r>
              <a:rPr lang="en-US" altLang="ko-KR" sz="1500" b="1" dirty="0" smtClean="0">
                <a:latin typeface="+mn-ea"/>
                <a:ea typeface="+mn-ea"/>
              </a:rPr>
              <a:t>    </a:t>
            </a:r>
          </a:p>
          <a:p>
            <a:pPr>
              <a:spcBef>
                <a:spcPts val="200"/>
              </a:spcBef>
            </a:pPr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현재 </a:t>
            </a:r>
            <a:r>
              <a:rPr lang="en-US" altLang="ko-KR" sz="1500" b="1" dirty="0" smtClean="0">
                <a:latin typeface="+mn-ea"/>
                <a:ea typeface="+mn-ea"/>
              </a:rPr>
              <a:t>4,480</a:t>
            </a:r>
            <a:r>
              <a:rPr lang="ko-KR" altLang="en-US" sz="1500" b="1" dirty="0" smtClean="0">
                <a:latin typeface="+mn-ea"/>
                <a:ea typeface="+mn-ea"/>
              </a:rPr>
              <a:t>개 회사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기관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가 가입되어 있음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C345BB-B4C7-430D-A766-9684BC858AC8}" type="slidenum">
              <a:rPr lang="en-US" altLang="ko-KR" smtClean="0">
                <a:latin typeface="굴림" charset="-127"/>
                <a:ea typeface="굴림" charset="-127"/>
              </a:rPr>
              <a:pPr/>
              <a:t>39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628480"/>
            <a:ext cx="6192688" cy="4896519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이와 같은 교통개편과 지속적인 서비스 품질향상 노력을 통해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대중교통 이용객 수는 </a:t>
            </a:r>
            <a:r>
              <a:rPr lang="en-US" altLang="ko-KR" sz="1500" b="1" dirty="0" smtClean="0">
                <a:latin typeface="+mn-ea"/>
                <a:ea typeface="+mn-ea"/>
              </a:rPr>
              <a:t>2003</a:t>
            </a:r>
            <a:r>
              <a:rPr lang="ko-KR" altLang="en-US" sz="1500" b="1" dirty="0" smtClean="0">
                <a:latin typeface="+mn-ea"/>
                <a:ea typeface="+mn-ea"/>
              </a:rPr>
              <a:t>년 하반기 </a:t>
            </a:r>
            <a:r>
              <a:rPr lang="en-US" altLang="ko-KR" sz="1500" b="1" dirty="0" smtClean="0">
                <a:latin typeface="+mn-ea"/>
                <a:ea typeface="+mn-ea"/>
              </a:rPr>
              <a:t>9,322</a:t>
            </a:r>
            <a:r>
              <a:rPr lang="ko-KR" altLang="en-US" sz="1500" b="1" dirty="0" smtClean="0">
                <a:latin typeface="+mn-ea"/>
                <a:ea typeface="+mn-ea"/>
              </a:rPr>
              <a:t>천명</a:t>
            </a:r>
            <a:r>
              <a:rPr lang="en-US" altLang="ko-KR" sz="1500" b="1" dirty="0" smtClean="0">
                <a:latin typeface="+mn-ea"/>
                <a:ea typeface="+mn-ea"/>
              </a:rPr>
              <a:t>/</a:t>
            </a:r>
            <a:r>
              <a:rPr lang="ko-KR" altLang="en-US" sz="1500" b="1" dirty="0" smtClean="0">
                <a:latin typeface="+mn-ea"/>
                <a:ea typeface="+mn-ea"/>
              </a:rPr>
              <a:t>일에서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 2010</a:t>
            </a:r>
            <a:r>
              <a:rPr lang="ko-KR" altLang="en-US" sz="1500" b="1" dirty="0" smtClean="0">
                <a:latin typeface="+mn-ea"/>
                <a:ea typeface="+mn-ea"/>
              </a:rPr>
              <a:t>년 상반기 기준 </a:t>
            </a:r>
            <a:r>
              <a:rPr lang="en-US" altLang="ko-KR" sz="1500" b="1" dirty="0" smtClean="0">
                <a:latin typeface="+mn-ea"/>
                <a:ea typeface="+mn-ea"/>
              </a:rPr>
              <a:t>10,462</a:t>
            </a:r>
            <a:r>
              <a:rPr lang="ko-KR" altLang="en-US" sz="1500" b="1" dirty="0" smtClean="0">
                <a:latin typeface="+mn-ea"/>
                <a:ea typeface="+mn-ea"/>
              </a:rPr>
              <a:t>천명</a:t>
            </a:r>
            <a:r>
              <a:rPr lang="en-US" altLang="ko-KR" sz="1500" b="1" dirty="0" smtClean="0">
                <a:latin typeface="+mn-ea"/>
                <a:ea typeface="+mn-ea"/>
              </a:rPr>
              <a:t>/</a:t>
            </a:r>
            <a:r>
              <a:rPr lang="ko-KR" altLang="en-US" sz="1500" b="1" dirty="0" smtClean="0">
                <a:latin typeface="+mn-ea"/>
                <a:ea typeface="+mn-ea"/>
              </a:rPr>
              <a:t>일로 증가하였고</a:t>
            </a:r>
            <a:r>
              <a:rPr lang="en-US" altLang="ko-KR" sz="1500" b="1" dirty="0" smtClean="0">
                <a:latin typeface="+mn-ea"/>
                <a:ea typeface="+mn-ea"/>
              </a:rPr>
              <a:t>,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버스 운송 수입금은 </a:t>
            </a:r>
            <a:r>
              <a:rPr lang="en-US" altLang="ko-KR" sz="1500" b="1" dirty="0" smtClean="0">
                <a:latin typeface="+mn-ea"/>
                <a:ea typeface="+mn-ea"/>
              </a:rPr>
              <a:t>25</a:t>
            </a:r>
            <a:r>
              <a:rPr lang="ko-KR" altLang="en-US" sz="1500" b="1" dirty="0" err="1" smtClean="0">
                <a:latin typeface="+mn-ea"/>
                <a:ea typeface="+mn-ea"/>
              </a:rPr>
              <a:t>억원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약 </a:t>
            </a:r>
            <a:r>
              <a:rPr lang="en-US" altLang="ko-KR" sz="1500" b="1" dirty="0" smtClean="0">
                <a:latin typeface="+mn-ea"/>
                <a:ea typeface="+mn-ea"/>
              </a:rPr>
              <a:t>229</a:t>
            </a:r>
            <a:r>
              <a:rPr lang="ko-KR" altLang="en-US" sz="1500" b="1" dirty="0" smtClean="0">
                <a:latin typeface="+mn-ea"/>
                <a:ea typeface="+mn-ea"/>
              </a:rPr>
              <a:t>만불</a:t>
            </a:r>
            <a:r>
              <a:rPr lang="en-US" altLang="ko-KR" sz="1500" b="1" dirty="0" smtClean="0">
                <a:latin typeface="+mn-ea"/>
                <a:ea typeface="+mn-ea"/>
              </a:rPr>
              <a:t> ; 2004</a:t>
            </a:r>
            <a:r>
              <a:rPr lang="ko-KR" altLang="en-US" sz="1500" b="1" dirty="0" smtClean="0">
                <a:latin typeface="+mn-ea"/>
                <a:ea typeface="+mn-ea"/>
              </a:rPr>
              <a:t>년 상반기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 에서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32</a:t>
            </a:r>
            <a:r>
              <a:rPr lang="ko-KR" altLang="en-US" sz="1500" b="1" dirty="0" err="1" smtClean="0">
                <a:latin typeface="+mn-ea"/>
                <a:ea typeface="+mn-ea"/>
              </a:rPr>
              <a:t>억원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약 </a:t>
            </a:r>
            <a:r>
              <a:rPr lang="en-US" altLang="ko-KR" sz="1500" b="1" dirty="0" smtClean="0">
                <a:latin typeface="+mn-ea"/>
                <a:ea typeface="+mn-ea"/>
              </a:rPr>
              <a:t>293</a:t>
            </a:r>
            <a:r>
              <a:rPr lang="ko-KR" altLang="en-US" sz="1500" b="1" dirty="0" smtClean="0">
                <a:latin typeface="+mn-ea"/>
                <a:ea typeface="+mn-ea"/>
              </a:rPr>
              <a:t>만불 </a:t>
            </a:r>
            <a:r>
              <a:rPr lang="en-US" altLang="ko-KR" sz="1500" b="1" dirty="0" smtClean="0">
                <a:latin typeface="+mn-ea"/>
                <a:ea typeface="+mn-ea"/>
              </a:rPr>
              <a:t>; 2010</a:t>
            </a:r>
            <a:r>
              <a:rPr lang="ko-KR" altLang="en-US" sz="1500" b="1" dirty="0" smtClean="0">
                <a:latin typeface="+mn-ea"/>
                <a:ea typeface="+mn-ea"/>
              </a:rPr>
              <a:t>년 상반기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로 </a:t>
            </a:r>
            <a:r>
              <a:rPr lang="en-US" altLang="ko-KR" sz="1500" b="1" dirty="0" smtClean="0">
                <a:latin typeface="+mn-ea"/>
                <a:ea typeface="+mn-ea"/>
              </a:rPr>
              <a:t>24% </a:t>
            </a:r>
            <a:r>
              <a:rPr lang="ko-KR" altLang="en-US" sz="1500" b="1" dirty="0" smtClean="0">
                <a:latin typeface="+mn-ea"/>
                <a:ea typeface="+mn-ea"/>
              </a:rPr>
              <a:t>증가하였음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또한 버스 관련 사고는 </a:t>
            </a:r>
            <a:r>
              <a:rPr lang="en-US" altLang="ko-KR" sz="1500" b="1" dirty="0" smtClean="0">
                <a:latin typeface="+mn-ea"/>
                <a:ea typeface="+mn-ea"/>
              </a:rPr>
              <a:t>41.7% </a:t>
            </a:r>
            <a:r>
              <a:rPr lang="ko-KR" altLang="en-US" sz="1500" b="1" dirty="0" smtClean="0">
                <a:latin typeface="+mn-ea"/>
                <a:ea typeface="+mn-ea"/>
              </a:rPr>
              <a:t>감소함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무엇보다도 개편 초기에 </a:t>
            </a:r>
            <a:r>
              <a:rPr lang="en-US" altLang="ko-KR" sz="1500" b="1" dirty="0" smtClean="0">
                <a:latin typeface="+mn-ea"/>
                <a:ea typeface="+mn-ea"/>
              </a:rPr>
              <a:t>40%</a:t>
            </a:r>
            <a:r>
              <a:rPr lang="ko-KR" altLang="en-US" sz="1500" b="1" dirty="0" smtClean="0">
                <a:latin typeface="+mn-ea"/>
                <a:ea typeface="+mn-ea"/>
              </a:rPr>
              <a:t>가 넘었던 불만족 비율이 </a:t>
            </a:r>
            <a:r>
              <a:rPr lang="en-US" altLang="ko-KR" sz="1500" b="1" dirty="0" smtClean="0">
                <a:latin typeface="+mn-ea"/>
                <a:ea typeface="+mn-ea"/>
              </a:rPr>
              <a:t>2010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조사에서는 </a:t>
            </a:r>
            <a:r>
              <a:rPr lang="en-US" altLang="ko-KR" sz="1500" b="1" dirty="0" smtClean="0">
                <a:latin typeface="+mn-ea"/>
                <a:ea typeface="+mn-ea"/>
              </a:rPr>
              <a:t>1% </a:t>
            </a:r>
            <a:r>
              <a:rPr lang="ko-KR" altLang="en-US" sz="1500" b="1" dirty="0" smtClean="0">
                <a:latin typeface="+mn-ea"/>
                <a:ea typeface="+mn-ea"/>
              </a:rPr>
              <a:t>미만으로 감소하여 버스체계 개편에 대한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서울시민의 만족도가 매우 높아짐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이러한 버스개편은 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통행시간비용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자동차 운행비용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사고비용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latin typeface="+mn-ea"/>
                <a:ea typeface="+mn-ea"/>
              </a:rPr>
              <a:t>대기질</a:t>
            </a:r>
            <a:r>
              <a:rPr lang="ko-KR" altLang="en-US" sz="1500" b="1" dirty="0" smtClean="0">
                <a:latin typeface="+mn-ea"/>
                <a:ea typeface="+mn-ea"/>
              </a:rPr>
              <a:t> 개선 비용의 절약을 가져와 앞으로 </a:t>
            </a:r>
            <a:r>
              <a:rPr lang="en-US" altLang="ko-KR" sz="1500" b="1" dirty="0" smtClean="0">
                <a:latin typeface="+mn-ea"/>
                <a:ea typeface="+mn-ea"/>
              </a:rPr>
              <a:t>10</a:t>
            </a:r>
            <a:r>
              <a:rPr lang="ko-KR" altLang="en-US" sz="1500" b="1" dirty="0" smtClean="0">
                <a:latin typeface="+mn-ea"/>
                <a:ea typeface="+mn-ea"/>
              </a:rPr>
              <a:t>년 동안 </a:t>
            </a:r>
            <a:r>
              <a:rPr lang="en-US" altLang="ko-KR" sz="1500" b="1" dirty="0" smtClean="0">
                <a:latin typeface="+mn-ea"/>
                <a:ea typeface="+mn-ea"/>
              </a:rPr>
              <a:t>1</a:t>
            </a:r>
            <a:r>
              <a:rPr lang="ko-KR" altLang="en-US" sz="1500" b="1" dirty="0" smtClean="0">
                <a:latin typeface="+mn-ea"/>
                <a:ea typeface="+mn-ea"/>
              </a:rPr>
              <a:t>조</a:t>
            </a:r>
            <a:r>
              <a:rPr lang="en-US" altLang="ko-KR" sz="1500" b="1" dirty="0" smtClean="0">
                <a:latin typeface="+mn-ea"/>
                <a:ea typeface="+mn-ea"/>
              </a:rPr>
              <a:t>4</a:t>
            </a:r>
            <a:r>
              <a:rPr lang="ko-KR" altLang="en-US" sz="1500" b="1" dirty="0" err="1" smtClean="0">
                <a:latin typeface="+mn-ea"/>
                <a:ea typeface="+mn-ea"/>
              </a:rPr>
              <a:t>천억원</a:t>
            </a:r>
            <a:r>
              <a:rPr lang="ko-KR" altLang="en-US" sz="1500" b="1" dirty="0" smtClean="0">
                <a:latin typeface="+mn-ea"/>
                <a:ea typeface="+mn-ea"/>
              </a:rPr>
              <a:t>  약</a:t>
            </a:r>
            <a:r>
              <a:rPr lang="en-US" altLang="ko-KR" sz="1500" b="1" dirty="0" smtClean="0">
                <a:latin typeface="+mn-ea"/>
                <a:ea typeface="+mn-ea"/>
              </a:rPr>
              <a:t>15</a:t>
            </a:r>
            <a:r>
              <a:rPr lang="ko-KR" altLang="en-US" sz="1500" b="1" dirty="0" smtClean="0">
                <a:latin typeface="+mn-ea"/>
                <a:ea typeface="+mn-ea"/>
              </a:rPr>
              <a:t>억 달러의 사회적 편익을 가져오는 것으로 예측된 바 있음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5EA7E-8F46-4525-BB68-2BCD0BFB7AB0}" type="slidenum">
              <a:rPr lang="en-US" altLang="ko-KR" smtClean="0">
                <a:latin typeface="굴림" charset="-127"/>
                <a:ea typeface="굴림" charset="-127"/>
              </a:rPr>
              <a:pPr/>
              <a:t>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슬라이드 노트 개체 틀 4"/>
          <p:cNvSpPr>
            <a:spLocks noGrp="1"/>
          </p:cNvSpPr>
          <p:nvPr>
            <p:ph type="body" sz="quarter" idx="10"/>
          </p:nvPr>
        </p:nvSpPr>
        <p:spPr>
          <a:xfrm>
            <a:off x="330324" y="4789140"/>
            <a:ext cx="6421933" cy="4438650"/>
          </a:xfrm>
        </p:spPr>
        <p:txBody>
          <a:bodyPr>
            <a:normAutofit/>
          </a:bodyPr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서울시는 면적이 약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605㎢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전체 국토 면적의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0.6%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 불과하나  전체인구의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20.7%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인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1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천만명이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넘는 인구가 거주하고 있으며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서울을 생활권으로 하는 수도권지역은 전체 국토 면적의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11.8%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불과하지만 전체 인구의 약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50%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가 집중 되어 있음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이러한 거대도시를 운영하기 위해 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지하철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315.4km,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국철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75.1km,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버스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7,534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택시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72,297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대가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운영 되고 있으나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심각한 수도권 집중현상은 교통문제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환경문제 등 수많은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도시문제를 야기</a:t>
            </a:r>
          </a:p>
          <a:p>
            <a:endParaRPr lang="ko-KR" altLang="en-US" sz="1500" dirty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590" y="4662389"/>
            <a:ext cx="6073270" cy="4438650"/>
          </a:xfrm>
          <a:noFill/>
          <a:ln/>
        </p:spPr>
        <p:txBody>
          <a:bodyPr/>
          <a:lstStyle/>
          <a:p>
            <a:r>
              <a:rPr lang="en-US" altLang="ko-KR" sz="1500" b="1" dirty="0" smtClean="0">
                <a:latin typeface="+mn-ea"/>
                <a:ea typeface="+mn-ea"/>
              </a:rPr>
              <a:t>3-2. </a:t>
            </a:r>
            <a:r>
              <a:rPr lang="ko-KR" altLang="en-US" sz="1500" b="1" dirty="0" smtClean="0">
                <a:latin typeface="+mn-ea"/>
                <a:ea typeface="+mn-ea"/>
              </a:rPr>
              <a:t>친환경 사람중심의 교통체계 구축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다음은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친환경 사람중심의 교통체계 구축을 위한 노력에 대해 말씀 드리겠음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endParaRPr lang="ko-KR" altLang="en-US" sz="15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58E13-F4E8-4420-AE73-81F6373FA251}" type="slidenum">
              <a:rPr lang="en-US" altLang="ko-KR" smtClean="0">
                <a:latin typeface="굴림" charset="-127"/>
                <a:ea typeface="굴림" charset="-127"/>
              </a:rPr>
              <a:pPr/>
              <a:t>41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33950" cy="3700463"/>
          </a:xfrm>
          <a:ln/>
        </p:spPr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389384" y="4580409"/>
            <a:ext cx="6087616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1" tIns="45499" rIns="91001" bIns="45499"/>
          <a:lstStyle/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보행자 중심의 교통환경 구축 </a:t>
            </a:r>
            <a:r>
              <a:rPr lang="en-US" altLang="ko-KR" sz="1500" b="1" dirty="0" smtClean="0"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latin typeface="+mn-ea"/>
                <a:ea typeface="+mn-ea"/>
              </a:rPr>
              <a:t>횡단보도 설치</a:t>
            </a:r>
          </a:p>
          <a:p>
            <a:pPr>
              <a:spcBef>
                <a:spcPts val="500"/>
              </a:spcBef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도로의 교통체계도 보행자 중심으로 변화시켜 나가고 있음</a:t>
            </a:r>
          </a:p>
          <a:p>
            <a:pPr>
              <a:spcBef>
                <a:spcPts val="500"/>
              </a:spcBef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과거 차량의 소통을 원활하기 위해 보행자를 지하보도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육교 등의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입체화 시설을 설치하여 통행시켰다면</a:t>
            </a:r>
            <a:r>
              <a:rPr lang="en-US" altLang="ko-KR" sz="1500" b="1" dirty="0" smtClean="0">
                <a:latin typeface="+mn-ea"/>
                <a:ea typeface="+mn-ea"/>
              </a:rPr>
              <a:t>,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최근에는 교통약자 등 보행자의 편의를 위해 횡단보도를 전 방향에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설치하여 도로 횡단의 편의를 높이고 있음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한편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보행자가 적은 횡단보도나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야간 </a:t>
            </a:r>
            <a:r>
              <a:rPr lang="ko-KR" altLang="en-US" sz="1500" b="1" dirty="0" err="1" smtClean="0">
                <a:latin typeface="+mn-ea"/>
                <a:ea typeface="+mn-ea"/>
              </a:rPr>
              <a:t>통행자를</a:t>
            </a:r>
            <a:r>
              <a:rPr lang="ko-KR" altLang="en-US" sz="1500" b="1" dirty="0" smtClean="0">
                <a:latin typeface="+mn-ea"/>
                <a:ea typeface="+mn-ea"/>
              </a:rPr>
              <a:t> 위해 보행자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작동 신호기를 설치하여 운영 중에 있음 </a:t>
            </a:r>
            <a:r>
              <a:rPr lang="en-US" altLang="ko-KR" sz="1500" b="1" dirty="0" smtClean="0">
                <a:latin typeface="+mn-ea"/>
                <a:ea typeface="+mn-ea"/>
              </a:rPr>
              <a:t>: 2011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1</a:t>
            </a:r>
            <a:r>
              <a:rPr lang="ko-KR" altLang="en-US" sz="1500" b="1" dirty="0" smtClean="0">
                <a:latin typeface="+mn-ea"/>
                <a:ea typeface="+mn-ea"/>
              </a:rPr>
              <a:t>월 현재 </a:t>
            </a:r>
            <a:r>
              <a:rPr lang="en-US" altLang="ko-KR" sz="1500" b="1" dirty="0" smtClean="0">
                <a:latin typeface="+mn-ea"/>
                <a:ea typeface="+mn-ea"/>
              </a:rPr>
              <a:t>198</a:t>
            </a:r>
            <a:r>
              <a:rPr lang="ko-KR" altLang="en-US" sz="1500" b="1" dirty="0" smtClean="0">
                <a:latin typeface="+mn-ea"/>
                <a:ea typeface="+mn-ea"/>
              </a:rPr>
              <a:t>개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6D4DC-335D-4E3D-A16C-87651574F781}" type="slidenum">
              <a:rPr lang="en-US" altLang="ko-KR" smtClean="0">
                <a:latin typeface="굴림" charset="-127"/>
                <a:ea typeface="굴림" charset="-127"/>
              </a:rPr>
              <a:pPr/>
              <a:t>42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693" y="4573116"/>
            <a:ext cx="6183367" cy="4438650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청계천 복원 사업과 </a:t>
            </a:r>
            <a:r>
              <a:rPr lang="ko-KR" altLang="en-US" sz="1500" b="1" dirty="0" err="1" smtClean="0">
                <a:latin typeface="+mn-ea"/>
                <a:ea typeface="+mn-ea"/>
              </a:rPr>
              <a:t>도심내</a:t>
            </a:r>
            <a:r>
              <a:rPr lang="ko-KR" altLang="en-US" sz="1500" b="1" dirty="0" smtClean="0">
                <a:latin typeface="+mn-ea"/>
                <a:ea typeface="+mn-ea"/>
              </a:rPr>
              <a:t> 광장 조성사업에 대해 말씀 드리겠음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청계천 복원사업은 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도심 생태하천 복원이라는 측면에서도 매우 </a:t>
            </a:r>
            <a:r>
              <a:rPr lang="ko-KR" altLang="en-US" sz="1500" b="1" dirty="0" err="1" smtClean="0">
                <a:latin typeface="+mn-ea"/>
                <a:ea typeface="+mn-ea"/>
              </a:rPr>
              <a:t>긍적적인</a:t>
            </a:r>
            <a:r>
              <a:rPr lang="ko-KR" altLang="en-US" sz="1500" b="1" dirty="0" smtClean="0">
                <a:latin typeface="+mn-ea"/>
                <a:ea typeface="+mn-ea"/>
              </a:rPr>
              <a:t> 사업이나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교통측면에서 살펴보면 도심부의 </a:t>
            </a:r>
            <a:r>
              <a:rPr lang="en-US" altLang="ko-KR" sz="1500" b="1" dirty="0" smtClean="0">
                <a:latin typeface="+mn-ea"/>
                <a:ea typeface="+mn-ea"/>
              </a:rPr>
              <a:t>16</a:t>
            </a:r>
            <a:r>
              <a:rPr lang="ko-KR" altLang="en-US" sz="1500" b="1" dirty="0" smtClean="0">
                <a:latin typeface="+mn-ea"/>
                <a:ea typeface="+mn-ea"/>
              </a:rPr>
              <a:t>차로 하부도로와 </a:t>
            </a:r>
            <a:r>
              <a:rPr lang="en-US" altLang="ko-KR" sz="1500" b="1" dirty="0" smtClean="0">
                <a:latin typeface="+mn-ea"/>
                <a:ea typeface="+mn-ea"/>
              </a:rPr>
              <a:t>4</a:t>
            </a:r>
            <a:r>
              <a:rPr lang="ko-KR" altLang="en-US" sz="1500" b="1" dirty="0" smtClean="0">
                <a:latin typeface="+mn-ea"/>
                <a:ea typeface="+mn-ea"/>
              </a:rPr>
              <a:t>차로의 도시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고속도로를 전면적으로 생태하천으로 복원시킨 놀라운 사업임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또한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시청 앞의 교통광장을 시민이 쉬며 즐길 수 있는 보행광장으로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조성하여 승용차 중심의 도심 교통체계를 보행자 중심으로 변화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광화문 광장도 </a:t>
            </a:r>
            <a:r>
              <a:rPr lang="en-US" altLang="ko-KR" sz="1500" b="1" dirty="0" smtClean="0">
                <a:latin typeface="+mn-ea"/>
                <a:ea typeface="+mn-ea"/>
              </a:rPr>
              <a:t>16</a:t>
            </a:r>
            <a:r>
              <a:rPr lang="ko-KR" altLang="en-US" sz="1500" b="1" dirty="0" smtClean="0">
                <a:latin typeface="+mn-ea"/>
                <a:ea typeface="+mn-ea"/>
              </a:rPr>
              <a:t>차로의 도로를 </a:t>
            </a:r>
            <a:r>
              <a:rPr lang="en-US" altLang="ko-KR" sz="1500" b="1" dirty="0" smtClean="0">
                <a:latin typeface="+mn-ea"/>
                <a:ea typeface="+mn-ea"/>
              </a:rPr>
              <a:t>10</a:t>
            </a:r>
            <a:r>
              <a:rPr lang="ko-KR" altLang="en-US" sz="1500" b="1" dirty="0" err="1" smtClean="0">
                <a:latin typeface="+mn-ea"/>
                <a:ea typeface="+mn-ea"/>
              </a:rPr>
              <a:t>차로로</a:t>
            </a:r>
            <a:r>
              <a:rPr lang="ko-KR" altLang="en-US" sz="1500" b="1" dirty="0" smtClean="0">
                <a:latin typeface="+mn-ea"/>
                <a:ea typeface="+mn-ea"/>
              </a:rPr>
              <a:t> 축소하고 보행광장을 조성하였음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6D4DC-335D-4E3D-A16C-87651574F781}" type="slidenum">
              <a:rPr lang="en-US" altLang="ko-KR" smtClean="0">
                <a:latin typeface="굴림" charset="-127"/>
                <a:ea typeface="굴림" charset="-127"/>
              </a:rPr>
              <a:pPr/>
              <a:t>43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693" y="4573116"/>
            <a:ext cx="6183367" cy="4438650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청계천 복원 사업과 </a:t>
            </a:r>
            <a:r>
              <a:rPr lang="ko-KR" altLang="en-US" sz="1500" b="1" dirty="0" err="1" smtClean="0">
                <a:latin typeface="+mn-ea"/>
                <a:ea typeface="+mn-ea"/>
              </a:rPr>
              <a:t>도심내</a:t>
            </a:r>
            <a:r>
              <a:rPr lang="ko-KR" altLang="en-US" sz="1500" b="1" dirty="0" smtClean="0">
                <a:latin typeface="+mn-ea"/>
                <a:ea typeface="+mn-ea"/>
              </a:rPr>
              <a:t> 광장 조성사업에 대해 말씀 드리겠음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청계천 복원사업은 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도심 생태하천 복원이라는 측면에서도 매우 </a:t>
            </a:r>
            <a:r>
              <a:rPr lang="ko-KR" altLang="en-US" sz="1500" b="1" dirty="0" err="1" smtClean="0">
                <a:latin typeface="+mn-ea"/>
                <a:ea typeface="+mn-ea"/>
              </a:rPr>
              <a:t>긍적적인</a:t>
            </a:r>
            <a:r>
              <a:rPr lang="ko-KR" altLang="en-US" sz="1500" b="1" dirty="0" smtClean="0">
                <a:latin typeface="+mn-ea"/>
                <a:ea typeface="+mn-ea"/>
              </a:rPr>
              <a:t> 사업이나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교통측면에서 살펴보면 도심부의 </a:t>
            </a:r>
            <a:r>
              <a:rPr lang="en-US" altLang="ko-KR" sz="1500" b="1" dirty="0" smtClean="0">
                <a:latin typeface="+mn-ea"/>
                <a:ea typeface="+mn-ea"/>
              </a:rPr>
              <a:t>16</a:t>
            </a:r>
            <a:r>
              <a:rPr lang="ko-KR" altLang="en-US" sz="1500" b="1" dirty="0" smtClean="0">
                <a:latin typeface="+mn-ea"/>
                <a:ea typeface="+mn-ea"/>
              </a:rPr>
              <a:t>차로 하부도로와 </a:t>
            </a:r>
            <a:r>
              <a:rPr lang="en-US" altLang="ko-KR" sz="1500" b="1" dirty="0" smtClean="0">
                <a:latin typeface="+mn-ea"/>
                <a:ea typeface="+mn-ea"/>
              </a:rPr>
              <a:t>4</a:t>
            </a:r>
            <a:r>
              <a:rPr lang="ko-KR" altLang="en-US" sz="1500" b="1" dirty="0" smtClean="0">
                <a:latin typeface="+mn-ea"/>
                <a:ea typeface="+mn-ea"/>
              </a:rPr>
              <a:t>차로의 도시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고속도로를 전면적으로 생태하천으로 복원시킨 놀라운 사업임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또한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시청 앞의 교통광장을 시민이 쉬며 즐길 수 있는 보행광장으로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조성하여 승용차 중심의 도심 교통체계를 보행자 중심으로 변화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광화문 광장도 </a:t>
            </a:r>
            <a:r>
              <a:rPr lang="en-US" altLang="ko-KR" sz="1500" b="1" dirty="0" smtClean="0">
                <a:latin typeface="+mn-ea"/>
                <a:ea typeface="+mn-ea"/>
              </a:rPr>
              <a:t>16</a:t>
            </a:r>
            <a:r>
              <a:rPr lang="ko-KR" altLang="en-US" sz="1500" b="1" dirty="0" smtClean="0">
                <a:latin typeface="+mn-ea"/>
                <a:ea typeface="+mn-ea"/>
              </a:rPr>
              <a:t>차로의 도로를 </a:t>
            </a:r>
            <a:r>
              <a:rPr lang="en-US" altLang="ko-KR" sz="1500" b="1" dirty="0" smtClean="0">
                <a:latin typeface="+mn-ea"/>
                <a:ea typeface="+mn-ea"/>
              </a:rPr>
              <a:t>10</a:t>
            </a:r>
            <a:r>
              <a:rPr lang="ko-KR" altLang="en-US" sz="1500" b="1" dirty="0" err="1" smtClean="0">
                <a:latin typeface="+mn-ea"/>
                <a:ea typeface="+mn-ea"/>
              </a:rPr>
              <a:t>차로로</a:t>
            </a:r>
            <a:r>
              <a:rPr lang="ko-KR" altLang="en-US" sz="1500" b="1" dirty="0" smtClean="0">
                <a:latin typeface="+mn-ea"/>
                <a:ea typeface="+mn-ea"/>
              </a:rPr>
              <a:t> 축소하고 보행광장을 조성하였음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9442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81645" y="4647178"/>
            <a:ext cx="6255375" cy="4894489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교통약자 이동편의 증진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장애인 등 교통약자의 이동 편의 향상을 위해서 지속적으로 노력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무장애</a:t>
            </a:r>
            <a:r>
              <a:rPr lang="ko-KR" altLang="en-US" sz="1500" b="1" dirty="0" smtClean="0">
                <a:latin typeface="+mn-ea"/>
                <a:ea typeface="+mn-ea"/>
              </a:rPr>
              <a:t> 공간 조성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장애인 등 교통약자의 주요 생활권과 거주지역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임대아파트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주요시설</a:t>
            </a:r>
            <a:r>
              <a:rPr lang="en-US" altLang="ko-KR" sz="1500" b="1" dirty="0" smtClean="0">
                <a:latin typeface="+mn-ea"/>
                <a:ea typeface="+mn-ea"/>
              </a:rPr>
              <a:t> (</a:t>
            </a:r>
            <a:r>
              <a:rPr lang="ko-KR" altLang="en-US" sz="1500" b="1" dirty="0" smtClean="0">
                <a:latin typeface="+mn-ea"/>
                <a:ea typeface="+mn-ea"/>
              </a:rPr>
              <a:t>복지관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과의 연결도로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대중교통시설에 대해 우선적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으로 </a:t>
            </a:r>
            <a:r>
              <a:rPr lang="en-US" altLang="ko-KR" sz="1500" b="1" dirty="0" smtClean="0">
                <a:latin typeface="+mn-ea"/>
                <a:ea typeface="+mn-ea"/>
              </a:rPr>
              <a:t>Barrier Free </a:t>
            </a:r>
            <a:r>
              <a:rPr lang="ko-KR" altLang="en-US" sz="1500" b="1" dirty="0" smtClean="0">
                <a:latin typeface="+mn-ea"/>
                <a:ea typeface="+mn-ea"/>
              </a:rPr>
              <a:t>조성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노인ㆍ어린이</a:t>
            </a:r>
            <a:r>
              <a:rPr lang="ko-KR" altLang="en-US" sz="1500" b="1" dirty="0" smtClean="0">
                <a:latin typeface="+mn-ea"/>
                <a:ea typeface="+mn-ea"/>
              </a:rPr>
              <a:t> 보호구역 개선사업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 노인보호구역 </a:t>
            </a:r>
            <a:r>
              <a:rPr lang="en-US" altLang="ko-KR" sz="1500" b="1" dirty="0" smtClean="0">
                <a:latin typeface="+mn-ea"/>
                <a:ea typeface="+mn-ea"/>
              </a:rPr>
              <a:t>41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  <a:r>
              <a:rPr lang="en-US" altLang="ko-KR" sz="1500" b="1" dirty="0" smtClean="0">
                <a:latin typeface="+mn-ea"/>
                <a:ea typeface="+mn-ea"/>
              </a:rPr>
              <a:t>,  </a:t>
            </a:r>
            <a:r>
              <a:rPr lang="ko-KR" altLang="en-US" sz="1500" b="1" dirty="0" smtClean="0">
                <a:latin typeface="+mn-ea"/>
                <a:ea typeface="+mn-ea"/>
              </a:rPr>
              <a:t>어린이 보호구역 </a:t>
            </a:r>
            <a:r>
              <a:rPr lang="en-US" altLang="ko-KR" sz="1500" b="1" dirty="0" smtClean="0">
                <a:latin typeface="+mn-ea"/>
                <a:ea typeface="+mn-ea"/>
              </a:rPr>
              <a:t>1,530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노인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어린이 등 교통약자의 안전을 보호하기 위해 학교 주변 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 생활권주변에 대해 보호구역을 지정하고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교통안전시설물을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확충하여 안전사고를 예방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※ </a:t>
            </a:r>
            <a:r>
              <a:rPr lang="ko-KR" altLang="en-US" sz="1500" b="1" dirty="0" smtClean="0">
                <a:latin typeface="+mn-ea"/>
                <a:ea typeface="+mn-ea"/>
              </a:rPr>
              <a:t>보호구역 전역 </a:t>
            </a:r>
            <a:r>
              <a:rPr lang="en-US" altLang="ko-KR" sz="1500" b="1" dirty="0" smtClean="0">
                <a:latin typeface="+mn-ea"/>
                <a:ea typeface="+mn-ea"/>
              </a:rPr>
              <a:t>30km/h </a:t>
            </a:r>
            <a:r>
              <a:rPr lang="ko-KR" altLang="en-US" sz="1500" b="1" dirty="0" smtClean="0">
                <a:latin typeface="+mn-ea"/>
                <a:ea typeface="+mn-ea"/>
              </a:rPr>
              <a:t>속도제한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과속방지시설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 </a:t>
            </a:r>
            <a:r>
              <a:rPr lang="ko-KR" altLang="en-US" sz="1500" b="1" dirty="0" err="1" smtClean="0">
                <a:latin typeface="+mn-ea"/>
                <a:ea typeface="+mn-ea"/>
              </a:rPr>
              <a:t>보차분리</a:t>
            </a:r>
            <a:r>
              <a:rPr lang="ko-KR" altLang="en-US" sz="1500" b="1" dirty="0" smtClean="0">
                <a:latin typeface="+mn-ea"/>
                <a:ea typeface="+mn-ea"/>
              </a:rPr>
              <a:t> 시설 설치 등 추진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  <p:sp>
        <p:nvSpPr>
          <p:cNvPr id="18944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688EA-6D31-4929-BFE8-331F93A786C7}" type="slidenum">
              <a:rPr lang="en-US" altLang="ko-KR" smtClean="0">
                <a:latin typeface="굴림" charset="-127"/>
                <a:ea typeface="굴림" charset="-127"/>
              </a:rPr>
              <a:pPr/>
              <a:t>44</a:t>
            </a:fld>
            <a:endParaRPr lang="en-US" altLang="ko-KR" dirty="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9442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81645" y="4647178"/>
            <a:ext cx="6255375" cy="4894489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교통약자 이동편의 증진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장애인 등 교통약자의 이동 편의 향상을 위해서 지속적으로 노력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무장애</a:t>
            </a:r>
            <a:r>
              <a:rPr lang="ko-KR" altLang="en-US" sz="1500" b="1" dirty="0" smtClean="0">
                <a:latin typeface="+mn-ea"/>
                <a:ea typeface="+mn-ea"/>
              </a:rPr>
              <a:t> 공간 조성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장애인 등 교통약자의 주요 생활권과 거주지역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임대아파트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주요시설</a:t>
            </a:r>
            <a:r>
              <a:rPr lang="en-US" altLang="ko-KR" sz="1500" b="1" dirty="0" smtClean="0">
                <a:latin typeface="+mn-ea"/>
                <a:ea typeface="+mn-ea"/>
              </a:rPr>
              <a:t> (</a:t>
            </a:r>
            <a:r>
              <a:rPr lang="ko-KR" altLang="en-US" sz="1500" b="1" dirty="0" smtClean="0">
                <a:latin typeface="+mn-ea"/>
                <a:ea typeface="+mn-ea"/>
              </a:rPr>
              <a:t>복지관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과의 연결도로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대중교통시설에 대해 우선적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으로 </a:t>
            </a:r>
            <a:r>
              <a:rPr lang="en-US" altLang="ko-KR" sz="1500" b="1" dirty="0" smtClean="0">
                <a:latin typeface="+mn-ea"/>
                <a:ea typeface="+mn-ea"/>
              </a:rPr>
              <a:t>Barrier Free </a:t>
            </a:r>
            <a:r>
              <a:rPr lang="ko-KR" altLang="en-US" sz="1500" b="1" dirty="0" smtClean="0">
                <a:latin typeface="+mn-ea"/>
                <a:ea typeface="+mn-ea"/>
              </a:rPr>
              <a:t>조성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노인ㆍ어린이</a:t>
            </a:r>
            <a:r>
              <a:rPr lang="ko-KR" altLang="en-US" sz="1500" b="1" dirty="0" smtClean="0">
                <a:latin typeface="+mn-ea"/>
                <a:ea typeface="+mn-ea"/>
              </a:rPr>
              <a:t> 보호구역 개선사업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 노인보호구역 </a:t>
            </a:r>
            <a:r>
              <a:rPr lang="en-US" altLang="ko-KR" sz="1500" b="1" dirty="0" smtClean="0">
                <a:latin typeface="+mn-ea"/>
                <a:ea typeface="+mn-ea"/>
              </a:rPr>
              <a:t>41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  <a:r>
              <a:rPr lang="en-US" altLang="ko-KR" sz="1500" b="1" dirty="0" smtClean="0">
                <a:latin typeface="+mn-ea"/>
                <a:ea typeface="+mn-ea"/>
              </a:rPr>
              <a:t>,  </a:t>
            </a:r>
            <a:r>
              <a:rPr lang="ko-KR" altLang="en-US" sz="1500" b="1" dirty="0" smtClean="0">
                <a:latin typeface="+mn-ea"/>
                <a:ea typeface="+mn-ea"/>
              </a:rPr>
              <a:t>어린이 보호구역 </a:t>
            </a:r>
            <a:r>
              <a:rPr lang="en-US" altLang="ko-KR" sz="1500" b="1" dirty="0" smtClean="0">
                <a:latin typeface="+mn-ea"/>
                <a:ea typeface="+mn-ea"/>
              </a:rPr>
              <a:t>1,530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노인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어린이 등 교통약자의 안전을 보호하기 위해 학교 주변 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 생활권주변에 대해 보호구역을 지정하고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교통안전시설물을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확충하여 안전사고를 예방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※ </a:t>
            </a:r>
            <a:r>
              <a:rPr lang="ko-KR" altLang="en-US" sz="1500" b="1" dirty="0" smtClean="0">
                <a:latin typeface="+mn-ea"/>
                <a:ea typeface="+mn-ea"/>
              </a:rPr>
              <a:t>보호구역 전역 </a:t>
            </a:r>
            <a:r>
              <a:rPr lang="en-US" altLang="ko-KR" sz="1500" b="1" dirty="0" smtClean="0">
                <a:latin typeface="+mn-ea"/>
                <a:ea typeface="+mn-ea"/>
              </a:rPr>
              <a:t>30km/h </a:t>
            </a:r>
            <a:r>
              <a:rPr lang="ko-KR" altLang="en-US" sz="1500" b="1" dirty="0" smtClean="0">
                <a:latin typeface="+mn-ea"/>
                <a:ea typeface="+mn-ea"/>
              </a:rPr>
              <a:t>속도제한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과속방지시설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 </a:t>
            </a:r>
            <a:r>
              <a:rPr lang="ko-KR" altLang="en-US" sz="1500" b="1" dirty="0" err="1" smtClean="0">
                <a:latin typeface="+mn-ea"/>
                <a:ea typeface="+mn-ea"/>
              </a:rPr>
              <a:t>보차분리</a:t>
            </a:r>
            <a:r>
              <a:rPr lang="ko-KR" altLang="en-US" sz="1500" b="1" dirty="0" smtClean="0">
                <a:latin typeface="+mn-ea"/>
                <a:ea typeface="+mn-ea"/>
              </a:rPr>
              <a:t> 시설 설치 등 추진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  <p:sp>
        <p:nvSpPr>
          <p:cNvPr id="18944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688EA-6D31-4929-BFE8-331F93A786C7}" type="slidenum">
              <a:rPr lang="en-US" altLang="ko-KR" smtClean="0">
                <a:latin typeface="굴림" charset="-127"/>
                <a:ea typeface="굴림" charset="-127"/>
              </a:rPr>
              <a:pPr/>
              <a:t>45</a:t>
            </a:fld>
            <a:endParaRPr lang="en-US" altLang="ko-KR" dirty="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9442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81645" y="4647178"/>
            <a:ext cx="6255375" cy="4894489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교통약자 이동편의 증진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장애인 등 교통약자의 이동 편의 향상을 위해서 지속적으로 노력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무장애</a:t>
            </a:r>
            <a:r>
              <a:rPr lang="ko-KR" altLang="en-US" sz="1500" b="1" dirty="0" smtClean="0">
                <a:latin typeface="+mn-ea"/>
                <a:ea typeface="+mn-ea"/>
              </a:rPr>
              <a:t> 공간 조성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장애인 등 교통약자의 주요 생활권과 거주지역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임대아파트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주요시설</a:t>
            </a:r>
            <a:r>
              <a:rPr lang="en-US" altLang="ko-KR" sz="1500" b="1" dirty="0" smtClean="0">
                <a:latin typeface="+mn-ea"/>
                <a:ea typeface="+mn-ea"/>
              </a:rPr>
              <a:t> (</a:t>
            </a:r>
            <a:r>
              <a:rPr lang="ko-KR" altLang="en-US" sz="1500" b="1" dirty="0" smtClean="0">
                <a:latin typeface="+mn-ea"/>
                <a:ea typeface="+mn-ea"/>
              </a:rPr>
              <a:t>복지관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과의 연결도로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대중교통시설에 대해 우선적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으로 </a:t>
            </a:r>
            <a:r>
              <a:rPr lang="en-US" altLang="ko-KR" sz="1500" b="1" dirty="0" smtClean="0">
                <a:latin typeface="+mn-ea"/>
                <a:ea typeface="+mn-ea"/>
              </a:rPr>
              <a:t>Barrier Free </a:t>
            </a:r>
            <a:r>
              <a:rPr lang="ko-KR" altLang="en-US" sz="1500" b="1" dirty="0" smtClean="0">
                <a:latin typeface="+mn-ea"/>
                <a:ea typeface="+mn-ea"/>
              </a:rPr>
              <a:t>조성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노인ㆍ어린이</a:t>
            </a:r>
            <a:r>
              <a:rPr lang="ko-KR" altLang="en-US" sz="1500" b="1" dirty="0" smtClean="0">
                <a:latin typeface="+mn-ea"/>
                <a:ea typeface="+mn-ea"/>
              </a:rPr>
              <a:t> 보호구역 개선사업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 노인보호구역 </a:t>
            </a:r>
            <a:r>
              <a:rPr lang="en-US" altLang="ko-KR" sz="1500" b="1" dirty="0" smtClean="0">
                <a:latin typeface="+mn-ea"/>
                <a:ea typeface="+mn-ea"/>
              </a:rPr>
              <a:t>41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  <a:r>
              <a:rPr lang="en-US" altLang="ko-KR" sz="1500" b="1" dirty="0" smtClean="0">
                <a:latin typeface="+mn-ea"/>
                <a:ea typeface="+mn-ea"/>
              </a:rPr>
              <a:t>,  </a:t>
            </a:r>
            <a:r>
              <a:rPr lang="ko-KR" altLang="en-US" sz="1500" b="1" dirty="0" smtClean="0">
                <a:latin typeface="+mn-ea"/>
                <a:ea typeface="+mn-ea"/>
              </a:rPr>
              <a:t>어린이 보호구역 </a:t>
            </a:r>
            <a:r>
              <a:rPr lang="en-US" altLang="ko-KR" sz="1500" b="1" dirty="0" smtClean="0">
                <a:latin typeface="+mn-ea"/>
                <a:ea typeface="+mn-ea"/>
              </a:rPr>
              <a:t>1,530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노인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어린이 등 교통약자의 안전을 보호하기 위해 학교 주변 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 생활권주변에 대해 보호구역을 지정하고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교통안전시설물을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확충하여 안전사고를 예방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※ </a:t>
            </a:r>
            <a:r>
              <a:rPr lang="ko-KR" altLang="en-US" sz="1500" b="1" dirty="0" smtClean="0">
                <a:latin typeface="+mn-ea"/>
                <a:ea typeface="+mn-ea"/>
              </a:rPr>
              <a:t>보호구역 전역 </a:t>
            </a:r>
            <a:r>
              <a:rPr lang="en-US" altLang="ko-KR" sz="1500" b="1" dirty="0" smtClean="0">
                <a:latin typeface="+mn-ea"/>
                <a:ea typeface="+mn-ea"/>
              </a:rPr>
              <a:t>30km/h </a:t>
            </a:r>
            <a:r>
              <a:rPr lang="ko-KR" altLang="en-US" sz="1500" b="1" dirty="0" smtClean="0">
                <a:latin typeface="+mn-ea"/>
                <a:ea typeface="+mn-ea"/>
              </a:rPr>
              <a:t>속도제한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과속방지시설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 </a:t>
            </a:r>
            <a:r>
              <a:rPr lang="ko-KR" altLang="en-US" sz="1500" b="1" dirty="0" err="1" smtClean="0">
                <a:latin typeface="+mn-ea"/>
                <a:ea typeface="+mn-ea"/>
              </a:rPr>
              <a:t>보차분리</a:t>
            </a:r>
            <a:r>
              <a:rPr lang="ko-KR" altLang="en-US" sz="1500" b="1" dirty="0" smtClean="0">
                <a:latin typeface="+mn-ea"/>
                <a:ea typeface="+mn-ea"/>
              </a:rPr>
              <a:t> 시설 설치 등 추진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  <p:sp>
        <p:nvSpPr>
          <p:cNvPr id="18944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688EA-6D31-4929-BFE8-331F93A786C7}" type="slidenum">
              <a:rPr lang="en-US" altLang="ko-KR" smtClean="0">
                <a:latin typeface="굴림" charset="-127"/>
                <a:ea typeface="굴림" charset="-127"/>
              </a:rPr>
              <a:pPr/>
              <a:t>46</a:t>
            </a:fld>
            <a:endParaRPr lang="en-US" altLang="ko-KR" dirty="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슬라이드 이미지 개체 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9442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81645" y="4647178"/>
            <a:ext cx="6255375" cy="4894489"/>
          </a:xfrm>
          <a:noFill/>
          <a:ln/>
        </p:spPr>
        <p:txBody>
          <a:bodyPr/>
          <a:lstStyle/>
          <a:p>
            <a:r>
              <a:rPr lang="ko-KR" altLang="en-US" sz="1500" b="1" dirty="0" smtClean="0">
                <a:latin typeface="+mn-ea"/>
                <a:ea typeface="+mn-ea"/>
              </a:rPr>
              <a:t>교통약자 이동편의 증진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장애인 등 교통약자의 이동 편의 향상을 위해서 지속적으로 노력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무장애</a:t>
            </a:r>
            <a:r>
              <a:rPr lang="ko-KR" altLang="en-US" sz="1500" b="1" dirty="0" smtClean="0">
                <a:latin typeface="+mn-ea"/>
                <a:ea typeface="+mn-ea"/>
              </a:rPr>
              <a:t> 공간 조성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장애인 등 교통약자의 주요 생활권과 거주지역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임대아파트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주요시설</a:t>
            </a:r>
            <a:r>
              <a:rPr lang="en-US" altLang="ko-KR" sz="1500" b="1" dirty="0" smtClean="0">
                <a:latin typeface="+mn-ea"/>
                <a:ea typeface="+mn-ea"/>
              </a:rPr>
              <a:t> (</a:t>
            </a:r>
            <a:r>
              <a:rPr lang="ko-KR" altLang="en-US" sz="1500" b="1" dirty="0" smtClean="0">
                <a:latin typeface="+mn-ea"/>
                <a:ea typeface="+mn-ea"/>
              </a:rPr>
              <a:t>복지관 등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과의 연결도로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대중교통시설에 대해 우선적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으로 </a:t>
            </a:r>
            <a:r>
              <a:rPr lang="en-US" altLang="ko-KR" sz="1500" b="1" dirty="0" smtClean="0">
                <a:latin typeface="+mn-ea"/>
                <a:ea typeface="+mn-ea"/>
              </a:rPr>
              <a:t>Barrier Free </a:t>
            </a:r>
            <a:r>
              <a:rPr lang="ko-KR" altLang="en-US" sz="1500" b="1" dirty="0" smtClean="0">
                <a:latin typeface="+mn-ea"/>
                <a:ea typeface="+mn-ea"/>
              </a:rPr>
              <a:t>조성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노인ㆍ어린이</a:t>
            </a:r>
            <a:r>
              <a:rPr lang="ko-KR" altLang="en-US" sz="1500" b="1" dirty="0" smtClean="0">
                <a:latin typeface="+mn-ea"/>
                <a:ea typeface="+mn-ea"/>
              </a:rPr>
              <a:t> 보호구역 개선사업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 노인보호구역 </a:t>
            </a:r>
            <a:r>
              <a:rPr lang="en-US" altLang="ko-KR" sz="1500" b="1" dirty="0" smtClean="0">
                <a:latin typeface="+mn-ea"/>
                <a:ea typeface="+mn-ea"/>
              </a:rPr>
              <a:t>41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  <a:r>
              <a:rPr lang="en-US" altLang="ko-KR" sz="1500" b="1" dirty="0" smtClean="0">
                <a:latin typeface="+mn-ea"/>
                <a:ea typeface="+mn-ea"/>
              </a:rPr>
              <a:t>,  </a:t>
            </a:r>
            <a:r>
              <a:rPr lang="ko-KR" altLang="en-US" sz="1500" b="1" dirty="0" smtClean="0">
                <a:latin typeface="+mn-ea"/>
                <a:ea typeface="+mn-ea"/>
              </a:rPr>
              <a:t>어린이 보호구역 </a:t>
            </a:r>
            <a:r>
              <a:rPr lang="en-US" altLang="ko-KR" sz="1500" b="1" dirty="0" smtClean="0">
                <a:latin typeface="+mn-ea"/>
                <a:ea typeface="+mn-ea"/>
              </a:rPr>
              <a:t>1,530</a:t>
            </a:r>
            <a:r>
              <a:rPr lang="ko-KR" altLang="en-US" sz="1500" b="1" dirty="0" smtClean="0">
                <a:latin typeface="+mn-ea"/>
                <a:ea typeface="+mn-ea"/>
              </a:rPr>
              <a:t>개소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노인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어린이 등 교통약자의 안전을 보호하기 위해 학교 주변 등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latin typeface="+mn-ea"/>
                <a:ea typeface="+mn-ea"/>
              </a:rPr>
              <a:t> 생활권주변에 대해 보호구역을 지정하고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교통안전시설물을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latin typeface="+mn-ea"/>
                <a:ea typeface="+mn-ea"/>
              </a:rPr>
              <a:t>확충하여 안전사고를 예방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※ </a:t>
            </a:r>
            <a:r>
              <a:rPr lang="ko-KR" altLang="en-US" sz="1500" b="1" dirty="0" smtClean="0">
                <a:latin typeface="+mn-ea"/>
                <a:ea typeface="+mn-ea"/>
              </a:rPr>
              <a:t>보호구역 전역 </a:t>
            </a:r>
            <a:r>
              <a:rPr lang="en-US" altLang="ko-KR" sz="1500" b="1" dirty="0" smtClean="0">
                <a:latin typeface="+mn-ea"/>
                <a:ea typeface="+mn-ea"/>
              </a:rPr>
              <a:t>30km/h </a:t>
            </a:r>
            <a:r>
              <a:rPr lang="ko-KR" altLang="en-US" sz="1500" b="1" dirty="0" smtClean="0">
                <a:latin typeface="+mn-ea"/>
                <a:ea typeface="+mn-ea"/>
              </a:rPr>
              <a:t>속도제한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과속방지시설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 </a:t>
            </a:r>
            <a:r>
              <a:rPr lang="ko-KR" altLang="en-US" sz="1500" b="1" dirty="0" err="1" smtClean="0">
                <a:latin typeface="+mn-ea"/>
                <a:ea typeface="+mn-ea"/>
              </a:rPr>
              <a:t>보차분리</a:t>
            </a:r>
            <a:r>
              <a:rPr lang="ko-KR" altLang="en-US" sz="1500" b="1" dirty="0" smtClean="0">
                <a:latin typeface="+mn-ea"/>
                <a:ea typeface="+mn-ea"/>
              </a:rPr>
              <a:t> 시설 설치 등 추진</a:t>
            </a:r>
          </a:p>
          <a:p>
            <a:endParaRPr lang="en-US" altLang="ko-KR" sz="1500" b="1" dirty="0" smtClean="0">
              <a:latin typeface="+mn-ea"/>
              <a:ea typeface="+mn-ea"/>
            </a:endParaRPr>
          </a:p>
          <a:p>
            <a:endParaRPr lang="ko-KR" altLang="en-US" sz="1500" b="1" dirty="0" smtClean="0">
              <a:latin typeface="+mn-ea"/>
              <a:ea typeface="+mn-ea"/>
            </a:endParaRPr>
          </a:p>
        </p:txBody>
      </p:sp>
      <p:sp>
        <p:nvSpPr>
          <p:cNvPr id="189443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688EA-6D31-4929-BFE8-331F93A786C7}" type="slidenum">
              <a:rPr lang="en-US" altLang="ko-KR" smtClean="0">
                <a:latin typeface="굴림" charset="-127"/>
                <a:ea typeface="굴림" charset="-127"/>
              </a:rPr>
              <a:pPr/>
              <a:t>47</a:t>
            </a:fld>
            <a:endParaRPr lang="en-US" altLang="ko-KR" dirty="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415553" y="4580856"/>
            <a:ext cx="5389563" cy="4438650"/>
          </a:xfrm>
        </p:spPr>
        <p:txBody>
          <a:bodyPr>
            <a:normAutofit/>
          </a:bodyPr>
          <a:lstStyle/>
          <a:p>
            <a:r>
              <a:rPr lang="en-US" altLang="ko-KR" sz="1500" b="1" dirty="0" smtClean="0">
                <a:latin typeface="+mj-ea"/>
                <a:ea typeface="+mj-ea"/>
              </a:rPr>
              <a:t>- </a:t>
            </a:r>
            <a:r>
              <a:rPr lang="ko-KR" altLang="en-US" sz="1500" b="1" dirty="0" smtClean="0">
                <a:latin typeface="+mj-ea"/>
                <a:ea typeface="+mj-ea"/>
              </a:rPr>
              <a:t>장애인 콜택시 운행  </a:t>
            </a:r>
          </a:p>
          <a:p>
            <a:r>
              <a:rPr lang="ko-KR" altLang="en-US" sz="1500" b="1" dirty="0" smtClean="0">
                <a:latin typeface="+mj-ea"/>
                <a:ea typeface="+mj-ea"/>
              </a:rPr>
              <a:t>   총 </a:t>
            </a:r>
            <a:r>
              <a:rPr lang="en-US" altLang="ko-KR" sz="1500" b="1" dirty="0" smtClean="0">
                <a:latin typeface="+mj-ea"/>
                <a:ea typeface="+mj-ea"/>
              </a:rPr>
              <a:t>300</a:t>
            </a:r>
            <a:r>
              <a:rPr lang="ko-KR" altLang="en-US" sz="1500" b="1" dirty="0" smtClean="0">
                <a:latin typeface="+mj-ea"/>
                <a:ea typeface="+mj-ea"/>
              </a:rPr>
              <a:t>대 운행</a:t>
            </a:r>
            <a:r>
              <a:rPr lang="en-US" altLang="ko-KR" sz="1500" b="1" dirty="0" smtClean="0">
                <a:latin typeface="+mj-ea"/>
                <a:ea typeface="+mj-ea"/>
              </a:rPr>
              <a:t>. </a:t>
            </a:r>
            <a:r>
              <a:rPr lang="ko-KR" altLang="en-US" sz="1500" b="1" dirty="0" smtClean="0">
                <a:latin typeface="+mj-ea"/>
                <a:ea typeface="+mj-ea"/>
              </a:rPr>
              <a:t>서울 및 수도권 </a:t>
            </a:r>
            <a:r>
              <a:rPr lang="en-US" altLang="ko-KR" sz="1500" b="1" dirty="0" smtClean="0">
                <a:latin typeface="+mj-ea"/>
                <a:ea typeface="+mj-ea"/>
              </a:rPr>
              <a:t>13</a:t>
            </a:r>
            <a:r>
              <a:rPr lang="ko-KR" altLang="en-US" sz="1500" b="1" dirty="0" smtClean="0">
                <a:latin typeface="+mj-ea"/>
                <a:ea typeface="+mj-ea"/>
              </a:rPr>
              <a:t>개 도시에 서비스 </a:t>
            </a:r>
          </a:p>
          <a:p>
            <a:endParaRPr lang="en-US" altLang="ko-KR" sz="1500" b="1" dirty="0" smtClean="0">
              <a:latin typeface="+mj-ea"/>
              <a:ea typeface="+mj-ea"/>
            </a:endParaRPr>
          </a:p>
          <a:p>
            <a:r>
              <a:rPr lang="ko-KR" altLang="en-US" sz="1500" b="1" dirty="0" smtClean="0">
                <a:latin typeface="+mj-ea"/>
                <a:ea typeface="+mj-ea"/>
              </a:rPr>
              <a:t>그밖에 장애인 편의시설도 지속적으로 확충하고 있음</a:t>
            </a:r>
          </a:p>
          <a:p>
            <a:r>
              <a:rPr lang="ko-KR" altLang="en-US" sz="1500" b="1" dirty="0" smtClean="0">
                <a:latin typeface="+mj-ea"/>
                <a:ea typeface="+mj-ea"/>
              </a:rPr>
              <a:t>  </a:t>
            </a:r>
            <a:r>
              <a:rPr lang="en-US" altLang="ko-KR" sz="1500" b="1" dirty="0" smtClean="0">
                <a:latin typeface="+mj-ea"/>
                <a:ea typeface="+mj-ea"/>
              </a:rPr>
              <a:t> </a:t>
            </a:r>
            <a:r>
              <a:rPr lang="ko-KR" altLang="en-US" sz="1500" b="1" dirty="0" err="1" smtClean="0">
                <a:latin typeface="+mj-ea"/>
                <a:ea typeface="+mj-ea"/>
              </a:rPr>
              <a:t>저상버스</a:t>
            </a:r>
            <a:r>
              <a:rPr lang="ko-KR" altLang="en-US" sz="1500" b="1" dirty="0" smtClean="0">
                <a:latin typeface="+mj-ea"/>
                <a:ea typeface="+mj-ea"/>
              </a:rPr>
              <a:t> </a:t>
            </a:r>
            <a:r>
              <a:rPr lang="en-US" altLang="ko-KR" sz="1500" b="1" dirty="0" smtClean="0">
                <a:latin typeface="+mj-ea"/>
                <a:ea typeface="+mj-ea"/>
              </a:rPr>
              <a:t>1,444</a:t>
            </a:r>
            <a:r>
              <a:rPr lang="ko-KR" altLang="en-US" sz="1500" b="1" dirty="0" smtClean="0">
                <a:latin typeface="+mj-ea"/>
                <a:ea typeface="+mj-ea"/>
              </a:rPr>
              <a:t>대</a:t>
            </a:r>
            <a:r>
              <a:rPr lang="en-US" altLang="ko-KR" sz="1500" b="1" dirty="0" smtClean="0">
                <a:latin typeface="+mj-ea"/>
                <a:ea typeface="+mj-ea"/>
              </a:rPr>
              <a:t>, </a:t>
            </a:r>
            <a:r>
              <a:rPr lang="ko-KR" altLang="en-US" sz="1500" b="1" dirty="0" smtClean="0">
                <a:latin typeface="+mj-ea"/>
                <a:ea typeface="+mj-ea"/>
              </a:rPr>
              <a:t>엘리베이터 </a:t>
            </a:r>
            <a:r>
              <a:rPr lang="en-US" altLang="ko-KR" sz="1500" b="1" dirty="0" smtClean="0">
                <a:latin typeface="+mj-ea"/>
                <a:ea typeface="+mj-ea"/>
              </a:rPr>
              <a:t>786</a:t>
            </a:r>
            <a:r>
              <a:rPr lang="ko-KR" altLang="en-US" sz="1500" b="1" dirty="0" smtClean="0">
                <a:latin typeface="+mj-ea"/>
                <a:ea typeface="+mj-ea"/>
              </a:rPr>
              <a:t>대 </a:t>
            </a:r>
          </a:p>
          <a:p>
            <a:endParaRPr lang="ko-KR" altLang="en-US" sz="1500" b="1" dirty="0" smtClean="0">
              <a:latin typeface="+mj-ea"/>
              <a:ea typeface="+mj-ea"/>
            </a:endParaRPr>
          </a:p>
          <a:p>
            <a:endParaRPr lang="ko-KR" altLang="en-US" sz="1500" b="1" dirty="0">
              <a:latin typeface="+mj-ea"/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E1F29-D348-41A3-8EAC-D13250A5F1EB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415553" y="4599906"/>
            <a:ext cx="5909047" cy="4438650"/>
          </a:xfrm>
        </p:spPr>
        <p:txBody>
          <a:bodyPr>
            <a:normAutofit/>
          </a:bodyPr>
          <a:lstStyle/>
          <a:p>
            <a:r>
              <a:rPr lang="ko-KR" altLang="en-US" sz="1500" b="1" dirty="0" smtClean="0">
                <a:latin typeface="+mn-ea"/>
                <a:ea typeface="+mn-ea"/>
              </a:rPr>
              <a:t>다음은 서울시 주차정책에 대해 소개해드리겠음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기본적으로 승용차이용을 억제하는 것이 </a:t>
            </a:r>
            <a:r>
              <a:rPr lang="ko-KR" altLang="en-US" sz="15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서울시 주차정책의 </a:t>
            </a:r>
            <a:endParaRPr lang="en-US" altLang="ko-KR" sz="1500" b="1" dirty="0" smtClean="0">
              <a:solidFill>
                <a:srgbClr val="000000"/>
              </a:solidFill>
              <a:latin typeface="맑은 고딕"/>
              <a:ea typeface="맑은 고딕"/>
            </a:endParaRPr>
          </a:p>
          <a:p>
            <a:r>
              <a:rPr lang="ko-KR" altLang="en-US" sz="15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기본</a:t>
            </a:r>
            <a:r>
              <a:rPr lang="ko-KR" altLang="en-US" sz="1500" b="1" dirty="0" smtClean="0">
                <a:latin typeface="+mn-ea"/>
                <a:ea typeface="+mn-ea"/>
              </a:rPr>
              <a:t>방향이며</a:t>
            </a:r>
            <a:r>
              <a:rPr lang="en-US" altLang="ko-KR" sz="1500" b="1" dirty="0" smtClean="0">
                <a:latin typeface="+mn-ea"/>
                <a:ea typeface="+mn-ea"/>
              </a:rPr>
              <a:t>,  </a:t>
            </a:r>
            <a:r>
              <a:rPr lang="ko-KR" altLang="en-US" sz="1500" b="1" dirty="0" smtClean="0">
                <a:latin typeface="+mn-ea"/>
                <a:ea typeface="+mn-ea"/>
              </a:rPr>
              <a:t>이와 더불어 지역특성별 주차정책을 차별화하여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err="1" smtClean="0">
                <a:latin typeface="+mn-ea"/>
                <a:ea typeface="+mn-ea"/>
              </a:rPr>
              <a:t>운영중에</a:t>
            </a:r>
            <a:r>
              <a:rPr lang="ko-KR" altLang="en-US" sz="1500" b="1" dirty="0" smtClean="0">
                <a:latin typeface="+mn-ea"/>
                <a:ea typeface="+mn-ea"/>
              </a:rPr>
              <a:t> 있음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endParaRPr lang="ko-KR" altLang="en-US" sz="1500" b="1" dirty="0" smtClean="0">
              <a:latin typeface="+mn-ea"/>
              <a:ea typeface="+mn-ea"/>
            </a:endParaRP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주택가 지역 </a:t>
            </a:r>
            <a:r>
              <a:rPr lang="en-US" altLang="ko-KR" sz="1500" b="1" dirty="0" smtClean="0"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latin typeface="+mn-ea"/>
                <a:ea typeface="+mn-ea"/>
              </a:rPr>
              <a:t>주차시설 공급을 통해 주차장 </a:t>
            </a:r>
            <a:r>
              <a:rPr lang="en-US" altLang="ko-KR" sz="1500" b="1" dirty="0" smtClean="0">
                <a:latin typeface="+mn-ea"/>
                <a:ea typeface="+mn-ea"/>
              </a:rPr>
              <a:t>100% </a:t>
            </a:r>
            <a:r>
              <a:rPr lang="ko-KR" altLang="en-US" sz="1500" b="1" dirty="0" smtClean="0">
                <a:latin typeface="+mn-ea"/>
                <a:ea typeface="+mn-ea"/>
              </a:rPr>
              <a:t>확보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</a:p>
          <a:p>
            <a:r>
              <a:rPr lang="en-US" altLang="ko-KR" sz="1500" b="1" dirty="0" smtClean="0">
                <a:latin typeface="+mn-ea"/>
                <a:ea typeface="+mn-ea"/>
              </a:rPr>
              <a:t>                        </a:t>
            </a:r>
            <a:r>
              <a:rPr lang="ko-KR" altLang="en-US" sz="1500" b="1" dirty="0" err="1" smtClean="0">
                <a:latin typeface="+mn-ea"/>
                <a:ea typeface="+mn-ea"/>
              </a:rPr>
              <a:t>주차난</a:t>
            </a:r>
            <a:r>
              <a:rPr lang="ko-KR" altLang="en-US" sz="1500" b="1" dirty="0" smtClean="0">
                <a:latin typeface="+mn-ea"/>
                <a:ea typeface="+mn-ea"/>
              </a:rPr>
              <a:t> 해결</a:t>
            </a:r>
          </a:p>
          <a:p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도심</a:t>
            </a:r>
            <a:r>
              <a:rPr lang="en-US" altLang="ko-KR" sz="1500" b="1" dirty="0" smtClean="0">
                <a:latin typeface="+mn-ea"/>
                <a:ea typeface="+mn-ea"/>
              </a:rPr>
              <a:t>/</a:t>
            </a:r>
            <a:r>
              <a:rPr lang="ko-KR" altLang="en-US" sz="1500" b="1" dirty="0" smtClean="0">
                <a:latin typeface="+mn-ea"/>
                <a:ea typeface="+mn-ea"/>
              </a:rPr>
              <a:t>교통혼잡지역 </a:t>
            </a:r>
            <a:r>
              <a:rPr lang="en-US" altLang="ko-KR" sz="1500" b="1" dirty="0" smtClean="0"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latin typeface="+mn-ea"/>
                <a:ea typeface="+mn-ea"/>
              </a:rPr>
              <a:t>주차시설 설치 억제로 주차수요 감소시켜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r>
              <a:rPr lang="en-US" altLang="ko-KR" sz="1500" b="1" dirty="0" smtClean="0">
                <a:latin typeface="+mn-ea"/>
                <a:ea typeface="+mn-ea"/>
              </a:rPr>
              <a:t>                        </a:t>
            </a:r>
            <a:r>
              <a:rPr lang="ko-KR" altLang="en-US" sz="1500" b="1" dirty="0" smtClean="0">
                <a:latin typeface="+mn-ea"/>
                <a:ea typeface="+mn-ea"/>
              </a:rPr>
              <a:t>교통혼잡 해소</a:t>
            </a:r>
          </a:p>
          <a:p>
            <a:endParaRPr lang="ko-KR" altLang="en-US" sz="1500" b="1" dirty="0" smtClean="0">
              <a:latin typeface="+mn-ea"/>
              <a:ea typeface="+mn-ea"/>
            </a:endParaRPr>
          </a:p>
          <a:p>
            <a:endParaRPr lang="ko-KR" altLang="en-US" sz="1500" b="1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E1F29-D348-41A3-8EAC-D13250A5F1EB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38E8E-8774-4A7A-BF56-87BCBC9E45C2}" type="slidenum">
              <a:rPr lang="en-US" altLang="ko-KR" smtClean="0">
                <a:latin typeface="굴림" charset="-127"/>
                <a:ea typeface="굴림" charset="-127"/>
              </a:rPr>
              <a:pPr/>
              <a:t>5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슬라이드 노트 개체 틀 4"/>
          <p:cNvSpPr>
            <a:spLocks noGrp="1"/>
          </p:cNvSpPr>
          <p:nvPr>
            <p:ph type="body" sz="quarter" idx="10"/>
          </p:nvPr>
        </p:nvSpPr>
        <p:spPr>
          <a:xfrm>
            <a:off x="271537" y="4687888"/>
            <a:ext cx="6192688" cy="4438650"/>
          </a:xfrm>
        </p:spPr>
        <p:txBody>
          <a:bodyPr>
            <a:normAutofit/>
          </a:bodyPr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구체적으로 말씀 드리면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수도권지역 개발로 인한 생활권의 확대는 도시광역화를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심화시키고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서울로 유출입하는 통행량을 급속히 증가시켜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 교통문제를 더욱 악화시키고 있음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인구변화를 살펴보면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서울시의 인구는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동안 큰 변화가 없었으나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서울을 둘러싸고 있는 경기도는 대규모 택지개발이 지속적으로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이루어져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최근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년간 인구가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7.6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배 증가했으며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이로 인해 수도권의 인구도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배 이상 증가했고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지속적으로 증가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추세에 있음</a:t>
            </a:r>
          </a:p>
          <a:p>
            <a:endParaRPr lang="ko-KR" altLang="en-US" sz="1500" dirty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C1B88-995F-4946-9CF3-76BB7BCEB530}" type="slidenum">
              <a:rPr lang="en-US" altLang="ko-KR" smtClean="0">
                <a:latin typeface="굴림" charset="-127"/>
                <a:ea typeface="굴림" charset="-127"/>
              </a:rPr>
              <a:pPr/>
              <a:t>50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33950" cy="3700463"/>
          </a:xfrm>
          <a:ln/>
        </p:spPr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391397" y="4550718"/>
            <a:ext cx="6276103" cy="297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15" tIns="45506" rIns="91015" bIns="45506"/>
          <a:lstStyle/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그린파킹사업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그린파킹 사업은 주민 스스로가 담장을 허물어 주차공간을 확보하도록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하여 주택가 </a:t>
            </a:r>
            <a:r>
              <a:rPr lang="ko-KR" altLang="en-US" sz="1500" b="1" dirty="0" err="1" smtClean="0">
                <a:latin typeface="+mn-ea"/>
                <a:ea typeface="+mn-ea"/>
              </a:rPr>
              <a:t>주차난을</a:t>
            </a:r>
            <a:r>
              <a:rPr lang="ko-KR" altLang="en-US" sz="1500" b="1" dirty="0" smtClean="0">
                <a:latin typeface="+mn-ea"/>
                <a:ea typeface="+mn-ea"/>
              </a:rPr>
              <a:t>  해소하고 자연친화적 주거환경 조성하는 사업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이는 더불어 사는 공동체 의식을 회복하고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주택가 도로에 승용차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주차를 억제하여 안전사고를 예방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소방도로 확보의 효과를 가져옴</a:t>
            </a:r>
          </a:p>
          <a:p>
            <a:pPr>
              <a:spcBef>
                <a:spcPts val="500"/>
              </a:spcBef>
            </a:pPr>
            <a:endParaRPr lang="ko-KR" altLang="en-US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담장허물기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생활도로 조성</a:t>
            </a:r>
            <a:r>
              <a:rPr lang="en-US" altLang="ko-KR" sz="1500" b="1" dirty="0" smtClean="0">
                <a:latin typeface="+mn-ea"/>
                <a:ea typeface="+mn-ea"/>
              </a:rPr>
              <a:t>, CCTV </a:t>
            </a:r>
            <a:r>
              <a:rPr lang="ko-KR" altLang="en-US" sz="1500" b="1" dirty="0" smtClean="0">
                <a:latin typeface="+mn-ea"/>
                <a:ea typeface="+mn-ea"/>
              </a:rPr>
              <a:t>설치</a:t>
            </a:r>
            <a:r>
              <a:rPr lang="en-US" altLang="ko-KR" sz="1500" b="1" dirty="0" smtClean="0">
                <a:latin typeface="+mn-ea"/>
                <a:ea typeface="+mn-ea"/>
              </a:rPr>
              <a:t>, 1</a:t>
            </a:r>
            <a:r>
              <a:rPr lang="ko-KR" altLang="en-US" sz="1500" b="1" dirty="0" smtClean="0">
                <a:latin typeface="+mn-ea"/>
                <a:ea typeface="+mn-ea"/>
              </a:rPr>
              <a:t>가구당 </a:t>
            </a:r>
            <a:r>
              <a:rPr lang="en-US" altLang="ko-KR" sz="1500" b="1" dirty="0" smtClean="0">
                <a:latin typeface="+mn-ea"/>
                <a:ea typeface="+mn-ea"/>
              </a:rPr>
              <a:t>6,000</a:t>
            </a:r>
            <a:r>
              <a:rPr lang="ko-KR" altLang="en-US" sz="1500" b="1" dirty="0" smtClean="0">
                <a:latin typeface="+mn-ea"/>
                <a:ea typeface="+mn-ea"/>
              </a:rPr>
              <a:t>달러 지원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latin typeface="+mn-ea"/>
                <a:ea typeface="+mn-ea"/>
              </a:rPr>
              <a:t>- 2010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12</a:t>
            </a:r>
            <a:r>
              <a:rPr lang="ko-KR" altLang="en-US" sz="1500" b="1" dirty="0" smtClean="0">
                <a:latin typeface="+mn-ea"/>
                <a:ea typeface="+mn-ea"/>
              </a:rPr>
              <a:t>월 현재 </a:t>
            </a:r>
            <a:r>
              <a:rPr lang="en-US" altLang="ko-KR" sz="1500" b="1" dirty="0" smtClean="0">
                <a:latin typeface="+mn-ea"/>
                <a:ea typeface="+mn-ea"/>
              </a:rPr>
              <a:t>20,563</a:t>
            </a:r>
            <a:r>
              <a:rPr lang="ko-KR" altLang="en-US" sz="1500" b="1" dirty="0" smtClean="0">
                <a:latin typeface="+mn-ea"/>
                <a:ea typeface="+mn-ea"/>
              </a:rPr>
              <a:t>동 </a:t>
            </a:r>
            <a:r>
              <a:rPr lang="ko-KR" altLang="en-US" sz="1500" b="1" dirty="0" err="1" smtClean="0">
                <a:latin typeface="+mn-ea"/>
                <a:ea typeface="+mn-ea"/>
              </a:rPr>
              <a:t>담장허물기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주차장 </a:t>
            </a:r>
            <a:r>
              <a:rPr lang="en-US" altLang="ko-KR" sz="1500" b="1" dirty="0" smtClean="0">
                <a:latin typeface="+mn-ea"/>
                <a:ea typeface="+mn-ea"/>
              </a:rPr>
              <a:t>39,530</a:t>
            </a:r>
            <a:r>
              <a:rPr lang="ko-KR" altLang="en-US" sz="1500" b="1" dirty="0" smtClean="0">
                <a:latin typeface="+mn-ea"/>
                <a:ea typeface="+mn-ea"/>
              </a:rPr>
              <a:t>면 조성 </a:t>
            </a:r>
          </a:p>
          <a:p>
            <a:pPr marL="454025" lvl="1" algn="just" defTabSz="909638">
              <a:lnSpc>
                <a:spcPct val="150000"/>
              </a:lnSpc>
              <a:spcBef>
                <a:spcPts val="500"/>
              </a:spcBef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 marL="454025" lvl="1" algn="just" defTabSz="909638">
              <a:lnSpc>
                <a:spcPct val="150000"/>
              </a:lnSpc>
              <a:spcBef>
                <a:spcPts val="500"/>
              </a:spcBef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 marL="454025" lvl="1" algn="just" defTabSz="909638">
              <a:lnSpc>
                <a:spcPct val="150000"/>
              </a:lnSpc>
              <a:spcBef>
                <a:spcPct val="30000"/>
              </a:spcBef>
            </a:pPr>
            <a:endParaRPr lang="en-US" altLang="ko-KR" sz="1500" dirty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38F26C-AB5D-4F18-A231-7465345510FC}" type="slidenum">
              <a:rPr lang="en-US" altLang="ko-KR" smtClean="0">
                <a:latin typeface="굴림" charset="-127"/>
                <a:ea typeface="굴림" charset="-127"/>
              </a:rPr>
              <a:pPr/>
              <a:t>51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33950" cy="3700463"/>
          </a:xfrm>
          <a:ln/>
        </p:spPr>
      </p:sp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407933" y="4561359"/>
            <a:ext cx="6536233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15" tIns="45506" rIns="91015" bIns="45506"/>
          <a:lstStyle/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거주자 우선 </a:t>
            </a:r>
            <a:r>
              <a:rPr lang="ko-KR" altLang="en-US" sz="1500" b="1" dirty="0" err="1" smtClean="0">
                <a:latin typeface="+mn-ea"/>
                <a:ea typeface="+mn-ea"/>
              </a:rPr>
              <a:t>주차제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무질서하게 주차되어 있는 이면도로에 대해 주차실태조사를 통해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지역 거주자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상근자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에게 유상으로 제공하여 체계적이고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안정적으로 주차장을 공급하는 데 목적이 있음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주차요금은 주차장 건설사업에 재투자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이면도로의 주차 무질서 해결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소방도로 확보</a:t>
            </a:r>
          </a:p>
          <a:p>
            <a:pPr marL="454025" lvl="1" defTabSz="909638">
              <a:spcBef>
                <a:spcPts val="500"/>
              </a:spcBef>
            </a:pPr>
            <a:endParaRPr lang="en-US" altLang="ko-KR" sz="1500" b="1" dirty="0" smtClean="0">
              <a:latin typeface="+mn-ea"/>
              <a:ea typeface="+mn-ea"/>
            </a:endParaRPr>
          </a:p>
          <a:p>
            <a:pPr marL="454025" lvl="1" defTabSz="909638">
              <a:spcBef>
                <a:spcPct val="30000"/>
              </a:spcBef>
            </a:pPr>
            <a:endParaRPr lang="en-US" altLang="ko-KR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89265" y="4573116"/>
            <a:ext cx="5389563" cy="4438650"/>
          </a:xfrm>
        </p:spPr>
        <p:txBody>
          <a:bodyPr>
            <a:normAutofit/>
          </a:bodyPr>
          <a:lstStyle/>
          <a:p>
            <a:pPr lvl="0">
              <a:spcBef>
                <a:spcPts val="500"/>
              </a:spcBef>
            </a:pPr>
            <a:r>
              <a:rPr lang="en-US" altLang="ko-KR" sz="16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3-3. </a:t>
            </a:r>
            <a:r>
              <a:rPr lang="ko-KR" altLang="en-US" sz="16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수요관리 강화</a:t>
            </a:r>
            <a:endParaRPr lang="ko-KR" altLang="en-US" sz="16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E1F29-D348-41A3-8EAC-D13250A5F1EB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08983A-EA32-43A8-B2A1-1B708AA78AFC}" type="slidenum">
              <a:rPr lang="en-US" altLang="ko-KR" smtClean="0">
                <a:latin typeface="굴림" charset="-127"/>
                <a:ea typeface="굴림" charset="-127"/>
              </a:rPr>
              <a:pPr/>
              <a:t>53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047" y="4647531"/>
            <a:ext cx="6608242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승용차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요일제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서울시가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2003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년부터 추진중인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'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승용차요일제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‘는 시민 스스로가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일주일중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자가용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운휴일을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선택하여 운행을 자제하는 자발적인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수요관리 제도임</a:t>
            </a: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전자태크가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부착된 스티커를 차량에 부착하며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 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참여하는 차량에는 자동차세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5%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감면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도심 혼잡통행료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50%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감면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공영주차장 주차료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10~20%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할인 등의 혜택을 주고 있음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시행효과로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승용차 교통량은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10.6%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감소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 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통행속도는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증가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 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대기 오염물질은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9.3%,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온실가스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(CO2)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배출은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9.3%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감소함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510A46-BEE0-497A-B1C3-AC36F9436271}" type="slidenum">
              <a:rPr lang="en-US" altLang="ko-KR" smtClean="0">
                <a:latin typeface="굴림" charset="-127"/>
                <a:ea typeface="굴림" charset="-127"/>
              </a:rPr>
              <a:pPr/>
              <a:t>54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39775"/>
            <a:ext cx="4933950" cy="3700463"/>
          </a:xfrm>
          <a:ln/>
        </p:spPr>
      </p:sp>
      <p:sp>
        <p:nvSpPr>
          <p:cNvPr id="207875" name="Rectangle 4"/>
          <p:cNvSpPr>
            <a:spLocks noChangeArrowheads="1"/>
          </p:cNvSpPr>
          <p:nvPr/>
        </p:nvSpPr>
        <p:spPr bwMode="auto">
          <a:xfrm>
            <a:off x="335161" y="4572000"/>
            <a:ext cx="6394451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1" tIns="45499" rIns="91001" bIns="45499"/>
          <a:lstStyle/>
          <a:p>
            <a:pPr>
              <a:spcBef>
                <a:spcPts val="500"/>
              </a:spcBef>
            </a:pPr>
            <a:r>
              <a:rPr lang="en-US" altLang="ko-KR" sz="1500" b="1" dirty="0"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latin typeface="+mn-ea"/>
                <a:ea typeface="+mn-ea"/>
              </a:rPr>
              <a:t>혼잡통행료 징수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서울시는 승용차이용을 억제하기 위해 주요혼잡지역인 도심에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진출입하는 차량에 대해 </a:t>
            </a:r>
            <a:r>
              <a:rPr lang="en-US" altLang="ko-KR" sz="1500" b="1" dirty="0" smtClean="0">
                <a:latin typeface="+mn-ea"/>
                <a:ea typeface="+mn-ea"/>
              </a:rPr>
              <a:t>1996</a:t>
            </a:r>
            <a:r>
              <a:rPr lang="ko-KR" altLang="en-US" sz="1500" b="1" dirty="0" smtClean="0">
                <a:latin typeface="+mn-ea"/>
                <a:ea typeface="+mn-ea"/>
              </a:rPr>
              <a:t>년부터 혼잡통행료를 부과하고 있음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   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징수개시 </a:t>
            </a:r>
            <a:r>
              <a:rPr lang="en-US" altLang="ko-KR" sz="1500" b="1" dirty="0" smtClean="0">
                <a:latin typeface="+mn-ea"/>
                <a:ea typeface="+mn-ea"/>
              </a:rPr>
              <a:t>: 1996</a:t>
            </a:r>
            <a:r>
              <a:rPr lang="ko-KR" altLang="en-US" sz="1500" b="1" dirty="0" smtClean="0"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latin typeface="+mn-ea"/>
                <a:ea typeface="+mn-ea"/>
              </a:rPr>
              <a:t>11</a:t>
            </a:r>
            <a:r>
              <a:rPr lang="ko-KR" altLang="en-US" sz="1500" b="1" dirty="0" smtClean="0">
                <a:latin typeface="+mn-ea"/>
                <a:ea typeface="+mn-ea"/>
              </a:rPr>
              <a:t>월 </a:t>
            </a:r>
            <a:r>
              <a:rPr lang="en-US" altLang="ko-KR" sz="1500" b="1" dirty="0" smtClean="0">
                <a:latin typeface="+mn-ea"/>
                <a:ea typeface="+mn-ea"/>
              </a:rPr>
              <a:t>11</a:t>
            </a:r>
            <a:r>
              <a:rPr lang="ko-KR" altLang="en-US" sz="1500" b="1" dirty="0" smtClean="0">
                <a:latin typeface="+mn-ea"/>
                <a:ea typeface="+mn-ea"/>
              </a:rPr>
              <a:t>일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   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징수지역 </a:t>
            </a:r>
            <a:r>
              <a:rPr lang="en-US" altLang="ko-KR" sz="1500" b="1" dirty="0" smtClean="0"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latin typeface="+mn-ea"/>
                <a:ea typeface="+mn-ea"/>
              </a:rPr>
              <a:t>남산 </a:t>
            </a:r>
            <a:r>
              <a:rPr lang="en-US" altLang="ko-KR" sz="1500" b="1" dirty="0" smtClean="0">
                <a:latin typeface="+mn-ea"/>
                <a:ea typeface="+mn-ea"/>
              </a:rPr>
              <a:t>1</a:t>
            </a:r>
            <a:r>
              <a:rPr lang="ko-KR" altLang="en-US" sz="1500" b="1" dirty="0" err="1" smtClean="0">
                <a:latin typeface="+mn-ea"/>
                <a:ea typeface="+mn-ea"/>
              </a:rPr>
              <a:t>ㆍ</a:t>
            </a:r>
            <a:r>
              <a:rPr lang="en-US" altLang="ko-KR" sz="1500" b="1" dirty="0" smtClean="0">
                <a:latin typeface="+mn-ea"/>
                <a:ea typeface="+mn-ea"/>
              </a:rPr>
              <a:t>3</a:t>
            </a:r>
            <a:r>
              <a:rPr lang="ko-KR" altLang="en-US" sz="1500" b="1" dirty="0" smtClean="0">
                <a:latin typeface="+mn-ea"/>
                <a:ea typeface="+mn-ea"/>
              </a:rPr>
              <a:t>호 터널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   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징수시간 </a:t>
            </a:r>
            <a:r>
              <a:rPr lang="en-US" altLang="ko-KR" sz="1500" b="1" dirty="0" smtClean="0"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latin typeface="+mn-ea"/>
                <a:ea typeface="+mn-ea"/>
              </a:rPr>
              <a:t>평일 </a:t>
            </a:r>
            <a:r>
              <a:rPr lang="en-US" altLang="ko-KR" sz="1500" b="1" dirty="0" smtClean="0">
                <a:latin typeface="+mn-ea"/>
                <a:ea typeface="+mn-ea"/>
              </a:rPr>
              <a:t>07:00~21:00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   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징수금액 </a:t>
            </a:r>
            <a:r>
              <a:rPr lang="en-US" altLang="ko-KR" sz="1500" b="1" dirty="0" smtClean="0">
                <a:latin typeface="+mn-ea"/>
                <a:ea typeface="+mn-ea"/>
              </a:rPr>
              <a:t>: 1</a:t>
            </a:r>
            <a:r>
              <a:rPr lang="ko-KR" altLang="en-US" sz="1500" b="1" dirty="0" smtClean="0">
                <a:latin typeface="+mn-ea"/>
                <a:ea typeface="+mn-ea"/>
              </a:rPr>
              <a:t>회당 </a:t>
            </a:r>
            <a:r>
              <a:rPr lang="en-US" altLang="ko-KR" sz="1500" b="1" dirty="0" smtClean="0">
                <a:latin typeface="+mn-ea"/>
                <a:ea typeface="+mn-ea"/>
              </a:rPr>
              <a:t>2,000</a:t>
            </a:r>
            <a:r>
              <a:rPr lang="ko-KR" altLang="en-US" sz="1500" b="1" dirty="0" smtClean="0">
                <a:latin typeface="+mn-ea"/>
                <a:ea typeface="+mn-ea"/>
              </a:rPr>
              <a:t>원 </a:t>
            </a:r>
            <a:r>
              <a:rPr lang="en-US" altLang="ko-KR" sz="1500" b="1" dirty="0" smtClean="0">
                <a:latin typeface="+mn-ea"/>
                <a:ea typeface="+mn-ea"/>
              </a:rPr>
              <a:t>(2</a:t>
            </a:r>
            <a:r>
              <a:rPr lang="ko-KR" altLang="en-US" sz="1500" b="1" dirty="0" smtClean="0">
                <a:latin typeface="+mn-ea"/>
                <a:ea typeface="+mn-ea"/>
              </a:rPr>
              <a:t>달러</a:t>
            </a:r>
            <a:r>
              <a:rPr lang="en-US" altLang="ko-KR" sz="1500" b="1" dirty="0" smtClean="0">
                <a:latin typeface="+mn-ea"/>
                <a:ea typeface="+mn-ea"/>
              </a:rPr>
              <a:t>) </a:t>
            </a:r>
          </a:p>
          <a:p>
            <a:pPr>
              <a:spcBef>
                <a:spcPts val="500"/>
              </a:spcBef>
            </a:pPr>
            <a:r>
              <a:rPr lang="en-US" altLang="ko-KR" sz="1500" b="1" dirty="0" smtClean="0">
                <a:latin typeface="+mn-ea"/>
                <a:ea typeface="+mn-ea"/>
              </a:rPr>
              <a:t>                    (</a:t>
            </a:r>
            <a:r>
              <a:rPr lang="ko-KR" altLang="en-US" sz="1500" b="1" dirty="0" smtClean="0">
                <a:latin typeface="+mn-ea"/>
                <a:ea typeface="+mn-ea"/>
              </a:rPr>
              <a:t>경차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저공해 차량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err="1" smtClean="0">
                <a:latin typeface="+mn-ea"/>
                <a:ea typeface="+mn-ea"/>
              </a:rPr>
              <a:t>요일제참여</a:t>
            </a:r>
            <a:r>
              <a:rPr lang="ko-KR" altLang="en-US" sz="1500" b="1" dirty="0" smtClean="0">
                <a:latin typeface="+mn-ea"/>
                <a:ea typeface="+mn-ea"/>
              </a:rPr>
              <a:t> 차량 </a:t>
            </a:r>
            <a:r>
              <a:rPr lang="en-US" altLang="ko-KR" sz="1500" b="1" dirty="0" smtClean="0">
                <a:latin typeface="+mn-ea"/>
                <a:ea typeface="+mn-ea"/>
              </a:rPr>
              <a:t>50% </a:t>
            </a:r>
            <a:r>
              <a:rPr lang="ko-KR" altLang="en-US" sz="1500" b="1" dirty="0" smtClean="0">
                <a:latin typeface="+mn-ea"/>
                <a:ea typeface="+mn-ea"/>
              </a:rPr>
              <a:t>감면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endParaRPr lang="ko-KR" altLang="en-US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  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latin typeface="+mn-ea"/>
                <a:ea typeface="+mn-ea"/>
              </a:rPr>
              <a:t>징수대상 </a:t>
            </a:r>
            <a:r>
              <a:rPr lang="en-US" altLang="ko-KR" sz="1500" b="1" dirty="0" smtClean="0">
                <a:latin typeface="+mn-ea"/>
                <a:ea typeface="+mn-ea"/>
              </a:rPr>
              <a:t>: 2</a:t>
            </a:r>
            <a:r>
              <a:rPr lang="ko-KR" altLang="en-US" sz="1500" b="1" dirty="0" smtClean="0">
                <a:latin typeface="+mn-ea"/>
                <a:ea typeface="+mn-ea"/>
              </a:rPr>
              <a:t>인 이하의 사람이 탑승한 승용차</a:t>
            </a:r>
          </a:p>
          <a:p>
            <a:pPr>
              <a:spcBef>
                <a:spcPts val="500"/>
              </a:spcBef>
            </a:pPr>
            <a:endParaRPr lang="ko-KR" altLang="en-US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시행효과는 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시행전</a:t>
            </a:r>
            <a:r>
              <a:rPr lang="ko-KR" altLang="en-US" sz="1500" b="1" dirty="0" smtClean="0">
                <a:latin typeface="+mn-ea"/>
                <a:ea typeface="+mn-ea"/>
              </a:rPr>
              <a:t> 대비 승용차 통행량 </a:t>
            </a:r>
            <a:r>
              <a:rPr lang="en-US" altLang="ko-KR" sz="1500" b="1" dirty="0" smtClean="0">
                <a:latin typeface="+mn-ea"/>
                <a:ea typeface="+mn-ea"/>
              </a:rPr>
              <a:t>36.8% </a:t>
            </a:r>
            <a:r>
              <a:rPr lang="ko-KR" altLang="en-US" sz="1500" b="1" dirty="0" smtClean="0">
                <a:latin typeface="+mn-ea"/>
                <a:ea typeface="+mn-ea"/>
              </a:rPr>
              <a:t>감소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구성비율 </a:t>
            </a:r>
            <a:r>
              <a:rPr lang="en-US" altLang="ko-KR" sz="1500" b="1" dirty="0" smtClean="0">
                <a:latin typeface="+mn-ea"/>
                <a:ea typeface="+mn-ea"/>
              </a:rPr>
              <a:t>27.0% </a:t>
            </a:r>
            <a:r>
              <a:rPr lang="ko-KR" altLang="en-US" sz="1500" b="1" dirty="0" smtClean="0">
                <a:latin typeface="+mn-ea"/>
                <a:ea typeface="+mn-ea"/>
              </a:rPr>
              <a:t>감소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</a:t>
            </a:r>
            <a:r>
              <a:rPr lang="ko-KR" altLang="en-US" sz="1500" b="1" dirty="0" err="1" smtClean="0">
                <a:latin typeface="+mn-ea"/>
                <a:ea typeface="+mn-ea"/>
              </a:rPr>
              <a:t>시행전</a:t>
            </a:r>
            <a:r>
              <a:rPr lang="ko-KR" altLang="en-US" sz="1500" b="1" dirty="0" smtClean="0">
                <a:latin typeface="+mn-ea"/>
                <a:ea typeface="+mn-ea"/>
              </a:rPr>
              <a:t> 대비 버스 통행량 </a:t>
            </a:r>
            <a:r>
              <a:rPr lang="en-US" altLang="ko-KR" sz="1500" b="1" dirty="0" smtClean="0">
                <a:latin typeface="+mn-ea"/>
                <a:ea typeface="+mn-ea"/>
              </a:rPr>
              <a:t>113.4% </a:t>
            </a:r>
            <a:r>
              <a:rPr lang="ko-KR" altLang="en-US" sz="1500" b="1" dirty="0" smtClean="0">
                <a:latin typeface="+mn-ea"/>
                <a:ea typeface="+mn-ea"/>
              </a:rPr>
              <a:t>증가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구성비율 </a:t>
            </a:r>
            <a:r>
              <a:rPr lang="en-US" altLang="ko-KR" sz="1500" b="1" dirty="0" smtClean="0">
                <a:latin typeface="+mn-ea"/>
                <a:ea typeface="+mn-ea"/>
              </a:rPr>
              <a:t>4.0% </a:t>
            </a:r>
            <a:r>
              <a:rPr lang="ko-KR" altLang="en-US" sz="1500" b="1" dirty="0" smtClean="0">
                <a:latin typeface="+mn-ea"/>
                <a:ea typeface="+mn-ea"/>
              </a:rPr>
              <a:t>증가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418981" y="4590381"/>
            <a:ext cx="6048672" cy="4438650"/>
          </a:xfrm>
        </p:spPr>
        <p:txBody>
          <a:bodyPr>
            <a:noAutofit/>
          </a:bodyPr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교통유발부담금 제도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교통혼잡을 유발하는 시설물에 대하여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원인자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부담 원칙에 따라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부과하는 경제적 부담임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대상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각층 바닥 총 면적의 합이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1,000㎡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이상인 시설물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기업체 수요관리 제도 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latin typeface="+mn-ea"/>
                <a:ea typeface="+mn-ea"/>
              </a:rPr>
            </a:br>
            <a:r>
              <a:rPr lang="ko-KR" altLang="en-US" sz="1500" b="1" dirty="0" smtClean="0">
                <a:latin typeface="+mn-ea"/>
                <a:ea typeface="+mn-ea"/>
              </a:rPr>
              <a:t>시설물</a:t>
            </a:r>
            <a:r>
              <a:rPr lang="en-US" altLang="ko-KR" sz="1500" b="1" dirty="0" smtClean="0">
                <a:latin typeface="+mn-ea"/>
                <a:ea typeface="+mn-ea"/>
              </a:rPr>
              <a:t>(</a:t>
            </a:r>
            <a:r>
              <a:rPr lang="ko-KR" altLang="en-US" sz="1500" b="1" dirty="0" smtClean="0">
                <a:latin typeface="+mn-ea"/>
                <a:ea typeface="+mn-ea"/>
              </a:rPr>
              <a:t>기업체</a:t>
            </a:r>
            <a:r>
              <a:rPr lang="en-US" altLang="ko-KR" sz="1500" b="1" dirty="0" smtClean="0"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latin typeface="+mn-ea"/>
                <a:ea typeface="+mn-ea"/>
              </a:rPr>
              <a:t>에서 교통량 감축프로그램을 이행하는 기업체에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대해서 교통유발부담금을 경감해 줌으로써 기업의 자율적인 교통량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감축을 유도하는 제도임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- 10</a:t>
            </a:r>
            <a:r>
              <a:rPr lang="ko-KR" altLang="en-US" sz="1500" b="1" dirty="0" smtClean="0">
                <a:latin typeface="+mn-ea"/>
                <a:ea typeface="+mn-ea"/>
              </a:rPr>
              <a:t>부제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주차장유료화</a:t>
            </a:r>
            <a:r>
              <a:rPr lang="en-US" altLang="ko-KR" sz="1500" b="1" dirty="0" smtClean="0"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latin typeface="+mn-ea"/>
                <a:ea typeface="+mn-ea"/>
              </a:rPr>
              <a:t>직원 대중교통이용 유도 등 다양한 참여 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pPr>
              <a:spcBef>
                <a:spcPts val="500"/>
              </a:spcBef>
            </a:pPr>
            <a:r>
              <a:rPr lang="en-US" altLang="ko-KR" sz="1500" b="1" dirty="0" smtClean="0"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latin typeface="+mn-ea"/>
                <a:ea typeface="+mn-ea"/>
              </a:rPr>
              <a:t>프로그램 </a:t>
            </a:r>
            <a:r>
              <a:rPr lang="en-US" altLang="ko-KR" sz="1500" b="1" dirty="0" smtClean="0"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latin typeface="+mn-ea"/>
                <a:ea typeface="+mn-ea"/>
              </a:rPr>
              <a:t>운영</a:t>
            </a:r>
          </a:p>
          <a:p>
            <a:pPr>
              <a:spcBef>
                <a:spcPts val="500"/>
              </a:spcBef>
            </a:pPr>
            <a:r>
              <a:rPr lang="ko-KR" altLang="en-US" sz="1500" b="1" dirty="0" smtClean="0"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latin typeface="+mn-ea"/>
                <a:ea typeface="+mn-ea"/>
              </a:rPr>
              <a:t>- 1,000㎡ </a:t>
            </a:r>
            <a:r>
              <a:rPr lang="ko-KR" altLang="en-US" sz="1500" b="1" dirty="0" smtClean="0">
                <a:latin typeface="+mn-ea"/>
                <a:ea typeface="+mn-ea"/>
              </a:rPr>
              <a:t>이상 </a:t>
            </a:r>
            <a:r>
              <a:rPr lang="ko-KR" altLang="en-US" sz="1500" b="1" dirty="0" err="1" smtClean="0">
                <a:latin typeface="+mn-ea"/>
                <a:ea typeface="+mn-ea"/>
              </a:rPr>
              <a:t>시설물중</a:t>
            </a:r>
            <a:r>
              <a:rPr lang="ko-KR" altLang="en-US" sz="1500" b="1" dirty="0" smtClean="0">
                <a:latin typeface="+mn-ea"/>
                <a:ea typeface="+mn-ea"/>
              </a:rPr>
              <a:t> </a:t>
            </a:r>
            <a:r>
              <a:rPr lang="en-US" altLang="ko-KR" sz="1500" b="1" dirty="0" smtClean="0">
                <a:latin typeface="+mn-ea"/>
                <a:ea typeface="+mn-ea"/>
              </a:rPr>
              <a:t>2,438</a:t>
            </a:r>
            <a:r>
              <a:rPr lang="ko-KR" altLang="en-US" sz="1500" b="1" dirty="0" smtClean="0">
                <a:latin typeface="+mn-ea"/>
                <a:ea typeface="+mn-ea"/>
              </a:rPr>
              <a:t>개 참여</a:t>
            </a:r>
            <a:r>
              <a:rPr lang="en-US" altLang="ko-KR" sz="1500" b="1" dirty="0" smtClean="0">
                <a:latin typeface="+mn-ea"/>
                <a:ea typeface="+mn-ea"/>
              </a:rPr>
              <a:t>(17.4%)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E1F29-D348-41A3-8EAC-D13250A5F1EB}" type="slidenum">
              <a:rPr lang="en-US" altLang="ko-KR" smtClean="0"/>
              <a:pPr>
                <a:defRPr/>
              </a:pPr>
              <a:t>55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9A76C2-1781-48CC-903E-764FB04786C4}" type="slidenum">
              <a:rPr lang="en-US" altLang="ko-KR" smtClean="0">
                <a:latin typeface="굴림" charset="-127"/>
                <a:ea typeface="굴림" charset="-127"/>
              </a:rPr>
              <a:pPr/>
              <a:t>56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39775"/>
            <a:ext cx="4933950" cy="3700463"/>
          </a:xfrm>
          <a:ln/>
        </p:spPr>
      </p:sp>
      <p:sp>
        <p:nvSpPr>
          <p:cNvPr id="214019" name="Rectangle 4"/>
          <p:cNvSpPr>
            <a:spLocks noChangeArrowheads="1"/>
          </p:cNvSpPr>
          <p:nvPr/>
        </p:nvSpPr>
        <p:spPr bwMode="auto">
          <a:xfrm>
            <a:off x="301625" y="4572000"/>
            <a:ext cx="5989638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15" tIns="45506" rIns="91015" bIns="45506"/>
          <a:lstStyle/>
          <a:p>
            <a:pPr marL="454025" lvl="1" defTabSz="909638">
              <a:spcBef>
                <a:spcPct val="30000"/>
              </a:spcBef>
            </a:pPr>
            <a:r>
              <a:rPr lang="en-US" altLang="ko-KR" sz="1200" dirty="0"/>
              <a:t> 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3"/>
          </p:nvPr>
        </p:nvSpPr>
        <p:spPr>
          <a:xfrm>
            <a:off x="431150" y="4657845"/>
            <a:ext cx="6735762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주차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상한제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주차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상한제는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교통혼잡지역을 대상으로 주차장설치를 제한하여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승용차 이용을 억제하는 제도로 교통유발시설이 밀집한 도심의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상업지역에 대해 지정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운영 중에 있음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지정현황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: 13.76㎡ (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전체 지역의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2.3%)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또한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도시구조 변화를 고려한 교통혼잡예상지역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뉴타운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및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신도시개발 예정지구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및 지하철역 등 대중교통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환승지역으로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확대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한편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도심지 주차요금도 상향 조정하여 승용차 이용을 억제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공영주차장 요금 인상하고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대형 교통유발 시설물 부설주차장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요금 인상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방문자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무료주차제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폐지 유도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6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algn="just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감사합니다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endParaRPr lang="ko-KR" altLang="en-US" sz="1500" dirty="0" smtClean="0">
              <a:latin typeface="+mn-ea"/>
              <a:ea typeface="+mn-ea"/>
            </a:endParaRPr>
          </a:p>
        </p:txBody>
      </p:sp>
      <p:sp>
        <p:nvSpPr>
          <p:cNvPr id="21606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8355BA-3B80-4875-A871-5429F55C5BB0}" type="slidenum">
              <a:rPr lang="en-US" altLang="ko-KR" smtClean="0">
                <a:latin typeface="굴림" charset="-127"/>
                <a:ea typeface="굴림" charset="-127"/>
              </a:rPr>
              <a:pPr/>
              <a:t>57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66D8ED-8FF5-4277-ADE7-7E525DA5E9A6}" type="slidenum">
              <a:rPr lang="en-US" altLang="ko-KR" smtClean="0">
                <a:latin typeface="굴림" charset="-127"/>
                <a:ea typeface="굴림" charset="-127"/>
              </a:rPr>
              <a:pPr/>
              <a:t>6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" name="슬라이드 노트 개체 틀 6"/>
          <p:cNvSpPr>
            <a:spLocks noGrp="1"/>
          </p:cNvSpPr>
          <p:nvPr>
            <p:ph type="body" sz="quarter" idx="10"/>
          </p:nvPr>
        </p:nvSpPr>
        <p:spPr>
          <a:xfrm>
            <a:off x="360038" y="4687888"/>
            <a:ext cx="6392219" cy="4438650"/>
          </a:xfrm>
        </p:spPr>
        <p:txBody>
          <a:bodyPr>
            <a:normAutofit/>
          </a:bodyPr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교통여건을 살펴보면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소득의 증가로 자가용 대수가 크게 증가하여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1980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년에 비해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2009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서울의 자동차대수는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1,341%,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수도권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지역의 자동차대수는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2,907%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폭발적으로 증가함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반면 도로연장은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1980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6,610km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에서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2010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8,142km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약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1,500km 22.6%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증가에 그쳐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서울의 도로교통은 매우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혼잡한 상태임</a:t>
            </a:r>
          </a:p>
          <a:p>
            <a:pPr lvl="0" eaLnBrk="1" hangingPunct="1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endParaRPr lang="ko-KR" altLang="en-US" sz="1500" dirty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8E738-C44C-4029-A82B-BCDC27CDC369}" type="slidenum">
              <a:rPr lang="en-US" altLang="ko-KR" smtClean="0">
                <a:latin typeface="굴림" charset="-127"/>
                <a:ea typeface="굴림" charset="-127"/>
              </a:rPr>
              <a:pPr/>
              <a:t>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602" y="4886994"/>
            <a:ext cx="6408663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서울은 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- 1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일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3,100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만 통행이 발생하고 있으며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ko-KR" altLang="en-US" sz="1500" b="1" u="sng" dirty="0" err="1" smtClean="0">
                <a:solidFill>
                  <a:srgbClr val="000000"/>
                </a:solidFill>
                <a:latin typeface="+mn-ea"/>
                <a:ea typeface="+mn-ea"/>
              </a:rPr>
              <a:t>수단분담율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을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살펴보면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2010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년기준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버스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27.8%, </a:t>
            </a: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지하철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35.2%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대중교통이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63%,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승용차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25.9%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택시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6.2%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나타남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서울 전체 평균속도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가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24km/h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 불과하며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도심의 평균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통행속도는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16.6km/h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에 불과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 버스 속도는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19.8km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중앙차로의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경우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21.8km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이로 인해 발생하는 </a:t>
            </a:r>
            <a:r>
              <a:rPr lang="ko-KR" altLang="en-US" sz="1500" b="1" u="sng" dirty="0" smtClean="0">
                <a:solidFill>
                  <a:srgbClr val="000000"/>
                </a:solidFill>
                <a:latin typeface="+mn-ea"/>
                <a:ea typeface="+mn-ea"/>
              </a:rPr>
              <a:t>혼잡비용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은 매년 급속히 증가하여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2008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년에는 약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천억원에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달한 것으로 나타남</a:t>
            </a: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endParaRPr lang="en-US" altLang="ko-KR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643278-9187-475C-A1D6-203CBCDE5A70}" type="slidenum">
              <a:rPr lang="en-US" altLang="ko-KR" smtClean="0">
                <a:latin typeface="굴림" charset="-127"/>
                <a:ea typeface="굴림" charset="-127"/>
              </a:rPr>
              <a:pPr/>
              <a:t>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545" y="4599906"/>
            <a:ext cx="5976665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대기질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현황을 살펴보면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  <a:buFontTx/>
              <a:buChar char="-"/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2010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년 서울시미세먼지 농도는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49㎍/㎥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측정이래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최저치를 보이고 있고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이산화질소도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0.034ppm/㎥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로 크게 감소하였으나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우리나라 환경부기준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 WHO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국제기준보다 높음 수준임  </a:t>
            </a:r>
          </a:p>
          <a:p>
            <a:pPr lvl="0">
              <a:spcBef>
                <a:spcPts val="500"/>
              </a:spcBef>
            </a:pPr>
            <a:r>
              <a:rPr lang="ko-KR" altLang="en-US" sz="1500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dirty="0" smtClean="0">
                <a:solidFill>
                  <a:srgbClr val="000000"/>
                </a:solidFill>
                <a:latin typeface="+mn-ea"/>
                <a:ea typeface="+mn-ea"/>
              </a:rPr>
            </a:br>
            <a:endParaRPr lang="ko-KR" altLang="en-US" sz="15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 eaLnBrk="1" hangingPunct="1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eaLnBrk="1" hangingPunct="1"/>
            <a:endParaRPr lang="ko-KR" altLang="en-US" sz="1500" dirty="0" smtClean="0">
              <a:latin typeface="+mn-ea"/>
              <a:ea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B91261-1CCF-4059-8A2A-C8ABC3AC59BF}" type="slidenum">
              <a:rPr lang="en-US" altLang="ko-KR" smtClean="0">
                <a:latin typeface="굴림" charset="-127"/>
                <a:ea typeface="굴림" charset="-127"/>
              </a:rPr>
              <a:pPr/>
              <a:t>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553" y="4571331"/>
            <a:ext cx="6536233" cy="4438650"/>
          </a:xfrm>
          <a:noFill/>
          <a:ln/>
        </p:spPr>
        <p:txBody>
          <a:bodyPr/>
          <a:lstStyle/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교통혼잡은 대기오염을 가져옴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서울시 미세먼지의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78.4%,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이산화질소의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63.8%,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일산화탄소의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88.9%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가 교통부문에서 발생하며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,</a:t>
            </a:r>
            <a:endParaRPr lang="ko-KR" altLang="en-US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  <a:buFontTx/>
              <a:buChar char="-"/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자동차에서 나오는 미세먼지가 일반 흙먼지 보다 건강에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더 큰 영향을 줌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/>
            </a:r>
            <a:b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</a:b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-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뉴질랜드 </a:t>
            </a:r>
            <a:r>
              <a:rPr lang="ko-KR" altLang="en-US" sz="1500" b="1" dirty="0" err="1" smtClean="0">
                <a:solidFill>
                  <a:srgbClr val="000000"/>
                </a:solidFill>
                <a:latin typeface="+mn-ea"/>
                <a:ea typeface="+mn-ea"/>
              </a:rPr>
              <a:t>오클랜드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 대학 연구결과에 의하면</a:t>
            </a:r>
          </a:p>
          <a:p>
            <a:pPr lvl="0">
              <a:spcBef>
                <a:spcPts val="500"/>
              </a:spcBef>
            </a:pP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  자동차를 타고 가는 사람들은 버스 승객보다 </a:t>
            </a: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80%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이상 </a:t>
            </a:r>
            <a:endParaRPr lang="en-US" altLang="ko-KR" sz="1500" b="1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lvl="0">
              <a:spcBef>
                <a:spcPts val="500"/>
              </a:spcBef>
            </a:pPr>
            <a:r>
              <a:rPr lang="en-US" altLang="ko-KR" sz="1500" b="1" dirty="0" smtClean="0">
                <a:solidFill>
                  <a:srgbClr val="000000"/>
                </a:solidFill>
                <a:latin typeface="+mn-ea"/>
                <a:ea typeface="+mn-ea"/>
              </a:rPr>
              <a:t>  </a:t>
            </a:r>
            <a:r>
              <a:rPr lang="ko-KR" altLang="en-US" sz="1500" b="1" dirty="0" smtClean="0">
                <a:solidFill>
                  <a:srgbClr val="000000"/>
                </a:solidFill>
                <a:latin typeface="+mn-ea"/>
                <a:ea typeface="+mn-ea"/>
              </a:rPr>
              <a:t>일산화탄소를 더 많이 마시는 것으로 조사됨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2C5C1-0431-416F-A300-3D9CF6A9FFB2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C5C7-7673-43BD-84A9-6BD76E7FAD8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C041B-2030-49E8-B742-1EB68914330E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D770F-3EBB-490C-B0E0-1C5C31B6490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3A68-C3F4-4BC8-B0B2-AC267612466A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32553-C815-441D-9E23-2899D8F8C7F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B3C2A-28F6-4A33-8CF4-722587698C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DD26D-AAE4-4183-A070-B5A58D6D2D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D9CE-59C9-4060-B520-9563FC197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EC5D4-BF1B-44F8-864E-65E17CEC05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97CD7-0AFC-453D-99E8-EF87C91BBD1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F96DC-A6B7-4D19-907D-FC57E96D4C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E1242-4C95-442C-A518-445FD3A6251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E1C2-C18B-45C8-B6A0-442F8529FA5C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07E95-9687-450D-9556-41A17C538FA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DB868-481A-43A1-9294-E363034F5F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2452-FF90-4101-9EEC-A92DFF28D5B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3325E-BC80-44F1-BF41-20166529253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DF479-105E-4389-92B9-A7DD752BDF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498DC-6C78-415F-BBBC-6E1AEDAF1CF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023F1-3012-47D3-9DC3-6BD2285C24B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B3B90-284F-4AE6-B243-8040D1B7BEF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D357-D0AB-46BD-9CEC-C8D9ECA346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2B1AE-CF29-45C0-8D64-0B4F03EA6FE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83F09-4BF8-4836-B709-599409EF913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4D2FB-7002-41D7-BCF0-8CCBE852F6E4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4D5B-5C53-4373-B983-793D11A75EE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5B71F-39FF-44BF-9767-9BA61E3B36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E8FF-0C99-450D-A2DA-B04F1AF3B59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1A4AF-02D2-4736-8629-97D980AE18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8907-C11A-43A8-8293-10FAB51419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450A-879E-40DC-BD92-102E46F45DE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21F07-C533-4098-B26F-510D23DED81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85559-CC5D-4411-B436-1F5A193DE2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A83CC-9F1D-4868-BBF1-0F646E5EA62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E4B0-A294-4DA9-A3D2-B0813229E6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B1C38-CA9D-4D9C-BB9A-A1FE4F57CC5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DC643-FC37-41D3-866A-C0CA21A06174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1A9D-890B-4560-B7A3-96480B51C6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331EE-0216-408A-B19A-D22AD51B378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A3306-4E56-484A-B0AE-3CF153D68A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AC6BD-F977-42DC-864C-FA735001EA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1C6AF-340A-49A5-A724-50D202DA46E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2EF7-C404-4E36-A705-0BF3939784E9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378D1-44F7-4A40-A510-F1F420394EA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028EB-3F8D-4961-AD65-F469A41CEE5F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CD432-3FEA-4853-B061-B79F2F28FAC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1321A-BE4F-4FC0-9911-7130A462F63A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CF30A-105A-4344-9AD8-2A17350E2D3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82348-5087-45B6-A56F-FBBF87325CFE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D369-6724-40EF-9D38-E85366D85C4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A8E0-F826-4B0E-BBE2-696C75CA8021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3045-20B1-4C90-AA80-698DAF54A7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51727-899E-4D28-9A9F-C80D197FAEBC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B9AA-B514-4387-A3A1-A1A6AD3ADCD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9948C-F627-4FDE-B994-AEA022F5231D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F9E58-B8A6-4EAD-9F27-C18C7ECF0A6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EBF2B-4075-496C-8741-B411875393BE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CE5C-09D6-4CF7-A204-9CEBFE82B5B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B4F09-4E4D-45EF-AB89-A0FA16346273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8251D-BD45-48C2-ACB5-DA81E759CB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AEB1-F843-484E-94B2-6AEBEF9309A5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CFE0F-7FD5-4B7D-AC16-F2E32FA566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5B268-04D7-4E7E-918F-E5E5B19D3549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1682F-D24B-48AA-86ED-736F9D6D5DC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80F80-ECAE-4F16-BB2A-693336BACE21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61900-8DBD-4DFF-AFD0-DC37E516A3C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DD85-3316-4964-B894-F763B78B80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3AA1F-375F-42A9-92C0-791D4E5234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BE613-7286-40D3-B852-4DAD038380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7C27-C00C-435A-94BE-0F8AF374E1F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278C-C9F4-4988-9454-3533961DE0BF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4F7BF-984B-4809-9D2F-A40BFD6BFA0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CDC4-FB44-4C5D-B0A0-11F5935F27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C528-074F-47D3-8830-E9C6F43A55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40B2B-DD6B-4E78-9E07-35C22C4B3C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59D3-68EB-449C-A713-DD0B587673E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A0AAA-293B-4F6C-B210-A6E85006D1B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7B632-C107-401E-87C6-D36B88003EF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9D2D7-9528-48DE-A0DE-7B33310BD3A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C1CE4-5565-406D-8F5C-D1AC7437D16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CB656-CE8E-403D-879C-7CFA0A0A1D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CE616-637E-4536-8A00-C7F8B159F95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38512-CD77-4DBA-A425-6692F8E075E5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63284-9929-4F06-B55F-FE009C8081A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74211-E399-439A-A633-CED1CF27B99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9FC7D-EE23-483D-B894-7F7D85F59CF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A909F-150A-477E-B5CD-406AE497CD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0698-E684-431A-9EF3-F67F3A5E5F4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AA42D-5892-4D0D-B50E-7517A6444A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995C9-E1A2-47F9-8A72-19F491FE68C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C3E5F-11FC-4763-8B61-FA2E4FC6AEE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C95D6-B501-43C0-9663-1D79C666FF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45DB7-99C4-48F9-9A67-6C36DAC749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ADF4-2863-4FEE-BB9A-ED6556A97FE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10E59-2204-40D2-9114-CFEAC2F63B3E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F06F-D69B-4C60-88E6-CBB408A63B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65FE0-AF62-4938-A012-6CF8E755B56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0E26F-D8B9-46BA-8865-BD0ED538082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C73BD-E88E-4D8D-A51B-4CCEC1189B9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0B83-46D1-4C44-9B2B-DD58ED6A46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76CDE-DBE8-46AB-85AB-B52A45101A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F6FDA-8A55-4B1C-A92B-B248B948FB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E2778-3978-4D67-B136-38A3FA356B2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서울시-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6464300"/>
            <a:ext cx="9826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EDED8"/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665163" y="0"/>
            <a:ext cx="2659062" cy="8731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7" name="직사각형 9"/>
          <p:cNvSpPr/>
          <p:nvPr userDrawn="1"/>
        </p:nvSpPr>
        <p:spPr>
          <a:xfrm>
            <a:off x="593725" y="80963"/>
            <a:ext cx="4986338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dirty="0">
                <a:latin typeface="08서울남산체 B" pitchFamily="18" charset="-127"/>
                <a:ea typeface="08서울남산체 B" pitchFamily="18" charset="-127"/>
              </a:rPr>
              <a:t>Seoul’s Challenges &amp; Achievements for Sustainable Urban Transport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7E7E64-20D3-4FEC-BEE2-C696D3EBC1C2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2540D0-AF6B-431C-91D5-0D84A470FC1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서울시-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6464300"/>
            <a:ext cx="9826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EDED8"/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8" name="Rectangle 22"/>
          <p:cNvSpPr>
            <a:spLocks noChangeArrowheads="1"/>
          </p:cNvSpPr>
          <p:nvPr userDrawn="1"/>
        </p:nvSpPr>
        <p:spPr bwMode="auto">
          <a:xfrm>
            <a:off x="665163" y="0"/>
            <a:ext cx="2659062" cy="8731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9" name="직사각형 14"/>
          <p:cNvSpPr/>
          <p:nvPr userDrawn="1"/>
        </p:nvSpPr>
        <p:spPr>
          <a:xfrm>
            <a:off x="593725" y="80963"/>
            <a:ext cx="4986338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dirty="0">
                <a:latin typeface="08서울남산체 B" pitchFamily="18" charset="-127"/>
                <a:ea typeface="08서울남산체 B" pitchFamily="18" charset="-127"/>
              </a:rPr>
              <a:t>Seoul’s Challenges &amp; Achievements for Sustainable Urban Transport</a:t>
            </a:r>
          </a:p>
        </p:txBody>
      </p:sp>
      <p:sp>
        <p:nvSpPr>
          <p:cNvPr id="6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7" name="텍스트 개체 틀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AC25F4-EB7D-4220-BA57-52368A1ABBE3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BCB7E1-4DF2-44A3-903A-92C64502145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29C2F-B7E3-4E2E-9999-7934883813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595F-6412-496B-86F9-8D4D9DAD06D6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0461-33C0-4D84-B6A0-D81B153DCE4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E0FC3-6DC2-4A68-A536-50C8BF01046A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F5AFB-998F-4D29-AA59-5E9F8240123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9AF2A-0C22-450B-9332-C12D3B6F91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547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A7E05A-D9A9-42F5-AE47-4D953D6C19E5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A5727A0-21BD-450D-9DF2-CFEBE45E78E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5479" name="Picture 12" descr="서울시-1"/>
          <p:cNvPicPr>
            <a:picLocks noChangeAspect="1" noChangeArrowheads="1"/>
          </p:cNvPicPr>
          <p:nvPr userDrawn="1"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146050" y="6464300"/>
            <a:ext cx="9826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EDED8"/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665163" y="0"/>
            <a:ext cx="2659062" cy="8731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593725" y="80963"/>
            <a:ext cx="4986338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dirty="0">
                <a:latin typeface="08서울남산체 B" pitchFamily="18" charset="-127"/>
                <a:ea typeface="08서울남산체 B" pitchFamily="18" charset="-127"/>
              </a:rPr>
              <a:t>Seoul’s Challenges &amp; Achievements for Sustainable Urban Transport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1" r:id="rId2"/>
    <p:sldLayoutId id="2147484010" r:id="rId3"/>
    <p:sldLayoutId id="2147484009" r:id="rId4"/>
    <p:sldLayoutId id="2147484008" r:id="rId5"/>
    <p:sldLayoutId id="2147484024" r:id="rId6"/>
    <p:sldLayoutId id="2147484007" r:id="rId7"/>
    <p:sldLayoutId id="2147484006" r:id="rId8"/>
    <p:sldLayoutId id="2147484005" r:id="rId9"/>
    <p:sldLayoutId id="2147484004" r:id="rId10"/>
    <p:sldLayoutId id="2147484003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  <p:sldLayoutId id="2147484034" r:id="rId21"/>
    <p:sldLayoutId id="2147484035" r:id="rId22"/>
    <p:sldLayoutId id="2147484036" r:id="rId23"/>
    <p:sldLayoutId id="2147484037" r:id="rId24"/>
    <p:sldLayoutId id="2147484038" r:id="rId25"/>
    <p:sldLayoutId id="2147484039" r:id="rId26"/>
    <p:sldLayoutId id="2147484040" r:id="rId27"/>
    <p:sldLayoutId id="2147484041" r:id="rId28"/>
    <p:sldLayoutId id="2147484042" r:id="rId29"/>
    <p:sldLayoutId id="2147484043" r:id="rId30"/>
    <p:sldLayoutId id="2147484044" r:id="rId31"/>
    <p:sldLayoutId id="2147484045" r:id="rId32"/>
    <p:sldLayoutId id="2147484046" r:id="rId33"/>
    <p:sldLayoutId id="2147484047" r:id="rId34"/>
    <p:sldLayoutId id="2147484048" r:id="rId35"/>
    <p:sldLayoutId id="2147484049" r:id="rId36"/>
    <p:sldLayoutId id="2147484050" r:id="rId37"/>
    <p:sldLayoutId id="2147484051" r:id="rId38"/>
    <p:sldLayoutId id="2147484052" r:id="rId39"/>
    <p:sldLayoutId id="2147484053" r:id="rId40"/>
    <p:sldLayoutId id="2147484054" r:id="rId41"/>
    <p:sldLayoutId id="2147484055" r:id="rId42"/>
    <p:sldLayoutId id="2147484056" r:id="rId43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6083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6FB049F-60D2-4776-970D-DE3F4EB7802F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0A7A3AD-78C7-4EE3-9CEA-217452FCDE3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46087" name="Picture 12" descr="서울시-1"/>
          <p:cNvPicPr>
            <a:picLocks noChangeAspect="1" noChangeArrowheads="1"/>
          </p:cNvPicPr>
          <p:nvPr userDrawn="1"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146050" y="6464300"/>
            <a:ext cx="9826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EDED8"/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665163" y="0"/>
            <a:ext cx="2659062" cy="8731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28" tIns="45663" rIns="91328" bIns="45663" anchor="ctr"/>
          <a:lstStyle/>
          <a:p>
            <a:pPr defTabSz="912813">
              <a:defRPr/>
            </a:pPr>
            <a:endParaRPr lang="ko-KR" altLang="en-US" sz="1900">
              <a:latin typeface="서울남산체 EB" pitchFamily="18" charset="-127"/>
              <a:ea typeface="서울남산체 EB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1" r:id="rId2"/>
    <p:sldLayoutId id="2147484020" r:id="rId3"/>
    <p:sldLayoutId id="2147484019" r:id="rId4"/>
    <p:sldLayoutId id="2147484018" r:id="rId5"/>
    <p:sldLayoutId id="2147484057" r:id="rId6"/>
    <p:sldLayoutId id="2147484017" r:id="rId7"/>
    <p:sldLayoutId id="2147484016" r:id="rId8"/>
    <p:sldLayoutId id="2147484015" r:id="rId9"/>
    <p:sldLayoutId id="2147484014" r:id="rId10"/>
    <p:sldLayoutId id="2147484013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  <p:sldLayoutId id="2147484069" r:id="rId23"/>
    <p:sldLayoutId id="2147484070" r:id="rId24"/>
    <p:sldLayoutId id="2147484071" r:id="rId25"/>
    <p:sldLayoutId id="2147484072" r:id="rId26"/>
    <p:sldLayoutId id="2147484073" r:id="rId27"/>
    <p:sldLayoutId id="2147484074" r:id="rId28"/>
    <p:sldLayoutId id="2147484075" r:id="rId29"/>
    <p:sldLayoutId id="2147484076" r:id="rId30"/>
    <p:sldLayoutId id="2147484077" r:id="rId31"/>
    <p:sldLayoutId id="2147484078" r:id="rId32"/>
    <p:sldLayoutId id="2147484079" r:id="rId33"/>
    <p:sldLayoutId id="2147484080" r:id="rId34"/>
    <p:sldLayoutId id="2147484081" r:id="rId35"/>
    <p:sldLayoutId id="2147484082" r:id="rId36"/>
    <p:sldLayoutId id="2147484083" r:id="rId37"/>
    <p:sldLayoutId id="2147484084" r:id="rId38"/>
    <p:sldLayoutId id="2147484085" r:id="rId39"/>
    <p:sldLayoutId id="2147484086" r:id="rId40"/>
    <p:sldLayoutId id="2147484087" r:id="rId41"/>
    <p:sldLayoutId id="2147484088" r:id="rId42"/>
    <p:sldLayoutId id="2147484089" r:id="rId43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113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B8F9FEA-2F96-475A-AE67-D1C6381E4D4F}" type="datetimeFigureOut">
              <a:rPr lang="ko-KR" altLang="en-US"/>
              <a:pPr>
                <a:defRPr/>
              </a:pPr>
              <a:t>2012-04-26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23B98A0-FCAD-4730-80B7-9D33623501C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23" r:id="rId4"/>
    <p:sldLayoutId id="214748409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9.png"/><Relationship Id="rId3" Type="http://schemas.openxmlformats.org/officeDocument/2006/relationships/image" Target="../media/image32.png"/><Relationship Id="rId7" Type="http://schemas.openxmlformats.org/officeDocument/2006/relationships/image" Target="../media/image36.wmf"/><Relationship Id="rId12" Type="http://schemas.openxmlformats.org/officeDocument/2006/relationships/image" Target="../media/image17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11" Type="http://schemas.openxmlformats.org/officeDocument/2006/relationships/image" Target="../media/image40.wmf"/><Relationship Id="rId5" Type="http://schemas.openxmlformats.org/officeDocument/2006/relationships/image" Target="../media/image34.wmf"/><Relationship Id="rId15" Type="http://schemas.openxmlformats.org/officeDocument/2006/relationships/image" Target="../media/image42.jpeg"/><Relationship Id="rId10" Type="http://schemas.openxmlformats.org/officeDocument/2006/relationships/image" Target="../media/image39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7.png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17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3.jpeg"/><Relationship Id="rId11" Type="http://schemas.openxmlformats.org/officeDocument/2006/relationships/image" Target="../media/image17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17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5.png"/><Relationship Id="rId7" Type="http://schemas.openxmlformats.org/officeDocument/2006/relationships/image" Target="../media/image101.jpe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19.png"/><Relationship Id="rId11" Type="http://schemas.openxmlformats.org/officeDocument/2006/relationships/image" Target="../media/image123.jpeg"/><Relationship Id="rId5" Type="http://schemas.openxmlformats.org/officeDocument/2006/relationships/image" Target="../media/image118.png"/><Relationship Id="rId10" Type="http://schemas.openxmlformats.org/officeDocument/2006/relationships/image" Target="../media/image122.jpeg"/><Relationship Id="rId4" Type="http://schemas.openxmlformats.org/officeDocument/2006/relationships/image" Target="../media/image117.jpeg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7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9.png"/><Relationship Id="rId7" Type="http://schemas.openxmlformats.org/officeDocument/2006/relationships/image" Target="../media/image130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30.gif"/><Relationship Id="rId5" Type="http://schemas.openxmlformats.org/officeDocument/2006/relationships/image" Target="../media/image13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35.png"/><Relationship Id="rId5" Type="http://schemas.openxmlformats.org/officeDocument/2006/relationships/image" Target="../media/image17.png"/><Relationship Id="rId10" Type="http://schemas.openxmlformats.org/officeDocument/2006/relationships/image" Target="../media/image139.png"/><Relationship Id="rId4" Type="http://schemas.openxmlformats.org/officeDocument/2006/relationships/image" Target="../media/image134.jpeg"/><Relationship Id="rId9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0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42.jpeg"/><Relationship Id="rId5" Type="http://schemas.openxmlformats.org/officeDocument/2006/relationships/image" Target="../media/image56.jpeg"/><Relationship Id="rId4" Type="http://schemas.openxmlformats.org/officeDocument/2006/relationships/image" Target="../media/image141.png"/><Relationship Id="rId9" Type="http://schemas.openxmlformats.org/officeDocument/2006/relationships/image" Target="../media/image1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Excel_97-2003_____6.xls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59.jpeg"/><Relationship Id="rId11" Type="http://schemas.openxmlformats.org/officeDocument/2006/relationships/image" Target="../media/image164.gif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7.png"/><Relationship Id="rId9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png"/><Relationship Id="rId7" Type="http://schemas.openxmlformats.org/officeDocument/2006/relationships/image" Target="../media/image169.jpeg"/><Relationship Id="rId12" Type="http://schemas.openxmlformats.org/officeDocument/2006/relationships/image" Target="../media/image1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68.jpeg"/><Relationship Id="rId11" Type="http://schemas.openxmlformats.org/officeDocument/2006/relationships/image" Target="../media/image172.png"/><Relationship Id="rId5" Type="http://schemas.openxmlformats.org/officeDocument/2006/relationships/image" Target="../media/image167.jpeg"/><Relationship Id="rId10" Type="http://schemas.openxmlformats.org/officeDocument/2006/relationships/image" Target="../media/image171.png"/><Relationship Id="rId4" Type="http://schemas.openxmlformats.org/officeDocument/2006/relationships/image" Target="../media/image166.jpeg"/><Relationship Id="rId9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79.png"/><Relationship Id="rId5" Type="http://schemas.openxmlformats.org/officeDocument/2006/relationships/image" Target="../media/image178.gif"/><Relationship Id="rId4" Type="http://schemas.openxmlformats.org/officeDocument/2006/relationships/image" Target="../media/image17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84.gif"/><Relationship Id="rId5" Type="http://schemas.openxmlformats.org/officeDocument/2006/relationships/image" Target="../media/image183.gif"/><Relationship Id="rId4" Type="http://schemas.openxmlformats.org/officeDocument/2006/relationships/image" Target="../media/image18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8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87.gif"/><Relationship Id="rId5" Type="http://schemas.openxmlformats.org/officeDocument/2006/relationships/image" Target="../media/image186.gif"/><Relationship Id="rId4" Type="http://schemas.openxmlformats.org/officeDocument/2006/relationships/image" Target="../media/image185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2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91.gif"/><Relationship Id="rId5" Type="http://schemas.openxmlformats.org/officeDocument/2006/relationships/image" Target="../media/image190.gif"/><Relationship Id="rId4" Type="http://schemas.openxmlformats.org/officeDocument/2006/relationships/image" Target="../media/image189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3.jpeg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95.jpeg"/><Relationship Id="rId5" Type="http://schemas.openxmlformats.org/officeDocument/2006/relationships/image" Target="../media/image17.png"/><Relationship Id="rId4" Type="http://schemas.openxmlformats.org/officeDocument/2006/relationships/image" Target="../media/image1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Excel_97-2003_____1.xls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7.pn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10" Type="http://schemas.openxmlformats.org/officeDocument/2006/relationships/image" Target="../media/image9.png"/><Relationship Id="rId4" Type="http://schemas.openxmlformats.org/officeDocument/2006/relationships/image" Target="../media/image207.png"/><Relationship Id="rId9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14.gif"/><Relationship Id="rId4" Type="http://schemas.openxmlformats.org/officeDocument/2006/relationships/image" Target="../media/image2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18.wmf"/><Relationship Id="rId5" Type="http://schemas.openxmlformats.org/officeDocument/2006/relationships/image" Target="../media/image217.wmf"/><Relationship Id="rId4" Type="http://schemas.openxmlformats.org/officeDocument/2006/relationships/image" Target="../media/image2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Excel_97-2003_____4.xls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Microsoft_Office_Excel_97-2003_____3.xls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Excel_97-2003_____2.xls"/><Relationship Id="rId5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oleObject" Target="../embeddings/Microsoft_Office_Excel_97-2003_____5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그룹 2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304800" y="-228600"/>
            <a:chExt cx="9753600" cy="7315200"/>
          </a:xfrm>
        </p:grpSpPr>
        <p:pic>
          <p:nvPicPr>
            <p:cNvPr id="98308" name="Picture 9" descr="C:\자료\PPTs\이미지\하늘배경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0" y="-228600"/>
              <a:ext cx="9753600" cy="731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" name="Rectangle 17"/>
            <p:cNvSpPr>
              <a:spLocks noChangeArrowheads="1"/>
            </p:cNvSpPr>
            <p:nvPr/>
          </p:nvSpPr>
          <p:spPr bwMode="auto">
            <a:xfrm>
              <a:off x="646853" y="1676401"/>
              <a:ext cx="8121227" cy="16256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S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eoul's 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hallenges </a:t>
              </a:r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&amp;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chievements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for </a:t>
              </a:r>
              <a:r>
                <a:rPr lang="en-US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S</a:t>
              </a:r>
              <a:r>
                <a:rPr lang="en-US" sz="2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ustainable </a:t>
              </a:r>
              <a:r>
                <a:rPr lang="en-US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U</a:t>
              </a:r>
              <a:r>
                <a:rPr lang="en-US" sz="2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rban </a:t>
              </a:r>
              <a:r>
                <a:rPr lang="en-US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T</a:t>
              </a:r>
              <a:r>
                <a:rPr lang="en-US" sz="26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ransport</a:t>
              </a:r>
            </a:p>
          </p:txBody>
        </p:sp>
        <p:sp>
          <p:nvSpPr>
            <p:cNvPr id="9" name="직사각형 8"/>
            <p:cNvSpPr/>
            <p:nvPr/>
          </p:nvSpPr>
          <p:spPr bwMode="auto">
            <a:xfrm flipV="1">
              <a:off x="-82973" y="3359574"/>
              <a:ext cx="9308253" cy="64347"/>
            </a:xfrm>
            <a:prstGeom prst="rect">
              <a:avLst/>
            </a:prstGeom>
            <a:solidFill>
              <a:schemeClr val="tx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ko-KR" altLang="en-US" sz="1400" b="1" dirty="0">
                <a:latin typeface="다음_Regular" pitchFamily="2" charset="-127"/>
                <a:ea typeface="다음_Regular" pitchFamily="2" charset="-127"/>
              </a:endParaRPr>
            </a:p>
          </p:txBody>
        </p:sp>
        <p:pic>
          <p:nvPicPr>
            <p:cNvPr id="98311" name="Picture 3" descr="C:\Documents and Settings\jung\Local Settings\Temporary Internet Files\Content.IE5\7DWG676K\MPj04387640000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1348565" flipV="1">
              <a:off x="-80217" y="961835"/>
              <a:ext cx="2275642" cy="1377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-17463" y="5397500"/>
            <a:ext cx="9170988" cy="862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en-US" altLang="ko-KR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City Transportation Headquarters</a:t>
            </a:r>
          </a:p>
          <a:p>
            <a:pPr algn="ctr">
              <a:lnSpc>
                <a:spcPts val="3000"/>
              </a:lnSpc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altLang="ko-KR" dirty="0">
                <a:latin typeface="Tahoma" pitchFamily="34" charset="0"/>
                <a:ea typeface="Tahoma" pitchFamily="34" charset="0"/>
                <a:cs typeface="Tahoma" pitchFamily="34" charset="0"/>
              </a:rPr>
              <a:t>eoul </a:t>
            </a:r>
            <a:r>
              <a:rPr lang="ko-KR" altLang="en-US" dirty="0">
                <a:latin typeface="Tahoma" pitchFamily="34" charset="0"/>
                <a:ea typeface="다음_Regular" pitchFamily="2" charset="-127"/>
                <a:cs typeface="Tahoma" pitchFamily="34" charset="0"/>
              </a:rPr>
              <a:t> </a:t>
            </a:r>
            <a:r>
              <a:rPr lang="en-US" altLang="ko-KR" b="1" dirty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altLang="ko-KR" dirty="0">
                <a:latin typeface="Tahoma" pitchFamily="34" charset="0"/>
                <a:ea typeface="Tahoma" pitchFamily="34" charset="0"/>
                <a:cs typeface="Tahoma" pitchFamily="34" charset="0"/>
              </a:rPr>
              <a:t>etropolitan  </a:t>
            </a:r>
            <a:r>
              <a:rPr lang="en-US" altLang="ko-KR" b="1" dirty="0">
                <a:latin typeface="Tahoma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lang="en-US" altLang="ko-KR" dirty="0">
                <a:latin typeface="Tahoma" pitchFamily="34" charset="0"/>
                <a:ea typeface="Tahoma" pitchFamily="34" charset="0"/>
                <a:cs typeface="Tahoma" pitchFamily="34" charset="0"/>
              </a:rPr>
              <a:t>overnment</a:t>
            </a:r>
            <a:endParaRPr lang="ko-KR" altLang="en-US" dirty="0">
              <a:latin typeface="Tahoma" pitchFamily="34" charset="0"/>
              <a:ea typeface="다음_Regular" pitchFamily="2" charset="-127"/>
              <a:cs typeface="Tahoma" pitchFamily="34" charset="0"/>
            </a:endParaRPr>
          </a:p>
        </p:txBody>
      </p:sp>
      <p:pic>
        <p:nvPicPr>
          <p:cNvPr id="9830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0113" y="223838"/>
            <a:ext cx="1676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826" y="4643446"/>
            <a:ext cx="8607455" cy="20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 bwMode="auto">
          <a:xfrm flipV="1">
            <a:off x="1857375" y="1714500"/>
            <a:ext cx="7035800" cy="714375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22" name="Rectangle 57"/>
          <p:cNvSpPr>
            <a:spLocks noChangeArrowheads="1"/>
          </p:cNvSpPr>
          <p:nvPr/>
        </p:nvSpPr>
        <p:spPr bwMode="auto">
          <a:xfrm>
            <a:off x="1763688" y="1691283"/>
            <a:ext cx="7215206" cy="8832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다음_Regular" pitchFamily="2" charset="-127"/>
                <a:ea typeface="다음_Regular" pitchFamily="2" charset="-127"/>
              </a:rPr>
              <a:t>Changes in policy framework and   </a:t>
            </a:r>
          </a:p>
          <a:p>
            <a:pPr>
              <a:lnSpc>
                <a:spcPts val="3000"/>
              </a:lnSpc>
              <a:defRPr/>
            </a:pPr>
            <a:r>
              <a:rPr lang="en-US" altLang="ko-K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다음_Regular" pitchFamily="2" charset="-127"/>
                <a:ea typeface="다음_Regular" pitchFamily="2" charset="-127"/>
              </a:rPr>
              <a:t>  setting a new target</a:t>
            </a:r>
          </a:p>
        </p:txBody>
      </p:sp>
      <p:sp>
        <p:nvSpPr>
          <p:cNvPr id="9" name="직사각형 8"/>
          <p:cNvSpPr/>
          <p:nvPr/>
        </p:nvSpPr>
        <p:spPr bwMode="auto">
          <a:xfrm>
            <a:off x="217488" y="1714500"/>
            <a:ext cx="1639887" cy="7143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/>
          </a:p>
        </p:txBody>
      </p:sp>
      <p:sp>
        <p:nvSpPr>
          <p:cNvPr id="6" name="TextBox 5"/>
          <p:cNvSpPr txBox="1"/>
          <p:nvPr/>
        </p:nvSpPr>
        <p:spPr>
          <a:xfrm>
            <a:off x="659592" y="1571614"/>
            <a:ext cx="110158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다음_SemiBold" pitchFamily="2" charset="-127"/>
                <a:ea typeface="다음_SemiBold" pitchFamily="2" charset="-127"/>
              </a:rPr>
              <a:t>02</a:t>
            </a:r>
            <a:endParaRPr lang="ko-KR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  <p:sp>
        <p:nvSpPr>
          <p:cNvPr id="116742" name="직사각형 6"/>
          <p:cNvSpPr>
            <a:spLocks noChangeArrowheads="1"/>
          </p:cNvSpPr>
          <p:nvPr/>
        </p:nvSpPr>
        <p:spPr bwMode="auto">
          <a:xfrm>
            <a:off x="214313" y="285750"/>
            <a:ext cx="8678862" cy="628650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BFBD3E-8F78-4B14-ADDF-9E124D10EC3C}" type="slidenum">
              <a:rPr lang="en-US" altLang="ko-KR">
                <a:solidFill>
                  <a:srgbClr val="898989"/>
                </a:solidFill>
                <a:latin typeface="Tahoma" pitchFamily="34" charset="0"/>
                <a:ea typeface="굴림" charset="-127"/>
                <a:cs typeface="Tahoma" pitchFamily="34" charset="0"/>
              </a:rPr>
              <a:pPr/>
              <a:t>11</a:t>
            </a:fld>
            <a:endParaRPr lang="en-US" altLang="ko-KR">
              <a:solidFill>
                <a:srgbClr val="898989"/>
              </a:solidFill>
              <a:latin typeface="Tahoma" pitchFamily="34" charset="0"/>
              <a:ea typeface="굴림" charset="-127"/>
              <a:cs typeface="Tahoma" pitchFamily="34" charset="0"/>
            </a:endParaRPr>
          </a:p>
        </p:txBody>
      </p:sp>
      <p:sp>
        <p:nvSpPr>
          <p:cNvPr id="117788" name="직사각형 41"/>
          <p:cNvSpPr>
            <a:spLocks noChangeArrowheads="1"/>
          </p:cNvSpPr>
          <p:nvPr/>
        </p:nvSpPr>
        <p:spPr bwMode="auto">
          <a:xfrm>
            <a:off x="6443663" y="107950"/>
            <a:ext cx="272573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r">
              <a:lnSpc>
                <a:spcPct val="80000"/>
              </a:lnSpc>
              <a:buFontTx/>
              <a:buAutoNum type="arabicPeriod" startAt="2"/>
            </a:pPr>
            <a:r>
              <a:rPr lang="en-US" altLang="ko-KR" sz="1100" b="1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Changes in policy framework </a:t>
            </a:r>
          </a:p>
          <a:p>
            <a:pPr marL="228600" indent="-228600" algn="r">
              <a:lnSpc>
                <a:spcPct val="80000"/>
              </a:lnSpc>
            </a:pPr>
            <a:r>
              <a:rPr lang="en-US" altLang="ko-KR" sz="1100" b="1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       and setting a new target</a:t>
            </a:r>
          </a:p>
        </p:txBody>
      </p:sp>
      <p:sp>
        <p:nvSpPr>
          <p:cNvPr id="117789" name="TextBox 41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latin typeface="08서울한강체 M"/>
                <a:ea typeface="08서울한강체 M"/>
                <a:cs typeface="08서울한강체 M"/>
              </a:rPr>
              <a:t>Changes in </a:t>
            </a:r>
            <a:r>
              <a:rPr lang="en-US" altLang="ko-KR" dirty="0" smtClean="0">
                <a:latin typeface="08서울한강체 M"/>
                <a:ea typeface="08서울한강체 M"/>
                <a:cs typeface="08서울한강체 M"/>
              </a:rPr>
              <a:t>Policy</a:t>
            </a:r>
            <a:endParaRPr lang="ko-KR" altLang="en-US" dirty="0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45" name="직사각형 44"/>
          <p:cNvSpPr/>
          <p:nvPr/>
        </p:nvSpPr>
        <p:spPr>
          <a:xfrm flipV="1">
            <a:off x="428625" y="908050"/>
            <a:ext cx="8069263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7" name="AutoShape 120"/>
          <p:cNvSpPr>
            <a:spLocks noChangeArrowheads="1"/>
          </p:cNvSpPr>
          <p:nvPr/>
        </p:nvSpPr>
        <p:spPr bwMode="auto">
          <a:xfrm>
            <a:off x="657870" y="4696901"/>
            <a:ext cx="107950" cy="420687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78" name="AutoShape 120"/>
          <p:cNvSpPr>
            <a:spLocks noChangeArrowheads="1"/>
          </p:cNvSpPr>
          <p:nvPr/>
        </p:nvSpPr>
        <p:spPr bwMode="auto">
          <a:xfrm>
            <a:off x="2987824" y="4484176"/>
            <a:ext cx="107950" cy="420687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79" name="AutoShape 120"/>
          <p:cNvSpPr>
            <a:spLocks noChangeArrowheads="1"/>
          </p:cNvSpPr>
          <p:nvPr/>
        </p:nvSpPr>
        <p:spPr bwMode="auto">
          <a:xfrm>
            <a:off x="2987824" y="5036178"/>
            <a:ext cx="107950" cy="420688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80" name="AutoShape 120"/>
          <p:cNvSpPr>
            <a:spLocks noChangeArrowheads="1"/>
          </p:cNvSpPr>
          <p:nvPr/>
        </p:nvSpPr>
        <p:spPr bwMode="auto">
          <a:xfrm>
            <a:off x="2987824" y="5528592"/>
            <a:ext cx="107950" cy="420688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81" name="AutoShape 120"/>
          <p:cNvSpPr>
            <a:spLocks noChangeArrowheads="1"/>
          </p:cNvSpPr>
          <p:nvPr/>
        </p:nvSpPr>
        <p:spPr bwMode="auto">
          <a:xfrm>
            <a:off x="5973943" y="4047346"/>
            <a:ext cx="107950" cy="420687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pic>
        <p:nvPicPr>
          <p:cNvPr id="39" name="Picture 13" descr="3-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086" t="34892" r="7346" b="52017"/>
          <a:stretch>
            <a:fillRect/>
          </a:stretch>
        </p:blipFill>
        <p:spPr bwMode="auto">
          <a:xfrm rot="21192268">
            <a:off x="35496" y="2886321"/>
            <a:ext cx="8708669" cy="70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 descr="구27"/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956014" y="2162189"/>
            <a:ext cx="1508866" cy="132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" descr="구24"/>
          <p:cNvPicPr>
            <a:picLocks noChangeAspect="1" noChangeArrowheads="1"/>
          </p:cNvPicPr>
          <p:nvPr/>
        </p:nvPicPr>
        <p:blipFill>
          <a:blip r:embed="rId5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3498362" y="1878542"/>
            <a:ext cx="1553038" cy="132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6" descr="구26"/>
          <p:cNvPicPr>
            <a:picLocks noChangeAspect="1" noChangeArrowheads="1"/>
          </p:cNvPicPr>
          <p:nvPr/>
        </p:nvPicPr>
        <p:blipFill>
          <a:blip r:embed="rId6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6357073" y="1477534"/>
            <a:ext cx="1501799" cy="132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직사각형 19"/>
          <p:cNvSpPr>
            <a:spLocks noChangeArrowheads="1"/>
          </p:cNvSpPr>
          <p:nvPr/>
        </p:nvSpPr>
        <p:spPr bwMode="auto">
          <a:xfrm>
            <a:off x="887436" y="2407219"/>
            <a:ext cx="1628505" cy="7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kumimoji="0" lang="en-US" altLang="ko-KR" sz="1600" b="1" dirty="0">
                <a:solidFill>
                  <a:srgbClr val="C00000"/>
                </a:solidFill>
                <a:latin typeface="08서울남산체 B" pitchFamily="18" charset="-127"/>
                <a:ea typeface="08서울남산체 B" pitchFamily="18" charset="-127"/>
              </a:rPr>
              <a:t> </a:t>
            </a:r>
            <a:r>
              <a:rPr kumimoji="0" lang="en-US" altLang="ko-KR" sz="1600" b="1" dirty="0" smtClean="0">
                <a:solidFill>
                  <a:srgbClr val="C00000"/>
                </a:solidFill>
                <a:latin typeface="08서울남산체 B" pitchFamily="18" charset="-127"/>
                <a:ea typeface="08서울남산체 B" pitchFamily="18" charset="-127"/>
              </a:rPr>
              <a:t>Build infrastructure</a:t>
            </a:r>
            <a:endParaRPr kumimoji="0" lang="ko-KR" altLang="en-US" sz="1600" b="1" dirty="0">
              <a:solidFill>
                <a:srgbClr val="C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7" name="직사각형 21"/>
          <p:cNvSpPr>
            <a:spLocks noChangeArrowheads="1"/>
          </p:cNvSpPr>
          <p:nvPr/>
        </p:nvSpPr>
        <p:spPr bwMode="auto">
          <a:xfrm>
            <a:off x="3080818" y="2283555"/>
            <a:ext cx="2345036" cy="7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kumimoji="0" lang="en-US" altLang="ko-KR" sz="1600" b="1" dirty="0" smtClean="0">
                <a:solidFill>
                  <a:srgbClr val="C00000"/>
                </a:solidFill>
                <a:latin typeface="08서울남산체 EB" pitchFamily="18" charset="-127"/>
                <a:ea typeface="08서울남산체 EB" pitchFamily="18" charset="-127"/>
              </a:rPr>
              <a:t>Public Transport</a:t>
            </a:r>
          </a:p>
          <a:p>
            <a:pPr algn="ctr"/>
            <a:r>
              <a:rPr kumimoji="0" lang="en-US" altLang="ko-KR" sz="1600" b="1" dirty="0" smtClean="0">
                <a:solidFill>
                  <a:srgbClr val="C00000"/>
                </a:solidFill>
                <a:latin typeface="08서울남산체 EB" pitchFamily="18" charset="-127"/>
                <a:ea typeface="08서울남산체 EB" pitchFamily="18" charset="-127"/>
              </a:rPr>
              <a:t> Reform</a:t>
            </a:r>
          </a:p>
        </p:txBody>
      </p:sp>
      <p:sp>
        <p:nvSpPr>
          <p:cNvPr id="58" name="직사각형 24"/>
          <p:cNvSpPr>
            <a:spLocks noChangeArrowheads="1"/>
          </p:cNvSpPr>
          <p:nvPr/>
        </p:nvSpPr>
        <p:spPr bwMode="auto">
          <a:xfrm>
            <a:off x="5992682" y="1868286"/>
            <a:ext cx="2160162" cy="7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C00000"/>
                </a:solidFill>
                <a:latin typeface="08서울남산체 EB" pitchFamily="18" charset="-127"/>
                <a:ea typeface="08서울남산체 EB" pitchFamily="18" charset="-127"/>
              </a:rPr>
              <a:t>Human-oriented transportation</a:t>
            </a:r>
            <a:endParaRPr kumimoji="0" lang="ko-KR" altLang="en-US" sz="1600" b="1" dirty="0">
              <a:solidFill>
                <a:srgbClr val="C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62" name="Picture 16" descr="화살표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2876561"/>
            <a:ext cx="1015922" cy="38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6" descr="화살표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8046" y="2457470"/>
            <a:ext cx="1015924" cy="3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직사각형 15"/>
          <p:cNvSpPr>
            <a:spLocks noChangeArrowheads="1"/>
          </p:cNvSpPr>
          <p:nvPr/>
        </p:nvSpPr>
        <p:spPr bwMode="auto">
          <a:xfrm>
            <a:off x="3409630" y="3631355"/>
            <a:ext cx="1911702" cy="42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US" altLang="ko-KR" b="1" dirty="0" smtClean="0">
                <a:solidFill>
                  <a:srgbClr val="0000FF"/>
                </a:solidFill>
                <a:latin typeface="08서울남산체 EB" pitchFamily="18" charset="-127"/>
                <a:ea typeface="08서울남산체 EB" pitchFamily="18" charset="-127"/>
              </a:rPr>
              <a:t>2000~2011</a:t>
            </a:r>
            <a:endParaRPr kumimoji="0" lang="ko-KR" altLang="en-US" b="1" dirty="0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3" name="직사각형 15"/>
          <p:cNvSpPr>
            <a:spLocks noChangeArrowheads="1"/>
          </p:cNvSpPr>
          <p:nvPr/>
        </p:nvSpPr>
        <p:spPr bwMode="auto">
          <a:xfrm>
            <a:off x="6551759" y="3278647"/>
            <a:ext cx="2042447" cy="42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altLang="ko-KR" b="1" dirty="0" smtClean="0">
                <a:solidFill>
                  <a:srgbClr val="0000FF"/>
                </a:solidFill>
                <a:latin typeface="08서울남산체 EB" pitchFamily="18" charset="-127"/>
                <a:ea typeface="08서울남산체 EB" pitchFamily="18" charset="-127"/>
              </a:rPr>
              <a:t>2012</a:t>
            </a:r>
            <a:r>
              <a:rPr kumimoji="0" lang="ko-KR" altLang="en-US" b="1" dirty="0" smtClean="0">
                <a:solidFill>
                  <a:srgbClr val="0000FF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kumimoji="0" lang="en-US" altLang="ko-KR" b="1" dirty="0" smtClean="0">
                <a:solidFill>
                  <a:srgbClr val="0000FF"/>
                </a:solidFill>
                <a:latin typeface="08서울남산체 EB" pitchFamily="18" charset="-127"/>
                <a:ea typeface="08서울남산체 EB" pitchFamily="18" charset="-127"/>
              </a:rPr>
              <a:t>~  </a:t>
            </a:r>
            <a:endParaRPr kumimoji="0" lang="ko-KR" altLang="en-US" b="1" dirty="0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4" name="직사각형 15"/>
          <p:cNvSpPr>
            <a:spLocks noChangeArrowheads="1"/>
          </p:cNvSpPr>
          <p:nvPr/>
        </p:nvSpPr>
        <p:spPr bwMode="auto">
          <a:xfrm>
            <a:off x="1102847" y="3881301"/>
            <a:ext cx="1242616" cy="42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US" altLang="ko-KR" b="1" dirty="0" smtClean="0">
                <a:solidFill>
                  <a:srgbClr val="0000FF"/>
                </a:solidFill>
                <a:latin typeface="08서울남산체 EB" pitchFamily="18" charset="-127"/>
                <a:ea typeface="08서울남산체 EB" pitchFamily="18" charset="-127"/>
              </a:rPr>
              <a:t>1974~1999</a:t>
            </a:r>
            <a:endParaRPr kumimoji="0" lang="ko-KR" altLang="en-US" b="1" dirty="0">
              <a:solidFill>
                <a:srgbClr val="0000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5" name="AutoShape 120"/>
          <p:cNvSpPr>
            <a:spLocks noChangeArrowheads="1"/>
          </p:cNvSpPr>
          <p:nvPr/>
        </p:nvSpPr>
        <p:spPr bwMode="auto">
          <a:xfrm>
            <a:off x="5970768" y="4610909"/>
            <a:ext cx="107950" cy="420687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88" name="AutoShape 120"/>
          <p:cNvSpPr>
            <a:spLocks noChangeArrowheads="1"/>
          </p:cNvSpPr>
          <p:nvPr/>
        </p:nvSpPr>
        <p:spPr bwMode="auto">
          <a:xfrm>
            <a:off x="648634" y="5485263"/>
            <a:ext cx="107950" cy="420688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90" name="AutoShape 120"/>
          <p:cNvSpPr>
            <a:spLocks noChangeArrowheads="1"/>
          </p:cNvSpPr>
          <p:nvPr/>
        </p:nvSpPr>
        <p:spPr bwMode="auto">
          <a:xfrm>
            <a:off x="5965240" y="5194537"/>
            <a:ext cx="107950" cy="420687"/>
          </a:xfrm>
          <a:prstGeom prst="roundRect">
            <a:avLst>
              <a:gd name="adj" fmla="val 4074"/>
            </a:avLst>
          </a:prstGeom>
          <a:gradFill rotWithShape="1">
            <a:gsLst>
              <a:gs pos="0">
                <a:srgbClr val="0078B4"/>
              </a:gs>
              <a:gs pos="100000">
                <a:srgbClr val="0033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91424" tIns="45712" rIns="91424" bIns="45712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>
              <a:solidFill>
                <a:srgbClr val="002060"/>
              </a:solidFill>
              <a:latin typeface="서울남산체 EB" pitchFamily="18" charset="-127"/>
              <a:ea typeface="서울남산체 EB" pitchFamily="18" charset="-127"/>
            </a:endParaRPr>
          </a:p>
        </p:txBody>
      </p:sp>
      <p:sp>
        <p:nvSpPr>
          <p:cNvPr id="95" name="직사각형 15"/>
          <p:cNvSpPr>
            <a:spLocks noChangeArrowheads="1"/>
          </p:cNvSpPr>
          <p:nvPr/>
        </p:nvSpPr>
        <p:spPr bwMode="auto">
          <a:xfrm>
            <a:off x="748220" y="4715970"/>
            <a:ext cx="2884511" cy="47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Build transportation </a:t>
            </a:r>
          </a:p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network (subway, road) 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7" name="직사각형 15"/>
          <p:cNvSpPr>
            <a:spLocks noChangeArrowheads="1"/>
          </p:cNvSpPr>
          <p:nvPr/>
        </p:nvSpPr>
        <p:spPr bwMode="auto">
          <a:xfrm>
            <a:off x="740968" y="5569240"/>
            <a:ext cx="2884511" cy="28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Construct parking lot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8" name="직사각형 15"/>
          <p:cNvSpPr>
            <a:spLocks noChangeArrowheads="1"/>
          </p:cNvSpPr>
          <p:nvPr/>
        </p:nvSpPr>
        <p:spPr bwMode="auto">
          <a:xfrm>
            <a:off x="3152015" y="4485349"/>
            <a:ext cx="2884511" cy="4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Expand</a:t>
            </a:r>
          </a:p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exclusive median bus lane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0" name="직사각형 15"/>
          <p:cNvSpPr>
            <a:spLocks noChangeArrowheads="1"/>
          </p:cNvSpPr>
          <p:nvPr/>
        </p:nvSpPr>
        <p:spPr bwMode="auto">
          <a:xfrm>
            <a:off x="3133008" y="5111364"/>
            <a:ext cx="2884511" cy="28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Integrated transfer system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1" name="직사각형 15"/>
          <p:cNvSpPr>
            <a:spLocks noChangeArrowheads="1"/>
          </p:cNvSpPr>
          <p:nvPr/>
        </p:nvSpPr>
        <p:spPr bwMode="auto">
          <a:xfrm>
            <a:off x="3128886" y="5632462"/>
            <a:ext cx="2884511" cy="28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Upgrade subway service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2" name="직사각형 15"/>
          <p:cNvSpPr>
            <a:spLocks noChangeArrowheads="1"/>
          </p:cNvSpPr>
          <p:nvPr/>
        </p:nvSpPr>
        <p:spPr bwMode="auto">
          <a:xfrm>
            <a:off x="6161221" y="4036642"/>
            <a:ext cx="3047434" cy="4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Safe, convenient transportation for the disabled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3" name="직사각형 15"/>
          <p:cNvSpPr>
            <a:spLocks noChangeArrowheads="1"/>
          </p:cNvSpPr>
          <p:nvPr/>
        </p:nvSpPr>
        <p:spPr bwMode="auto">
          <a:xfrm>
            <a:off x="6132698" y="4612500"/>
            <a:ext cx="3047434" cy="47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Pedestrian-oriented transportation environment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4" name="직사각형 15"/>
          <p:cNvSpPr>
            <a:spLocks noChangeArrowheads="1"/>
          </p:cNvSpPr>
          <p:nvPr/>
        </p:nvSpPr>
        <p:spPr bwMode="auto">
          <a:xfrm>
            <a:off x="6130001" y="5190909"/>
            <a:ext cx="3047434" cy="4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Low-cost, high-efficiency </a:t>
            </a:r>
          </a:p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solidFill>
                  <a:srgbClr val="002060"/>
                </a:solidFill>
                <a:latin typeface="08서울남산체 EB" pitchFamily="18" charset="-127"/>
                <a:ea typeface="08서울남산체 EB" pitchFamily="18" charset="-127"/>
              </a:rPr>
              <a:t>operation system</a:t>
            </a:r>
            <a:endParaRPr kumimoji="0" lang="ko-KR" altLang="en-US" sz="16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771254" y="1340768"/>
            <a:ext cx="7850908" cy="523552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endParaRPr lang="en-US" altLang="ko-K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3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0392" y="6554614"/>
            <a:ext cx="1042987" cy="258762"/>
          </a:xfrm>
        </p:spPr>
        <p:txBody>
          <a:bodyPr/>
          <a:lstStyle/>
          <a:p>
            <a:pPr>
              <a:defRPr/>
            </a:pPr>
            <a:fld id="{BC2B99E6-4392-4028-90C0-E2B2C09E1579}" type="slidenum">
              <a:rPr lang="en-US" altLang="ko-KR"/>
              <a:pPr>
                <a:defRPr/>
              </a:pPr>
              <a:t>12</a:t>
            </a:fld>
            <a:endParaRPr lang="en-US" altLang="ko-KR" dirty="0"/>
          </a:p>
        </p:txBody>
      </p:sp>
      <p:sp>
        <p:nvSpPr>
          <p:cNvPr id="119810" name="직사각형 41"/>
          <p:cNvSpPr>
            <a:spLocks noChangeArrowheads="1"/>
          </p:cNvSpPr>
          <p:nvPr/>
        </p:nvSpPr>
        <p:spPr bwMode="auto">
          <a:xfrm>
            <a:off x="6464300" y="225425"/>
            <a:ext cx="272573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r">
              <a:lnSpc>
                <a:spcPts val="1000"/>
              </a:lnSpc>
              <a:buFontTx/>
              <a:buAutoNum type="arabicPeriod" startAt="2"/>
            </a:pPr>
            <a:r>
              <a:rPr lang="en-US" altLang="ko-KR" sz="1100" b="1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Changes in policy framework </a:t>
            </a:r>
          </a:p>
          <a:p>
            <a:pPr marL="228600" indent="-228600" algn="r">
              <a:lnSpc>
                <a:spcPts val="1000"/>
              </a:lnSpc>
            </a:pPr>
            <a:r>
              <a:rPr lang="en-US" altLang="ko-KR" sz="1100" b="1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       and setting a new target</a:t>
            </a:r>
          </a:p>
        </p:txBody>
      </p:sp>
      <p:sp>
        <p:nvSpPr>
          <p:cNvPr id="119811" name="TextBox 38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Goals and objectives of transportation policy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42" name="직사각형 41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7" name="AutoShape 48"/>
          <p:cNvSpPr>
            <a:spLocks noChangeArrowheads="1"/>
          </p:cNvSpPr>
          <p:nvPr/>
        </p:nvSpPr>
        <p:spPr bwMode="auto">
          <a:xfrm>
            <a:off x="791686" y="2485730"/>
            <a:ext cx="7823200" cy="4109034"/>
          </a:xfrm>
          <a:prstGeom prst="roundRect">
            <a:avLst>
              <a:gd name="adj" fmla="val 8075"/>
            </a:avLst>
          </a:prstGeom>
          <a:solidFill>
            <a:srgbClr val="1F497D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kern="0">
              <a:solidFill>
                <a:srgbClr val="FFFFFF"/>
              </a:solidFill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128" name="Text Box 72"/>
          <p:cNvSpPr txBox="1">
            <a:spLocks noChangeArrowheads="1"/>
          </p:cNvSpPr>
          <p:nvPr/>
        </p:nvSpPr>
        <p:spPr bwMode="auto">
          <a:xfrm>
            <a:off x="755576" y="6081826"/>
            <a:ext cx="785812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kern="0" dirty="0">
                <a:solidFill>
                  <a:srgbClr val="FFFFFF"/>
                </a:solidFill>
                <a:latin typeface="08서울남산체 B" pitchFamily="18" charset="-127"/>
                <a:ea typeface="08서울남산체 B" pitchFamily="18" charset="-127"/>
              </a:rPr>
              <a:t>Intelligent Transportation System (ITS) base establishment</a:t>
            </a:r>
          </a:p>
        </p:txBody>
      </p:sp>
      <p:sp>
        <p:nvSpPr>
          <p:cNvPr id="40" name="모서리가 둥근 직사각형 39"/>
          <p:cNvSpPr/>
          <p:nvPr/>
        </p:nvSpPr>
        <p:spPr>
          <a:xfrm>
            <a:off x="5523045" y="2822768"/>
            <a:ext cx="2740418" cy="94913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나눔고딕" pitchFamily="50" charset="-127"/>
              <a:cs typeface="Tahoma" pitchFamily="34" charset="0"/>
            </a:endParaRPr>
          </a:p>
        </p:txBody>
      </p:sp>
      <p:sp>
        <p:nvSpPr>
          <p:cNvPr id="43" name="직사각형 68"/>
          <p:cNvSpPr>
            <a:spLocks noChangeArrowheads="1"/>
          </p:cNvSpPr>
          <p:nvPr/>
        </p:nvSpPr>
        <p:spPr bwMode="auto">
          <a:xfrm>
            <a:off x="5504039" y="2790825"/>
            <a:ext cx="2743156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dirty="0" smtClean="0">
                <a:latin typeface="Tahoma" pitchFamily="34" charset="0"/>
                <a:cs typeface="Tahoma" pitchFamily="34" charset="0"/>
              </a:rPr>
              <a:t>Provision of </a:t>
            </a:r>
          </a:p>
          <a:p>
            <a:pPr algn="ctr">
              <a:lnSpc>
                <a:spcPct val="80000"/>
              </a:lnSpc>
            </a:pPr>
            <a:r>
              <a:rPr lang="en-US" altLang="ko-KR" dirty="0" smtClean="0">
                <a:latin typeface="Tahoma" pitchFamily="34" charset="0"/>
                <a:cs typeface="Tahoma" pitchFamily="34" charset="0"/>
              </a:rPr>
              <a:t>decent public transportation service</a:t>
            </a:r>
            <a:endParaRPr lang="ko-KR" altLang="en-US" dirty="0">
              <a:latin typeface="Tahoma" pitchFamily="34" charset="0"/>
              <a:ea typeface="나눔고딕"/>
              <a:cs typeface="Tahoma" pitchFamily="34" charset="0"/>
            </a:endParaRPr>
          </a:p>
        </p:txBody>
      </p:sp>
      <p:grpSp>
        <p:nvGrpSpPr>
          <p:cNvPr id="52" name="그룹 79"/>
          <p:cNvGrpSpPr>
            <a:grpSpLocks/>
          </p:cNvGrpSpPr>
          <p:nvPr/>
        </p:nvGrpSpPr>
        <p:grpSpPr bwMode="auto">
          <a:xfrm>
            <a:off x="5778570" y="5400948"/>
            <a:ext cx="471487" cy="511175"/>
            <a:chOff x="5500695" y="5268897"/>
            <a:chExt cx="579247" cy="628740"/>
          </a:xfrm>
        </p:grpSpPr>
        <p:sp>
          <p:nvSpPr>
            <p:cNvPr id="53" name="원형 화살표 52"/>
            <p:cNvSpPr/>
            <p:nvPr/>
          </p:nvSpPr>
          <p:spPr>
            <a:xfrm>
              <a:off x="5500695" y="5268897"/>
              <a:ext cx="579247" cy="570162"/>
            </a:xfrm>
            <a:prstGeom prst="circular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원형 화살표 53"/>
            <p:cNvSpPr/>
            <p:nvPr/>
          </p:nvSpPr>
          <p:spPr>
            <a:xfrm rot="10800000">
              <a:off x="5500695" y="5327475"/>
              <a:ext cx="579247" cy="570162"/>
            </a:xfrm>
            <a:prstGeom prst="circular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6" name="모서리가 둥근 직사각형 45"/>
          <p:cNvSpPr/>
          <p:nvPr/>
        </p:nvSpPr>
        <p:spPr>
          <a:xfrm>
            <a:off x="5524583" y="3880098"/>
            <a:ext cx="2740418" cy="94913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나눔고딕" pitchFamily="50" charset="-127"/>
              <a:cs typeface="Tahoma" pitchFamily="34" charset="0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5524236" y="4961012"/>
            <a:ext cx="2740418" cy="94913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나눔고딕" pitchFamily="50" charset="-127"/>
              <a:cs typeface="Tahoma" pitchFamily="34" charset="0"/>
            </a:endParaRPr>
          </a:p>
        </p:txBody>
      </p:sp>
      <p:grpSp>
        <p:nvGrpSpPr>
          <p:cNvPr id="56" name="그룹 79"/>
          <p:cNvGrpSpPr>
            <a:grpSpLocks/>
          </p:cNvGrpSpPr>
          <p:nvPr/>
        </p:nvGrpSpPr>
        <p:grpSpPr bwMode="auto">
          <a:xfrm>
            <a:off x="6687397" y="3562350"/>
            <a:ext cx="407274" cy="404490"/>
            <a:chOff x="5500695" y="5268897"/>
            <a:chExt cx="579247" cy="628740"/>
          </a:xfrm>
        </p:grpSpPr>
        <p:sp>
          <p:nvSpPr>
            <p:cNvPr id="57" name="원형 화살표 56"/>
            <p:cNvSpPr/>
            <p:nvPr/>
          </p:nvSpPr>
          <p:spPr>
            <a:xfrm>
              <a:off x="5500695" y="5268897"/>
              <a:ext cx="579247" cy="570162"/>
            </a:xfrm>
            <a:prstGeom prst="circular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원형 화살표 57"/>
            <p:cNvSpPr/>
            <p:nvPr/>
          </p:nvSpPr>
          <p:spPr>
            <a:xfrm rot="10800000">
              <a:off x="5500695" y="5327475"/>
              <a:ext cx="579247" cy="570162"/>
            </a:xfrm>
            <a:prstGeom prst="circular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9" name="직사각형 69"/>
          <p:cNvSpPr>
            <a:spLocks noChangeArrowheads="1"/>
          </p:cNvSpPr>
          <p:nvPr/>
        </p:nvSpPr>
        <p:spPr bwMode="auto">
          <a:xfrm>
            <a:off x="5511852" y="3848100"/>
            <a:ext cx="274486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dirty="0" smtClean="0">
                <a:latin typeface="Tahoma" pitchFamily="34" charset="0"/>
                <a:ea typeface="나눔고딕"/>
                <a:cs typeface="Tahoma" pitchFamily="34" charset="0"/>
              </a:rPr>
              <a:t>Eco-friendly, </a:t>
            </a:r>
          </a:p>
          <a:p>
            <a:pPr algn="ctr">
              <a:lnSpc>
                <a:spcPct val="80000"/>
              </a:lnSpc>
            </a:pPr>
            <a:r>
              <a:rPr lang="en-US" altLang="ko-KR" dirty="0" smtClean="0">
                <a:latin typeface="Tahoma" pitchFamily="34" charset="0"/>
                <a:ea typeface="나눔고딕"/>
                <a:cs typeface="Tahoma" pitchFamily="34" charset="0"/>
              </a:rPr>
              <a:t>human-oriented transportation system</a:t>
            </a:r>
            <a:endParaRPr lang="ko-KR" altLang="en-US" dirty="0"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61" name="직사각형 70"/>
          <p:cNvSpPr>
            <a:spLocks noChangeArrowheads="1"/>
          </p:cNvSpPr>
          <p:nvPr/>
        </p:nvSpPr>
        <p:spPr bwMode="auto">
          <a:xfrm>
            <a:off x="5513519" y="4943475"/>
            <a:ext cx="27527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dirty="0">
                <a:latin typeface="Tahoma" pitchFamily="34" charset="0"/>
                <a:cs typeface="Tahoma" pitchFamily="34" charset="0"/>
              </a:rPr>
              <a:t>Strengthening travel demand management </a:t>
            </a:r>
            <a:endParaRPr lang="ko-KR" altLang="en-US" dirty="0"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65" name="Rectangle 27"/>
          <p:cNvSpPr>
            <a:spLocks noChangeArrowheads="1"/>
          </p:cNvSpPr>
          <p:nvPr/>
        </p:nvSpPr>
        <p:spPr bwMode="auto">
          <a:xfrm flipH="1">
            <a:off x="920856" y="2800350"/>
            <a:ext cx="4365625" cy="960959"/>
          </a:xfrm>
          <a:prstGeom prst="rect">
            <a:avLst/>
          </a:prstGeom>
          <a:gradFill rotWithShape="1">
            <a:gsLst>
              <a:gs pos="0">
                <a:srgbClr val="C6DCA8">
                  <a:alpha val="71001"/>
                </a:srgbClr>
              </a:gs>
              <a:gs pos="100000">
                <a:srgbClr val="C6DCA8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endParaRPr lang="ko-KR" altLang="en-US" sz="2000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66" name="Picture 53" descr="00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37186" y="2974467"/>
            <a:ext cx="904875" cy="698500"/>
          </a:xfrm>
          <a:prstGeom prst="rect">
            <a:avLst/>
          </a:prstGeom>
          <a:noFill/>
        </p:spPr>
      </p:pic>
      <p:sp>
        <p:nvSpPr>
          <p:cNvPr id="67" name="Rectangle 27"/>
          <p:cNvSpPr>
            <a:spLocks noChangeArrowheads="1"/>
          </p:cNvSpPr>
          <p:nvPr/>
        </p:nvSpPr>
        <p:spPr bwMode="auto">
          <a:xfrm flipH="1">
            <a:off x="930381" y="3867150"/>
            <a:ext cx="4365625" cy="960959"/>
          </a:xfrm>
          <a:prstGeom prst="rect">
            <a:avLst/>
          </a:prstGeom>
          <a:gradFill rotWithShape="1">
            <a:gsLst>
              <a:gs pos="0">
                <a:srgbClr val="C6DCA8">
                  <a:alpha val="71001"/>
                </a:srgbClr>
              </a:gs>
              <a:gs pos="100000">
                <a:srgbClr val="C6DCA8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endParaRPr lang="ko-KR" altLang="en-US" sz="2000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68" name="Picture 53" descr="00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6711" y="4041267"/>
            <a:ext cx="904875" cy="698500"/>
          </a:xfrm>
          <a:prstGeom prst="rect">
            <a:avLst/>
          </a:prstGeom>
          <a:noFill/>
        </p:spPr>
      </p:pic>
      <p:sp>
        <p:nvSpPr>
          <p:cNvPr id="69" name="직사각형 68"/>
          <p:cNvSpPr/>
          <p:nvPr/>
        </p:nvSpPr>
        <p:spPr>
          <a:xfrm>
            <a:off x="1425485" y="1645275"/>
            <a:ext cx="6486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ko-K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Human-oriented transportation</a:t>
            </a:r>
            <a:endParaRPr lang="en-US" altLang="ko-K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Rectangle 27"/>
          <p:cNvSpPr>
            <a:spLocks noChangeArrowheads="1"/>
          </p:cNvSpPr>
          <p:nvPr/>
        </p:nvSpPr>
        <p:spPr bwMode="auto">
          <a:xfrm flipH="1">
            <a:off x="930381" y="4943475"/>
            <a:ext cx="4365625" cy="960959"/>
          </a:xfrm>
          <a:prstGeom prst="rect">
            <a:avLst/>
          </a:prstGeom>
          <a:gradFill rotWithShape="1">
            <a:gsLst>
              <a:gs pos="0">
                <a:srgbClr val="C6DCA8">
                  <a:alpha val="71001"/>
                </a:srgbClr>
              </a:gs>
              <a:gs pos="100000">
                <a:srgbClr val="C6DCA8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endParaRPr lang="ko-KR" altLang="en-US" sz="2000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71" name="Picture 53" descr="00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6711" y="5117592"/>
            <a:ext cx="904875" cy="698500"/>
          </a:xfrm>
          <a:prstGeom prst="rect">
            <a:avLst/>
          </a:prstGeom>
          <a:noFill/>
        </p:spPr>
      </p:pic>
      <p:sp>
        <p:nvSpPr>
          <p:cNvPr id="75" name="직사각형 74"/>
          <p:cNvSpPr/>
          <p:nvPr/>
        </p:nvSpPr>
        <p:spPr>
          <a:xfrm>
            <a:off x="912269" y="2771775"/>
            <a:ext cx="3924976" cy="100964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lvl="0" algn="ctr">
              <a:defRPr/>
            </a:pPr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Supply-oriented transport system</a:t>
            </a:r>
            <a:endParaRPr lang="en-US" altLang="ko-K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8" name="그룹 79"/>
          <p:cNvGrpSpPr>
            <a:grpSpLocks/>
          </p:cNvGrpSpPr>
          <p:nvPr/>
        </p:nvGrpSpPr>
        <p:grpSpPr bwMode="auto">
          <a:xfrm>
            <a:off x="6681047" y="4678362"/>
            <a:ext cx="407274" cy="404490"/>
            <a:chOff x="5500695" y="5268897"/>
            <a:chExt cx="579247" cy="628740"/>
          </a:xfrm>
        </p:grpSpPr>
        <p:sp>
          <p:nvSpPr>
            <p:cNvPr id="79" name="원형 화살표 78"/>
            <p:cNvSpPr/>
            <p:nvPr/>
          </p:nvSpPr>
          <p:spPr>
            <a:xfrm>
              <a:off x="5500695" y="5268897"/>
              <a:ext cx="579247" cy="570162"/>
            </a:xfrm>
            <a:prstGeom prst="circular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원형 화살표 79"/>
            <p:cNvSpPr/>
            <p:nvPr/>
          </p:nvSpPr>
          <p:spPr>
            <a:xfrm rot="10800000">
              <a:off x="5500695" y="5327475"/>
              <a:ext cx="579247" cy="570162"/>
            </a:xfrm>
            <a:prstGeom prst="circular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2" name="직사각형 81"/>
          <p:cNvSpPr/>
          <p:nvPr/>
        </p:nvSpPr>
        <p:spPr>
          <a:xfrm>
            <a:off x="905745" y="3868737"/>
            <a:ext cx="3924976" cy="100964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lvl="0" algn="ctr">
              <a:defRPr/>
            </a:pPr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Dependent on Fossil Fuels</a:t>
            </a:r>
            <a:endParaRPr lang="en-US" altLang="ko-K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908920" y="4944690"/>
            <a:ext cx="3924976" cy="100964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lvl="0" algn="ctr">
              <a:defRPr/>
            </a:pPr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Vehicle-centered city</a:t>
            </a:r>
            <a:endParaRPr lang="en-US" altLang="ko-K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4653136"/>
            <a:ext cx="8607455" cy="20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 bwMode="auto">
          <a:xfrm flipV="1">
            <a:off x="1857375" y="1714500"/>
            <a:ext cx="7035800" cy="928688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22" name="Rectangle 57"/>
          <p:cNvSpPr>
            <a:spLocks noChangeArrowheads="1"/>
          </p:cNvSpPr>
          <p:nvPr/>
        </p:nvSpPr>
        <p:spPr bwMode="auto">
          <a:xfrm>
            <a:off x="1857357" y="1744982"/>
            <a:ext cx="728667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다음_Regular" pitchFamily="2" charset="-127"/>
                <a:ea typeface="다음_Regular" pitchFamily="2" charset="-127"/>
              </a:rPr>
              <a:t>Efforts of city of Seoul for Sustainable Urban Transport</a:t>
            </a:r>
            <a:endParaRPr lang="ko-KR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다음_Regular" pitchFamily="2" charset="-127"/>
              <a:ea typeface="다음_Regular" pitchFamily="2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217488" y="1714500"/>
            <a:ext cx="1639887" cy="928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/>
          </a:p>
        </p:txBody>
      </p:sp>
      <p:sp>
        <p:nvSpPr>
          <p:cNvPr id="6" name="TextBox 5"/>
          <p:cNvSpPr txBox="1"/>
          <p:nvPr/>
        </p:nvSpPr>
        <p:spPr>
          <a:xfrm>
            <a:off x="659592" y="1627521"/>
            <a:ext cx="110158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다음_SemiBold" pitchFamily="2" charset="-127"/>
                <a:ea typeface="다음_SemiBold" pitchFamily="2" charset="-127"/>
              </a:rPr>
              <a:t>03</a:t>
            </a:r>
            <a:endParaRPr lang="ko-KR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  <p:sp>
        <p:nvSpPr>
          <p:cNvPr id="121862" name="직사각형 6"/>
          <p:cNvSpPr>
            <a:spLocks noChangeArrowheads="1"/>
          </p:cNvSpPr>
          <p:nvPr/>
        </p:nvSpPr>
        <p:spPr bwMode="auto">
          <a:xfrm>
            <a:off x="214313" y="285750"/>
            <a:ext cx="8678862" cy="628650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400" b="1"/>
          </a:p>
        </p:txBody>
      </p:sp>
      <p:sp>
        <p:nvSpPr>
          <p:cNvPr id="121863" name="Text Box 307"/>
          <p:cNvSpPr txBox="1">
            <a:spLocks noChangeArrowheads="1"/>
          </p:cNvSpPr>
          <p:nvPr/>
        </p:nvSpPr>
        <p:spPr bwMode="gray">
          <a:xfrm>
            <a:off x="2211388" y="2959100"/>
            <a:ext cx="6537325" cy="2614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200000"/>
              </a:lnSpc>
              <a:buClr>
                <a:srgbClr val="92D050"/>
              </a:buClr>
            </a:pPr>
            <a:r>
              <a:rPr lang="en-US" altLang="ko-KR" sz="2000" dirty="0">
                <a:latin typeface="Tahoma" pitchFamily="34" charset="0"/>
                <a:ea typeface="다음_Regular"/>
                <a:cs typeface="Tahoma" pitchFamily="34" charset="0"/>
              </a:rPr>
              <a:t>1. Provision of </a:t>
            </a:r>
            <a:r>
              <a:rPr lang="en-US" altLang="ko-KR" sz="2000" dirty="0" smtClean="0">
                <a:latin typeface="Tahoma" pitchFamily="34" charset="0"/>
                <a:ea typeface="다음_Regular"/>
                <a:cs typeface="Tahoma" pitchFamily="34" charset="0"/>
              </a:rPr>
              <a:t>decent public </a:t>
            </a:r>
            <a:r>
              <a:rPr lang="en-US" altLang="ko-KR" sz="2000" dirty="0">
                <a:latin typeface="Tahoma" pitchFamily="34" charset="0"/>
                <a:ea typeface="다음_Regular"/>
                <a:cs typeface="Tahoma" pitchFamily="34" charset="0"/>
              </a:rPr>
              <a:t>transportation service</a:t>
            </a:r>
          </a:p>
          <a:p>
            <a:pPr>
              <a:lnSpc>
                <a:spcPct val="150000"/>
              </a:lnSpc>
              <a:buClr>
                <a:srgbClr val="92D050"/>
              </a:buClr>
            </a:pPr>
            <a:endParaRPr lang="en-US" altLang="ko-KR" sz="2000" dirty="0">
              <a:latin typeface="Tahoma" pitchFamily="34" charset="0"/>
              <a:ea typeface="다음_Regular"/>
              <a:cs typeface="Tahoma" pitchFamily="34" charset="0"/>
            </a:endParaRPr>
          </a:p>
          <a:p>
            <a:pPr>
              <a:lnSpc>
                <a:spcPct val="250000"/>
              </a:lnSpc>
              <a:buClr>
                <a:srgbClr val="92D050"/>
              </a:buClr>
            </a:pPr>
            <a:r>
              <a:rPr lang="en-US" altLang="ko-KR" sz="2000" dirty="0">
                <a:latin typeface="Tahoma" pitchFamily="34" charset="0"/>
                <a:ea typeface="다음_Regular"/>
                <a:cs typeface="Tahoma" pitchFamily="34" charset="0"/>
              </a:rPr>
              <a:t>2. Eco-friendly, human-oriented transportation system</a:t>
            </a:r>
          </a:p>
          <a:p>
            <a:pPr>
              <a:lnSpc>
                <a:spcPct val="250000"/>
              </a:lnSpc>
              <a:buClr>
                <a:srgbClr val="92D050"/>
              </a:buClr>
            </a:pPr>
            <a:r>
              <a:rPr lang="en-US" altLang="ko-KR" sz="2000" dirty="0">
                <a:latin typeface="Tahoma" pitchFamily="34" charset="0"/>
                <a:ea typeface="다음_Regular"/>
                <a:cs typeface="Tahoma" pitchFamily="34" charset="0"/>
              </a:rPr>
              <a:t>3. Strengthening travel demand management</a:t>
            </a:r>
          </a:p>
        </p:txBody>
      </p:sp>
      <p:sp>
        <p:nvSpPr>
          <p:cNvPr id="121864" name="Text Box 307"/>
          <p:cNvSpPr txBox="1">
            <a:spLocks noChangeArrowheads="1"/>
          </p:cNvSpPr>
          <p:nvPr/>
        </p:nvSpPr>
        <p:spPr bwMode="gray">
          <a:xfrm>
            <a:off x="2465388" y="3428841"/>
            <a:ext cx="577850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200000"/>
              </a:lnSpc>
              <a:buClr>
                <a:srgbClr val="92D050"/>
              </a:buClr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 Subway  / Bus </a:t>
            </a: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/ ITS / Taxi</a:t>
            </a:r>
            <a:endParaRPr lang="en-US" altLang="ko-KR" sz="16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00338" y="1838325"/>
            <a:ext cx="6119812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Efforts of city </a:t>
            </a:r>
            <a:r>
              <a:rPr lang="en-US" altLang="ko-KR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Seoul </a:t>
            </a:r>
            <a:r>
              <a:rPr lang="en-US" altLang="ko-KR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</a:t>
            </a:r>
          </a:p>
          <a:p>
            <a:pPr algn="r">
              <a:defRPr/>
            </a:pP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Sustainable Urban Transport</a:t>
            </a:r>
            <a:endParaRPr lang="ko-KR" altLang="en-US" sz="2500" dirty="0">
              <a:solidFill>
                <a:schemeClr val="bg1">
                  <a:lumMod val="75000"/>
                </a:schemeClr>
              </a:solidFill>
              <a:latin typeface="Tahoma" pitchFamily="34" charset="0"/>
              <a:ea typeface="굴림" pitchFamily="50" charset="-127"/>
              <a:cs typeface="Tahoma" pitchFamily="34" charset="0"/>
            </a:endParaRPr>
          </a:p>
        </p:txBody>
      </p:sp>
      <p:sp>
        <p:nvSpPr>
          <p:cNvPr id="123907" name="Text Box 307"/>
          <p:cNvSpPr txBox="1">
            <a:spLocks noChangeArrowheads="1"/>
          </p:cNvSpPr>
          <p:nvPr/>
        </p:nvSpPr>
        <p:spPr bwMode="gray">
          <a:xfrm>
            <a:off x="2211388" y="3616722"/>
            <a:ext cx="6537325" cy="1231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200000"/>
              </a:lnSpc>
              <a:buClr>
                <a:srgbClr val="92D050"/>
              </a:buClr>
            </a:pPr>
            <a:r>
              <a:rPr lang="en-US" altLang="ko-KR" sz="2000" dirty="0">
                <a:latin typeface="Tahoma" pitchFamily="34" charset="0"/>
                <a:ea typeface="다음_Regular"/>
                <a:cs typeface="Tahoma" pitchFamily="34" charset="0"/>
              </a:rPr>
              <a:t>1. Provision of </a:t>
            </a:r>
            <a:r>
              <a:rPr lang="en-US" altLang="ko-KR" sz="2000" dirty="0" smtClean="0">
                <a:latin typeface="Tahoma" pitchFamily="34" charset="0"/>
                <a:ea typeface="다음_Regular"/>
                <a:cs typeface="Tahoma" pitchFamily="34" charset="0"/>
              </a:rPr>
              <a:t>decent </a:t>
            </a:r>
            <a:r>
              <a:rPr lang="en-US" altLang="ko-KR" sz="2000" dirty="0">
                <a:latin typeface="Tahoma" pitchFamily="34" charset="0"/>
                <a:ea typeface="다음_Regular"/>
                <a:cs typeface="Tahoma" pitchFamily="34" charset="0"/>
              </a:rPr>
              <a:t>public transportation service</a:t>
            </a:r>
          </a:p>
          <a:p>
            <a:pPr algn="ctr">
              <a:lnSpc>
                <a:spcPct val="200000"/>
              </a:lnSpc>
              <a:buClr>
                <a:srgbClr val="92D050"/>
              </a:buClr>
            </a:pPr>
            <a:endParaRPr lang="en-US" altLang="ko-KR" sz="2000" dirty="0">
              <a:latin typeface="Tahoma" pitchFamily="34" charset="0"/>
              <a:ea typeface="다음_Regular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29" name="그룹 46"/>
          <p:cNvGrpSpPr>
            <a:grpSpLocks/>
          </p:cNvGrpSpPr>
          <p:nvPr/>
        </p:nvGrpSpPr>
        <p:grpSpPr bwMode="auto">
          <a:xfrm>
            <a:off x="3971800" y="3229811"/>
            <a:ext cx="4983130" cy="3682968"/>
            <a:chOff x="-1228732" y="2602387"/>
            <a:chExt cx="6806981" cy="4682659"/>
          </a:xfrm>
        </p:grpSpPr>
        <p:grpSp>
          <p:nvGrpSpPr>
            <p:cNvPr id="124943" name="그룹 63"/>
            <p:cNvGrpSpPr>
              <a:grpSpLocks/>
            </p:cNvGrpSpPr>
            <p:nvPr/>
          </p:nvGrpSpPr>
          <p:grpSpPr bwMode="auto">
            <a:xfrm>
              <a:off x="-1228732" y="2602387"/>
              <a:ext cx="6806981" cy="4682659"/>
              <a:chOff x="827088" y="749300"/>
              <a:chExt cx="7659714" cy="6108700"/>
            </a:xfrm>
          </p:grpSpPr>
          <p:pic>
            <p:nvPicPr>
              <p:cNvPr id="1249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90598" y="749300"/>
                <a:ext cx="7296204" cy="5867400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</p:pic>
          <p:pic>
            <p:nvPicPr>
              <p:cNvPr id="30" name="Picture 149" descr="무제-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64646" y="3527627"/>
                <a:ext cx="4379190" cy="2061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150" descr="무제-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195" r="2505"/>
              <a:stretch>
                <a:fillRect/>
              </a:stretch>
            </p:blipFill>
            <p:spPr bwMode="auto">
              <a:xfrm>
                <a:off x="1142375" y="1412206"/>
                <a:ext cx="5858907" cy="412224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151" descr="무제-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48965" y="3158842"/>
                <a:ext cx="6222551" cy="20724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152" descr="무제-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66016" y="2529872"/>
                <a:ext cx="3518440" cy="18529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153" descr="무제-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b="30168"/>
              <a:stretch>
                <a:fillRect/>
              </a:stretch>
            </p:blipFill>
            <p:spPr bwMode="auto">
              <a:xfrm>
                <a:off x="827088" y="1593205"/>
                <a:ext cx="5715772" cy="526479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Picture 154" descr="무제-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70054" y="790025"/>
                <a:ext cx="4464298" cy="483492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155" descr="무제-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31337" t="8683" b="31976"/>
              <a:stretch>
                <a:fillRect/>
              </a:stretch>
            </p:blipFill>
            <p:spPr bwMode="auto">
              <a:xfrm>
                <a:off x="1221679" y="785500"/>
                <a:ext cx="5185782" cy="59435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Picture 156" descr="무제-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949057" y="4027635"/>
                <a:ext cx="959399" cy="26765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" name="Oval 157"/>
              <p:cNvSpPr>
                <a:spLocks noChangeArrowheads="1"/>
              </p:cNvSpPr>
              <p:nvPr/>
            </p:nvSpPr>
            <p:spPr bwMode="auto">
              <a:xfrm>
                <a:off x="1604665" y="5244850"/>
                <a:ext cx="361709" cy="361997"/>
              </a:xfrm>
              <a:prstGeom prst="ellipse">
                <a:avLst/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1</a:t>
                </a:r>
              </a:p>
            </p:txBody>
          </p:sp>
          <p:sp>
            <p:nvSpPr>
              <p:cNvPr id="39" name="Oval 158"/>
              <p:cNvSpPr>
                <a:spLocks noChangeArrowheads="1"/>
              </p:cNvSpPr>
              <p:nvPr/>
            </p:nvSpPr>
            <p:spPr bwMode="auto">
              <a:xfrm>
                <a:off x="4212063" y="5301413"/>
                <a:ext cx="359774" cy="359734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2</a:t>
                </a:r>
              </a:p>
            </p:txBody>
          </p:sp>
          <p:sp>
            <p:nvSpPr>
              <p:cNvPr id="40" name="Oval 160"/>
              <p:cNvSpPr>
                <a:spLocks noChangeArrowheads="1"/>
              </p:cNvSpPr>
              <p:nvPr/>
            </p:nvSpPr>
            <p:spPr bwMode="auto">
              <a:xfrm>
                <a:off x="5185002" y="6163417"/>
                <a:ext cx="361708" cy="361997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4</a:t>
                </a:r>
              </a:p>
            </p:txBody>
          </p:sp>
          <p:sp>
            <p:nvSpPr>
              <p:cNvPr id="41" name="Oval 161"/>
              <p:cNvSpPr>
                <a:spLocks noChangeArrowheads="1"/>
              </p:cNvSpPr>
              <p:nvPr/>
            </p:nvSpPr>
            <p:spPr bwMode="auto">
              <a:xfrm>
                <a:off x="7813676" y="4905478"/>
                <a:ext cx="357841" cy="359735"/>
              </a:xfrm>
              <a:prstGeom prst="ellipse">
                <a:avLst/>
              </a:prstGeom>
              <a:solidFill>
                <a:srgbClr val="9900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5</a:t>
                </a:r>
              </a:p>
            </p:txBody>
          </p:sp>
          <p:sp>
            <p:nvSpPr>
              <p:cNvPr id="42" name="Oval 162"/>
              <p:cNvSpPr>
                <a:spLocks noChangeArrowheads="1"/>
              </p:cNvSpPr>
              <p:nvPr/>
            </p:nvSpPr>
            <p:spPr bwMode="auto">
              <a:xfrm>
                <a:off x="6587348" y="2206338"/>
                <a:ext cx="361709" cy="359734"/>
              </a:xfrm>
              <a:prstGeom prst="ellipse">
                <a:avLst/>
              </a:prstGeom>
              <a:solidFill>
                <a:srgbClr val="D07C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6</a:t>
                </a:r>
              </a:p>
            </p:txBody>
          </p:sp>
          <p:sp>
            <p:nvSpPr>
              <p:cNvPr id="43" name="Oval 163"/>
              <p:cNvSpPr>
                <a:spLocks noChangeArrowheads="1"/>
              </p:cNvSpPr>
              <p:nvPr/>
            </p:nvSpPr>
            <p:spPr bwMode="auto">
              <a:xfrm>
                <a:off x="2701397" y="5588747"/>
                <a:ext cx="357840" cy="359735"/>
              </a:xfrm>
              <a:prstGeom prst="ellipse">
                <a:avLst/>
              </a:prstGeom>
              <a:solidFill>
                <a:srgbClr val="6699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7</a:t>
                </a:r>
              </a:p>
            </p:txBody>
          </p:sp>
          <p:sp>
            <p:nvSpPr>
              <p:cNvPr id="44" name="Oval 164"/>
              <p:cNvSpPr>
                <a:spLocks noChangeArrowheads="1"/>
              </p:cNvSpPr>
              <p:nvPr/>
            </p:nvSpPr>
            <p:spPr bwMode="auto">
              <a:xfrm>
                <a:off x="7451968" y="5482411"/>
                <a:ext cx="361708" cy="359734"/>
              </a:xfrm>
              <a:prstGeom prst="ellipse">
                <a:avLst/>
              </a:prstGeom>
              <a:solidFill>
                <a:srgbClr val="FF66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8</a:t>
                </a:r>
              </a:p>
            </p:txBody>
          </p:sp>
          <p:sp>
            <p:nvSpPr>
              <p:cNvPr id="45" name="자유형 44"/>
              <p:cNvSpPr/>
              <p:nvPr/>
            </p:nvSpPr>
            <p:spPr>
              <a:xfrm>
                <a:off x="7016756" y="5052540"/>
                <a:ext cx="404263" cy="287334"/>
              </a:xfrm>
              <a:custGeom>
                <a:avLst/>
                <a:gdLst>
                  <a:gd name="connsiteX0" fmla="*/ 0 w 403225"/>
                  <a:gd name="connsiteY0" fmla="*/ 285750 h 285750"/>
                  <a:gd name="connsiteX1" fmla="*/ 336550 w 403225"/>
                  <a:gd name="connsiteY1" fmla="*/ 127000 h 285750"/>
                  <a:gd name="connsiteX2" fmla="*/ 400050 w 403225"/>
                  <a:gd name="connsiteY2" fmla="*/ 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3225" h="285750">
                    <a:moveTo>
                      <a:pt x="0" y="285750"/>
                    </a:moveTo>
                    <a:cubicBezTo>
                      <a:pt x="134937" y="230187"/>
                      <a:pt x="269875" y="174625"/>
                      <a:pt x="336550" y="127000"/>
                    </a:cubicBezTo>
                    <a:cubicBezTo>
                      <a:pt x="403225" y="79375"/>
                      <a:pt x="401637" y="39687"/>
                      <a:pt x="400050" y="0"/>
                    </a:cubicBezTo>
                  </a:path>
                </a:pathLst>
              </a:custGeom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ko-KR" altLang="en-US" sz="1200"/>
              </a:p>
            </p:txBody>
          </p:sp>
          <p:sp>
            <p:nvSpPr>
              <p:cNvPr id="46" name="Oval 159"/>
              <p:cNvSpPr>
                <a:spLocks noChangeArrowheads="1"/>
              </p:cNvSpPr>
              <p:nvPr/>
            </p:nvSpPr>
            <p:spPr bwMode="auto">
              <a:xfrm>
                <a:off x="6784643" y="5215438"/>
                <a:ext cx="357841" cy="359734"/>
              </a:xfrm>
              <a:prstGeom prst="ellipse">
                <a:avLst/>
              </a:prstGeom>
              <a:solidFill>
                <a:srgbClr val="EF751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>
                    <a:solidFill>
                      <a:schemeClr val="bg1"/>
                    </a:solidFill>
                    <a:latin typeface="서울남산체 L" pitchFamily="18" charset="-127"/>
                    <a:ea typeface="서울남산체 L" pitchFamily="18" charset="-127"/>
                  </a:rPr>
                  <a:t>3</a:t>
                </a:r>
              </a:p>
            </p:txBody>
          </p:sp>
        </p:grpSp>
        <p:sp>
          <p:nvSpPr>
            <p:cNvPr id="26" name="자유형 25"/>
            <p:cNvSpPr/>
            <p:nvPr/>
          </p:nvSpPr>
          <p:spPr>
            <a:xfrm>
              <a:off x="-487871" y="4773753"/>
              <a:ext cx="3528972" cy="1130775"/>
            </a:xfrm>
            <a:custGeom>
              <a:avLst/>
              <a:gdLst>
                <a:gd name="connsiteX0" fmla="*/ 0 w 844550"/>
                <a:gd name="connsiteY0" fmla="*/ 0 h 486833"/>
                <a:gd name="connsiteX1" fmla="*/ 161925 w 844550"/>
                <a:gd name="connsiteY1" fmla="*/ 107950 h 486833"/>
                <a:gd name="connsiteX2" fmla="*/ 358775 w 844550"/>
                <a:gd name="connsiteY2" fmla="*/ 50800 h 486833"/>
                <a:gd name="connsiteX3" fmla="*/ 527050 w 844550"/>
                <a:gd name="connsiteY3" fmla="*/ 38100 h 486833"/>
                <a:gd name="connsiteX4" fmla="*/ 758825 w 844550"/>
                <a:gd name="connsiteY4" fmla="*/ 187325 h 486833"/>
                <a:gd name="connsiteX5" fmla="*/ 844550 w 844550"/>
                <a:gd name="connsiteY5" fmla="*/ 298450 h 486833"/>
                <a:gd name="connsiteX0" fmla="*/ 0 w 844550"/>
                <a:gd name="connsiteY0" fmla="*/ 0 h 629685"/>
                <a:gd name="connsiteX1" fmla="*/ 161925 w 844550"/>
                <a:gd name="connsiteY1" fmla="*/ 107950 h 629685"/>
                <a:gd name="connsiteX2" fmla="*/ 358775 w 844550"/>
                <a:gd name="connsiteY2" fmla="*/ 50800 h 629685"/>
                <a:gd name="connsiteX3" fmla="*/ 527050 w 844550"/>
                <a:gd name="connsiteY3" fmla="*/ 38100 h 629685"/>
                <a:gd name="connsiteX4" fmla="*/ 758825 w 844550"/>
                <a:gd name="connsiteY4" fmla="*/ 187325 h 629685"/>
                <a:gd name="connsiteX5" fmla="*/ 844550 w 844550"/>
                <a:gd name="connsiteY5" fmla="*/ 441302 h 629685"/>
                <a:gd name="connsiteX0" fmla="*/ 0 w 844550"/>
                <a:gd name="connsiteY0" fmla="*/ 0 h 629685"/>
                <a:gd name="connsiteX1" fmla="*/ 161925 w 844550"/>
                <a:gd name="connsiteY1" fmla="*/ 107950 h 629685"/>
                <a:gd name="connsiteX2" fmla="*/ 358775 w 844550"/>
                <a:gd name="connsiteY2" fmla="*/ 50800 h 629685"/>
                <a:gd name="connsiteX3" fmla="*/ 527050 w 844550"/>
                <a:gd name="connsiteY3" fmla="*/ 38100 h 629685"/>
                <a:gd name="connsiteX4" fmla="*/ 696935 w 844550"/>
                <a:gd name="connsiteY4" fmla="*/ 146039 h 629685"/>
                <a:gd name="connsiteX5" fmla="*/ 844550 w 844550"/>
                <a:gd name="connsiteY5" fmla="*/ 441302 h 629685"/>
                <a:gd name="connsiteX0" fmla="*/ 0 w 2487592"/>
                <a:gd name="connsiteY0" fmla="*/ 28314 h 1300917"/>
                <a:gd name="connsiteX1" fmla="*/ 161925 w 2487592"/>
                <a:gd name="connsiteY1" fmla="*/ 136264 h 1300917"/>
                <a:gd name="connsiteX2" fmla="*/ 358775 w 2487592"/>
                <a:gd name="connsiteY2" fmla="*/ 79114 h 1300917"/>
                <a:gd name="connsiteX3" fmla="*/ 527050 w 2487592"/>
                <a:gd name="connsiteY3" fmla="*/ 66414 h 1300917"/>
                <a:gd name="connsiteX4" fmla="*/ 696935 w 2487592"/>
                <a:gd name="connsiteY4" fmla="*/ 174353 h 1300917"/>
                <a:gd name="connsiteX5" fmla="*/ 2487592 w 2487592"/>
                <a:gd name="connsiteY5" fmla="*/ 1112534 h 1300917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696935 w 2487592"/>
                <a:gd name="connsiteY4" fmla="*/ 146039 h 1084220"/>
                <a:gd name="connsiteX5" fmla="*/ 848519 w 2487592"/>
                <a:gd name="connsiteY5" fmla="*/ 240506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696935 w 2487592"/>
                <a:gd name="connsiteY4" fmla="*/ 146039 h 1084220"/>
                <a:gd name="connsiteX5" fmla="*/ 848519 w 2487592"/>
                <a:gd name="connsiteY5" fmla="*/ 240506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696935 w 2487592"/>
                <a:gd name="connsiteY4" fmla="*/ 146039 h 1084220"/>
                <a:gd name="connsiteX5" fmla="*/ 848519 w 2487592"/>
                <a:gd name="connsiteY5" fmla="*/ 240506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696935 w 2487592"/>
                <a:gd name="connsiteY4" fmla="*/ 146039 h 1084220"/>
                <a:gd name="connsiteX5" fmla="*/ 777049 w 2487592"/>
                <a:gd name="connsiteY5" fmla="*/ 240482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696935 w 2487592"/>
                <a:gd name="connsiteY4" fmla="*/ 146039 h 1084220"/>
                <a:gd name="connsiteX5" fmla="*/ 700849 w 2487592"/>
                <a:gd name="connsiteY5" fmla="*/ 147638 h 1084220"/>
                <a:gd name="connsiteX6" fmla="*/ 777049 w 2487592"/>
                <a:gd name="connsiteY6" fmla="*/ 240482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696935 w 2487592"/>
                <a:gd name="connsiteY4" fmla="*/ 146039 h 1084220"/>
                <a:gd name="connsiteX5" fmla="*/ 777049 w 2487592"/>
                <a:gd name="connsiteY5" fmla="*/ 240482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2487592 w 2487592"/>
                <a:gd name="connsiteY5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2487592 w 2487592"/>
                <a:gd name="connsiteY5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2487592 w 2487592"/>
                <a:gd name="connsiteY5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1048511 w 2487592"/>
                <a:gd name="connsiteY5" fmla="*/ 402431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1048511 w 2487592"/>
                <a:gd name="connsiteY5" fmla="*/ 402431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1048511 w 2487592"/>
                <a:gd name="connsiteY5" fmla="*/ 402431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1048511 w 2487592"/>
                <a:gd name="connsiteY5" fmla="*/ 402431 h 1084220"/>
                <a:gd name="connsiteX6" fmla="*/ 977074 w 2487592"/>
                <a:gd name="connsiteY6" fmla="*/ 402431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1048511 w 2487592"/>
                <a:gd name="connsiteY5" fmla="*/ 402431 h 1084220"/>
                <a:gd name="connsiteX6" fmla="*/ 977074 w 2487592"/>
                <a:gd name="connsiteY6" fmla="*/ 402431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2487592 w 2487592"/>
                <a:gd name="connsiteY6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397644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397644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397644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2487592 w 2487592"/>
                <a:gd name="connsiteY7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2487592 w 2487592"/>
                <a:gd name="connsiteY8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2487592 w 2487592"/>
                <a:gd name="connsiteY8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2487592 w 2487592"/>
                <a:gd name="connsiteY8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17650 w 2487592"/>
                <a:gd name="connsiteY8" fmla="*/ 607194 h 1084220"/>
                <a:gd name="connsiteX9" fmla="*/ 2487592 w 2487592"/>
                <a:gd name="connsiteY9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17650 w 2487592"/>
                <a:gd name="connsiteY8" fmla="*/ 607194 h 1084220"/>
                <a:gd name="connsiteX9" fmla="*/ 2487592 w 2487592"/>
                <a:gd name="connsiteY9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17650 w 2487592"/>
                <a:gd name="connsiteY8" fmla="*/ 607194 h 1084220"/>
                <a:gd name="connsiteX9" fmla="*/ 2487592 w 2487592"/>
                <a:gd name="connsiteY9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17650 w 2487592"/>
                <a:gd name="connsiteY8" fmla="*/ 607194 h 1084220"/>
                <a:gd name="connsiteX9" fmla="*/ 2487592 w 2487592"/>
                <a:gd name="connsiteY9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17650 w 2487592"/>
                <a:gd name="connsiteY8" fmla="*/ 607194 h 1084220"/>
                <a:gd name="connsiteX9" fmla="*/ 2487592 w 2487592"/>
                <a:gd name="connsiteY9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00998 w 2487592"/>
                <a:gd name="connsiteY8" fmla="*/ 635755 h 1084220"/>
                <a:gd name="connsiteX9" fmla="*/ 2487592 w 2487592"/>
                <a:gd name="connsiteY9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00998 w 2487592"/>
                <a:gd name="connsiteY8" fmla="*/ 635755 h 1084220"/>
                <a:gd name="connsiteX9" fmla="*/ 1731963 w 2487592"/>
                <a:gd name="connsiteY9" fmla="*/ 747689 h 1084220"/>
                <a:gd name="connsiteX10" fmla="*/ 2487592 w 2487592"/>
                <a:gd name="connsiteY10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00998 w 2487592"/>
                <a:gd name="connsiteY8" fmla="*/ 635755 h 1084220"/>
                <a:gd name="connsiteX9" fmla="*/ 1731963 w 2487592"/>
                <a:gd name="connsiteY9" fmla="*/ 747689 h 1084220"/>
                <a:gd name="connsiteX10" fmla="*/ 2487592 w 2487592"/>
                <a:gd name="connsiteY10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00998 w 2487592"/>
                <a:gd name="connsiteY8" fmla="*/ 635755 h 1084220"/>
                <a:gd name="connsiteX9" fmla="*/ 1731963 w 2487592"/>
                <a:gd name="connsiteY9" fmla="*/ 747689 h 1084220"/>
                <a:gd name="connsiteX10" fmla="*/ 2487592 w 2487592"/>
                <a:gd name="connsiteY10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00998 w 2487592"/>
                <a:gd name="connsiteY8" fmla="*/ 635755 h 1084220"/>
                <a:gd name="connsiteX9" fmla="*/ 1731963 w 2487592"/>
                <a:gd name="connsiteY9" fmla="*/ 747689 h 1084220"/>
                <a:gd name="connsiteX10" fmla="*/ 1858183 w 2487592"/>
                <a:gd name="connsiteY10" fmla="*/ 764366 h 1084220"/>
                <a:gd name="connsiteX11" fmla="*/ 2487592 w 2487592"/>
                <a:gd name="connsiteY11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00998 w 2487592"/>
                <a:gd name="connsiteY8" fmla="*/ 635755 h 1084220"/>
                <a:gd name="connsiteX9" fmla="*/ 1731963 w 2487592"/>
                <a:gd name="connsiteY9" fmla="*/ 747689 h 1084220"/>
                <a:gd name="connsiteX10" fmla="*/ 1858183 w 2487592"/>
                <a:gd name="connsiteY10" fmla="*/ 764366 h 1084220"/>
                <a:gd name="connsiteX11" fmla="*/ 2487592 w 2487592"/>
                <a:gd name="connsiteY11" fmla="*/ 1084220 h 1084220"/>
                <a:gd name="connsiteX0" fmla="*/ 0 w 2487592"/>
                <a:gd name="connsiteY0" fmla="*/ 0 h 1084220"/>
                <a:gd name="connsiteX1" fmla="*/ 161925 w 2487592"/>
                <a:gd name="connsiteY1" fmla="*/ 107950 h 1084220"/>
                <a:gd name="connsiteX2" fmla="*/ 358775 w 2487592"/>
                <a:gd name="connsiteY2" fmla="*/ 50800 h 1084220"/>
                <a:gd name="connsiteX3" fmla="*/ 527050 w 2487592"/>
                <a:gd name="connsiteY3" fmla="*/ 38100 h 1084220"/>
                <a:gd name="connsiteX4" fmla="*/ 777049 w 2487592"/>
                <a:gd name="connsiteY4" fmla="*/ 240482 h 1084220"/>
                <a:gd name="connsiteX5" fmla="*/ 977074 w 2487592"/>
                <a:gd name="connsiteY5" fmla="*/ 402431 h 1084220"/>
                <a:gd name="connsiteX6" fmla="*/ 1184244 w 2487592"/>
                <a:gd name="connsiteY6" fmla="*/ 469058 h 1084220"/>
                <a:gd name="connsiteX7" fmla="*/ 1272347 w 2487592"/>
                <a:gd name="connsiteY7" fmla="*/ 576238 h 1084220"/>
                <a:gd name="connsiteX8" fmla="*/ 1500998 w 2487592"/>
                <a:gd name="connsiteY8" fmla="*/ 635755 h 1084220"/>
                <a:gd name="connsiteX9" fmla="*/ 1731963 w 2487592"/>
                <a:gd name="connsiteY9" fmla="*/ 747689 h 1084220"/>
                <a:gd name="connsiteX10" fmla="*/ 1858183 w 2487592"/>
                <a:gd name="connsiteY10" fmla="*/ 764366 h 1084220"/>
                <a:gd name="connsiteX11" fmla="*/ 2487592 w 2487592"/>
                <a:gd name="connsiteY11" fmla="*/ 1084220 h 1084220"/>
                <a:gd name="connsiteX0" fmla="*/ 0 w 2058977"/>
                <a:gd name="connsiteY0" fmla="*/ 0 h 787383"/>
                <a:gd name="connsiteX1" fmla="*/ 161925 w 2058977"/>
                <a:gd name="connsiteY1" fmla="*/ 107950 h 787383"/>
                <a:gd name="connsiteX2" fmla="*/ 358775 w 2058977"/>
                <a:gd name="connsiteY2" fmla="*/ 50800 h 787383"/>
                <a:gd name="connsiteX3" fmla="*/ 527050 w 2058977"/>
                <a:gd name="connsiteY3" fmla="*/ 38100 h 787383"/>
                <a:gd name="connsiteX4" fmla="*/ 777049 w 2058977"/>
                <a:gd name="connsiteY4" fmla="*/ 240482 h 787383"/>
                <a:gd name="connsiteX5" fmla="*/ 977074 w 2058977"/>
                <a:gd name="connsiteY5" fmla="*/ 402431 h 787383"/>
                <a:gd name="connsiteX6" fmla="*/ 1184244 w 2058977"/>
                <a:gd name="connsiteY6" fmla="*/ 469058 h 787383"/>
                <a:gd name="connsiteX7" fmla="*/ 1272347 w 2058977"/>
                <a:gd name="connsiteY7" fmla="*/ 576238 h 787383"/>
                <a:gd name="connsiteX8" fmla="*/ 1500998 w 2058977"/>
                <a:gd name="connsiteY8" fmla="*/ 635755 h 787383"/>
                <a:gd name="connsiteX9" fmla="*/ 1731963 w 2058977"/>
                <a:gd name="connsiteY9" fmla="*/ 747689 h 787383"/>
                <a:gd name="connsiteX10" fmla="*/ 1858183 w 2058977"/>
                <a:gd name="connsiteY10" fmla="*/ 764366 h 787383"/>
                <a:gd name="connsiteX11" fmla="*/ 2058977 w 2058977"/>
                <a:gd name="connsiteY11" fmla="*/ 696059 h 787383"/>
                <a:gd name="connsiteX0" fmla="*/ 0 w 2058977"/>
                <a:gd name="connsiteY0" fmla="*/ 0 h 787383"/>
                <a:gd name="connsiteX1" fmla="*/ 161925 w 2058977"/>
                <a:gd name="connsiteY1" fmla="*/ 107950 h 787383"/>
                <a:gd name="connsiteX2" fmla="*/ 358775 w 2058977"/>
                <a:gd name="connsiteY2" fmla="*/ 50800 h 787383"/>
                <a:gd name="connsiteX3" fmla="*/ 527050 w 2058977"/>
                <a:gd name="connsiteY3" fmla="*/ 38100 h 787383"/>
                <a:gd name="connsiteX4" fmla="*/ 777049 w 2058977"/>
                <a:gd name="connsiteY4" fmla="*/ 240482 h 787383"/>
                <a:gd name="connsiteX5" fmla="*/ 977074 w 2058977"/>
                <a:gd name="connsiteY5" fmla="*/ 402431 h 787383"/>
                <a:gd name="connsiteX6" fmla="*/ 1184244 w 2058977"/>
                <a:gd name="connsiteY6" fmla="*/ 469058 h 787383"/>
                <a:gd name="connsiteX7" fmla="*/ 1272347 w 2058977"/>
                <a:gd name="connsiteY7" fmla="*/ 576238 h 787383"/>
                <a:gd name="connsiteX8" fmla="*/ 1500998 w 2058977"/>
                <a:gd name="connsiteY8" fmla="*/ 635755 h 787383"/>
                <a:gd name="connsiteX9" fmla="*/ 1731963 w 2058977"/>
                <a:gd name="connsiteY9" fmla="*/ 747689 h 787383"/>
                <a:gd name="connsiteX10" fmla="*/ 1858183 w 2058977"/>
                <a:gd name="connsiteY10" fmla="*/ 764366 h 787383"/>
                <a:gd name="connsiteX11" fmla="*/ 2058977 w 2058977"/>
                <a:gd name="connsiteY11" fmla="*/ 696059 h 787383"/>
                <a:gd name="connsiteX0" fmla="*/ 0 w 2058977"/>
                <a:gd name="connsiteY0" fmla="*/ 0 h 787383"/>
                <a:gd name="connsiteX1" fmla="*/ 161925 w 2058977"/>
                <a:gd name="connsiteY1" fmla="*/ 107950 h 787383"/>
                <a:gd name="connsiteX2" fmla="*/ 358775 w 2058977"/>
                <a:gd name="connsiteY2" fmla="*/ 50800 h 787383"/>
                <a:gd name="connsiteX3" fmla="*/ 527050 w 2058977"/>
                <a:gd name="connsiteY3" fmla="*/ 38100 h 787383"/>
                <a:gd name="connsiteX4" fmla="*/ 777049 w 2058977"/>
                <a:gd name="connsiteY4" fmla="*/ 240482 h 787383"/>
                <a:gd name="connsiteX5" fmla="*/ 977074 w 2058977"/>
                <a:gd name="connsiteY5" fmla="*/ 402431 h 787383"/>
                <a:gd name="connsiteX6" fmla="*/ 1184244 w 2058977"/>
                <a:gd name="connsiteY6" fmla="*/ 469058 h 787383"/>
                <a:gd name="connsiteX7" fmla="*/ 1272347 w 2058977"/>
                <a:gd name="connsiteY7" fmla="*/ 576238 h 787383"/>
                <a:gd name="connsiteX8" fmla="*/ 1500998 w 2058977"/>
                <a:gd name="connsiteY8" fmla="*/ 635755 h 787383"/>
                <a:gd name="connsiteX9" fmla="*/ 1731963 w 2058977"/>
                <a:gd name="connsiteY9" fmla="*/ 747689 h 787383"/>
                <a:gd name="connsiteX10" fmla="*/ 1858183 w 2058977"/>
                <a:gd name="connsiteY10" fmla="*/ 764366 h 787383"/>
                <a:gd name="connsiteX11" fmla="*/ 1877234 w 2058977"/>
                <a:gd name="connsiteY11" fmla="*/ 742936 h 787383"/>
                <a:gd name="connsiteX12" fmla="*/ 2058977 w 2058977"/>
                <a:gd name="connsiteY12" fmla="*/ 696059 h 787383"/>
                <a:gd name="connsiteX0" fmla="*/ 0 w 2058977"/>
                <a:gd name="connsiteY0" fmla="*/ 0 h 765552"/>
                <a:gd name="connsiteX1" fmla="*/ 161925 w 2058977"/>
                <a:gd name="connsiteY1" fmla="*/ 107950 h 765552"/>
                <a:gd name="connsiteX2" fmla="*/ 358775 w 2058977"/>
                <a:gd name="connsiteY2" fmla="*/ 50800 h 765552"/>
                <a:gd name="connsiteX3" fmla="*/ 527050 w 2058977"/>
                <a:gd name="connsiteY3" fmla="*/ 38100 h 765552"/>
                <a:gd name="connsiteX4" fmla="*/ 777049 w 2058977"/>
                <a:gd name="connsiteY4" fmla="*/ 240482 h 765552"/>
                <a:gd name="connsiteX5" fmla="*/ 977074 w 2058977"/>
                <a:gd name="connsiteY5" fmla="*/ 402431 h 765552"/>
                <a:gd name="connsiteX6" fmla="*/ 1184244 w 2058977"/>
                <a:gd name="connsiteY6" fmla="*/ 469058 h 765552"/>
                <a:gd name="connsiteX7" fmla="*/ 1272347 w 2058977"/>
                <a:gd name="connsiteY7" fmla="*/ 576238 h 765552"/>
                <a:gd name="connsiteX8" fmla="*/ 1500998 w 2058977"/>
                <a:gd name="connsiteY8" fmla="*/ 635755 h 765552"/>
                <a:gd name="connsiteX9" fmla="*/ 1731963 w 2058977"/>
                <a:gd name="connsiteY9" fmla="*/ 747689 h 765552"/>
                <a:gd name="connsiteX10" fmla="*/ 1877234 w 2058977"/>
                <a:gd name="connsiteY10" fmla="*/ 742936 h 765552"/>
                <a:gd name="connsiteX11" fmla="*/ 2058977 w 2058977"/>
                <a:gd name="connsiteY11" fmla="*/ 696059 h 765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8977" h="765552">
                  <a:moveTo>
                    <a:pt x="0" y="0"/>
                  </a:moveTo>
                  <a:cubicBezTo>
                    <a:pt x="51064" y="49741"/>
                    <a:pt x="102129" y="99483"/>
                    <a:pt x="161925" y="107950"/>
                  </a:cubicBezTo>
                  <a:cubicBezTo>
                    <a:pt x="221721" y="116417"/>
                    <a:pt x="297921" y="62442"/>
                    <a:pt x="358775" y="50800"/>
                  </a:cubicBezTo>
                  <a:cubicBezTo>
                    <a:pt x="419629" y="39158"/>
                    <a:pt x="457338" y="6486"/>
                    <a:pt x="527050" y="38100"/>
                  </a:cubicBezTo>
                  <a:cubicBezTo>
                    <a:pt x="668223" y="172098"/>
                    <a:pt x="674154" y="170894"/>
                    <a:pt x="777049" y="240482"/>
                  </a:cubicBezTo>
                  <a:cubicBezTo>
                    <a:pt x="852053" y="301204"/>
                    <a:pt x="861075" y="335615"/>
                    <a:pt x="977074" y="402431"/>
                  </a:cubicBezTo>
                  <a:cubicBezTo>
                    <a:pt x="1033039" y="440535"/>
                    <a:pt x="1144463" y="474465"/>
                    <a:pt x="1184244" y="469058"/>
                  </a:cubicBezTo>
                  <a:cubicBezTo>
                    <a:pt x="1281087" y="509936"/>
                    <a:pt x="1209923" y="545136"/>
                    <a:pt x="1272347" y="576238"/>
                  </a:cubicBezTo>
                  <a:cubicBezTo>
                    <a:pt x="1327915" y="611171"/>
                    <a:pt x="1460401" y="655853"/>
                    <a:pt x="1500998" y="635755"/>
                  </a:cubicBezTo>
                  <a:cubicBezTo>
                    <a:pt x="1577601" y="664334"/>
                    <a:pt x="1677085" y="734843"/>
                    <a:pt x="1731963" y="747689"/>
                  </a:cubicBezTo>
                  <a:cubicBezTo>
                    <a:pt x="1794669" y="765552"/>
                    <a:pt x="1822732" y="751541"/>
                    <a:pt x="1877234" y="742936"/>
                  </a:cubicBezTo>
                  <a:lnTo>
                    <a:pt x="2058977" y="696059"/>
                  </a:lnTo>
                </a:path>
              </a:pathLst>
            </a:cu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Oval 162"/>
            <p:cNvSpPr>
              <a:spLocks noChangeArrowheads="1"/>
            </p:cNvSpPr>
            <p:nvPr/>
          </p:nvSpPr>
          <p:spPr bwMode="auto">
            <a:xfrm>
              <a:off x="505674" y="4858734"/>
              <a:ext cx="319722" cy="27575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altLang="ko-KR" sz="1200" b="1" dirty="0">
                  <a:solidFill>
                    <a:schemeClr val="bg1"/>
                  </a:solidFill>
                  <a:latin typeface="서울남산체 L" pitchFamily="18" charset="-127"/>
                  <a:ea typeface="서울남산체 L" pitchFamily="18" charset="-127"/>
                </a:rPr>
                <a:t>9</a:t>
              </a:r>
            </a:p>
          </p:txBody>
        </p:sp>
      </p:grpSp>
      <p:sp>
        <p:nvSpPr>
          <p:cNvPr id="1229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78760754-F125-48A0-BEF7-8ABAC15433E3}" type="slidenum">
              <a:rPr lang="en-US" altLang="ko-KR"/>
              <a:pPr>
                <a:defRPr/>
              </a:pPr>
              <a:t>15</a:t>
            </a:fld>
            <a:endParaRPr lang="en-US" altLang="ko-KR"/>
          </a:p>
        </p:txBody>
      </p:sp>
      <p:grpSp>
        <p:nvGrpSpPr>
          <p:cNvPr id="124931" name="Group 7"/>
          <p:cNvGrpSpPr>
            <a:grpSpLocks/>
          </p:cNvGrpSpPr>
          <p:nvPr/>
        </p:nvGrpSpPr>
        <p:grpSpPr bwMode="auto">
          <a:xfrm>
            <a:off x="504825" y="1131888"/>
            <a:ext cx="1112838" cy="246062"/>
            <a:chOff x="287" y="468"/>
            <a:chExt cx="701" cy="155"/>
          </a:xfrm>
        </p:grpSpPr>
        <p:pic>
          <p:nvPicPr>
            <p:cNvPr id="124941" name="Picture 8" descr="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4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51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Subway</a:t>
              </a:r>
              <a:endParaRPr lang="en-US" altLang="ko-KR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24932" name="내용 개체 틀 2"/>
          <p:cNvSpPr txBox="1">
            <a:spLocks/>
          </p:cNvSpPr>
          <p:nvPr/>
        </p:nvSpPr>
        <p:spPr bwMode="auto">
          <a:xfrm>
            <a:off x="794562" y="2173288"/>
            <a:ext cx="81200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1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No. of passengers (</a:t>
            </a:r>
            <a:r>
              <a:rPr lang="en-US" altLang="ko-KR" sz="1400" dirty="0" err="1">
                <a:latin typeface="Tahoma" pitchFamily="34" charset="0"/>
                <a:cs typeface="Tahoma" pitchFamily="34" charset="0"/>
              </a:rPr>
              <a:t>ave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.) :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6.9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million</a:t>
            </a:r>
          </a:p>
        </p:txBody>
      </p:sp>
      <p:sp>
        <p:nvSpPr>
          <p:cNvPr id="124937" name="내용 개체 틀 2"/>
          <p:cNvSpPr txBox="1">
            <a:spLocks/>
          </p:cNvSpPr>
          <p:nvPr/>
        </p:nvSpPr>
        <p:spPr bwMode="auto">
          <a:xfrm>
            <a:off x="771525" y="1495425"/>
            <a:ext cx="68246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1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Opening Line 1 (1974) : 7.8km, 9stations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Blip>
                <a:blip r:embed="rId1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Present (Line1~Line9) :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316.9km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292 stations, 3,659 rolling stocks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                                       ※ National rail road section in Seoul :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111.1km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4938" name="TextBox 47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50" name="직사각형 49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4940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 b="1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1534072" y="2565919"/>
            <a:ext cx="6192688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rgbClr val="7D9CEB"/>
              </a:buClr>
            </a:pPr>
            <a:r>
              <a:rPr lang="en-US" altLang="ko-K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Line 1~4 : Seoul Metro </a:t>
            </a:r>
            <a:r>
              <a:rPr lang="en-US" altLang="ko-KR" sz="13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(public enterprise) </a:t>
            </a:r>
          </a:p>
          <a:p>
            <a:pPr>
              <a:spcBef>
                <a:spcPts val="200"/>
              </a:spcBef>
              <a:buClr>
                <a:srgbClr val="7D9CEB"/>
              </a:buClr>
            </a:pPr>
            <a:r>
              <a:rPr lang="en-US" altLang="ko-KR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Line 5~8 : Seoul Metropolitan Rapid Transit </a:t>
            </a:r>
            <a:r>
              <a:rPr lang="en-US" altLang="ko-KR" sz="13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(public enterprise)</a:t>
            </a:r>
          </a:p>
          <a:p>
            <a:pPr>
              <a:spcBef>
                <a:spcPts val="200"/>
              </a:spcBef>
              <a:buClr>
                <a:srgbClr val="7D9CEB"/>
              </a:buClr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- Line 9 : Seoul Metro Line9 </a:t>
            </a:r>
            <a:r>
              <a:rPr lang="en-US" altLang="ko-KR" sz="13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(Private company</a:t>
            </a:r>
            <a:r>
              <a:rPr lang="en-US" altLang="ko-KR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altLang="ko-KR" sz="1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내용 개체 틀 2"/>
          <p:cNvSpPr txBox="1">
            <a:spLocks/>
          </p:cNvSpPr>
          <p:nvPr/>
        </p:nvSpPr>
        <p:spPr bwMode="auto">
          <a:xfrm>
            <a:off x="786450" y="2531503"/>
            <a:ext cx="81200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13"/>
              </a:buBlip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Operator 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3361" name="Picture 1" descr="C:\자료\사진\WHO 제출사진\subway 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5195318"/>
            <a:ext cx="2175123" cy="1474042"/>
          </a:xfrm>
          <a:prstGeom prst="rect">
            <a:avLst/>
          </a:prstGeom>
          <a:noFill/>
        </p:spPr>
      </p:pic>
      <p:pic>
        <p:nvPicPr>
          <p:cNvPr id="143362" name="Picture 2" descr="C:\자료\사진\WHO 제출사진\Platform Screen Door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40657" y="3758404"/>
            <a:ext cx="2121123" cy="1427102"/>
          </a:xfrm>
          <a:prstGeom prst="rect">
            <a:avLst/>
          </a:prstGeom>
          <a:noFill/>
        </p:spPr>
      </p:pic>
      <p:pic>
        <p:nvPicPr>
          <p:cNvPr id="62" name="Picture 2" descr="C:\DOCUME~1\jung\LOCALS~1\Temp\Hnc\BinData\EMB000017802581.jpg"/>
          <p:cNvPicPr>
            <a:picLocks noChangeAspect="1" noChangeArrowheads="1"/>
          </p:cNvPicPr>
          <p:nvPr/>
        </p:nvPicPr>
        <p:blipFill>
          <a:blip r:embed="rId16" cstate="print"/>
          <a:srcRect t="15792" r="11207"/>
          <a:stretch>
            <a:fillRect/>
          </a:stretch>
        </p:blipFill>
        <p:spPr bwMode="auto">
          <a:xfrm>
            <a:off x="182667" y="3754904"/>
            <a:ext cx="1952015" cy="143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 descr="C:\자료\사진\WHO 제출사진\Subway Line9-3.JPG"/>
          <p:cNvPicPr>
            <a:picLocks noChangeAspect="1" noChangeArrowheads="1"/>
          </p:cNvPicPr>
          <p:nvPr/>
        </p:nvPicPr>
        <p:blipFill>
          <a:blip r:embed="rId17" cstate="print"/>
          <a:srcRect l="7347"/>
          <a:stretch>
            <a:fillRect/>
          </a:stretch>
        </p:blipFill>
        <p:spPr bwMode="auto">
          <a:xfrm>
            <a:off x="2134682" y="5195318"/>
            <a:ext cx="2010545" cy="1446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6C51F-71BA-4243-B072-2FAD04EFA214}" type="slidenum">
              <a:rPr lang="ko-KR" altLang="en-US"/>
              <a:pPr>
                <a:defRPr/>
              </a:pPr>
              <a:t>16</a:t>
            </a:fld>
            <a:endParaRPr lang="ko-KR" altLang="en-US"/>
          </a:p>
        </p:txBody>
      </p:sp>
      <p:sp>
        <p:nvSpPr>
          <p:cNvPr id="128003" name="TextBox 14"/>
          <p:cNvSpPr txBox="1">
            <a:spLocks noChangeArrowheads="1"/>
          </p:cNvSpPr>
          <p:nvPr/>
        </p:nvSpPr>
        <p:spPr bwMode="auto">
          <a:xfrm>
            <a:off x="508000" y="1556792"/>
            <a:ext cx="251936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en-US" altLang="ko-KR" sz="1500" b="1" dirty="0">
                <a:latin typeface="Tahoma" pitchFamily="34" charset="0"/>
                <a:ea typeface="08서울남산체 EB"/>
                <a:cs typeface="굴림" charset="-127"/>
              </a:rPr>
              <a:t>&lt;Under construction&gt;</a:t>
            </a:r>
            <a:endParaRPr lang="ko-KR" altLang="ko-KR" sz="1500" dirty="0">
              <a:ea typeface="08서울남산체 EB"/>
              <a:cs typeface="굴림" charset="-127"/>
            </a:endParaRPr>
          </a:p>
        </p:txBody>
      </p:sp>
      <p:sp>
        <p:nvSpPr>
          <p:cNvPr id="128004" name="내용 개체 틀 2"/>
          <p:cNvSpPr>
            <a:spLocks/>
          </p:cNvSpPr>
          <p:nvPr/>
        </p:nvSpPr>
        <p:spPr bwMode="auto">
          <a:xfrm>
            <a:off x="503238" y="1900758"/>
            <a:ext cx="49545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/>
          <a:lstStyle/>
          <a:p>
            <a:pPr>
              <a:spcBef>
                <a:spcPts val="200"/>
              </a:spcBef>
              <a:buClr>
                <a:schemeClr val="tx1"/>
              </a:buClr>
              <a:buSzPts val="1600"/>
              <a:buFont typeface="Arial" charset="0"/>
              <a:buChar char="•"/>
            </a:pPr>
            <a:r>
              <a:rPr lang="ko-KR" altLang="ko-KR" sz="1400" b="1">
                <a:latin typeface="Tahoma" pitchFamily="34" charset="0"/>
                <a:ea typeface="08서울남산체 M"/>
                <a:cs typeface="굴림" charset="-127"/>
              </a:rPr>
              <a:t> </a:t>
            </a:r>
            <a:r>
              <a:rPr lang="en-US" altLang="ko-KR" sz="1400" b="1">
                <a:latin typeface="Tahoma" pitchFamily="34" charset="0"/>
                <a:ea typeface="08서울남산체 M"/>
                <a:cs typeface="굴림" charset="-127"/>
              </a:rPr>
              <a:t>Line 7</a:t>
            </a:r>
            <a:r>
              <a:rPr lang="en-US" altLang="ko-KR" sz="1400">
                <a:latin typeface="Tahoma" pitchFamily="34" charset="0"/>
                <a:ea typeface="08서울남산체 M"/>
                <a:cs typeface="굴림" charset="-127"/>
              </a:rPr>
              <a:t>(Onsu~Bupyeong-gu office : 10.2km)</a:t>
            </a:r>
            <a:endParaRPr lang="ko-KR" altLang="ko-KR" sz="1400">
              <a:ea typeface="08서울남산체 M"/>
              <a:cs typeface="굴림" charset="-127"/>
            </a:endParaRPr>
          </a:p>
        </p:txBody>
      </p:sp>
      <p:sp>
        <p:nvSpPr>
          <p:cNvPr id="128005" name="TextBox 17"/>
          <p:cNvSpPr txBox="1">
            <a:spLocks noChangeArrowheads="1"/>
          </p:cNvSpPr>
          <p:nvPr/>
        </p:nvSpPr>
        <p:spPr bwMode="auto">
          <a:xfrm>
            <a:off x="563563" y="2708920"/>
            <a:ext cx="25193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en-US" altLang="ko-KR" sz="1500" b="1" dirty="0">
                <a:latin typeface="Tahoma" pitchFamily="34" charset="0"/>
                <a:ea typeface="08서울남산체 EB"/>
                <a:cs typeface="굴림" charset="-127"/>
              </a:rPr>
              <a:t>&lt;Planning&gt;</a:t>
            </a:r>
            <a:endParaRPr lang="ko-KR" altLang="ko-KR" sz="1500" dirty="0">
              <a:ea typeface="08서울남산체 EB"/>
              <a:cs typeface="굴림" charset="-127"/>
            </a:endParaRPr>
          </a:p>
        </p:txBody>
      </p:sp>
      <p:sp>
        <p:nvSpPr>
          <p:cNvPr id="128006" name="직사각형 18"/>
          <p:cNvSpPr>
            <a:spLocks noChangeArrowheads="1"/>
          </p:cNvSpPr>
          <p:nvPr/>
        </p:nvSpPr>
        <p:spPr bwMode="auto">
          <a:xfrm>
            <a:off x="468313" y="2184921"/>
            <a:ext cx="462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200"/>
              </a:spcBef>
              <a:buClr>
                <a:schemeClr val="tx1"/>
              </a:buClr>
              <a:buSzPts val="1600"/>
              <a:buFont typeface="Arial" charset="0"/>
              <a:buChar char="•"/>
            </a:pPr>
            <a:r>
              <a:rPr lang="en-US" altLang="ko-KR" sz="1400" b="1" dirty="0">
                <a:latin typeface="Tahoma" pitchFamily="34" charset="0"/>
                <a:ea typeface="08서울남산체 M"/>
                <a:cs typeface="굴림" charset="-127"/>
              </a:rPr>
              <a:t> Line 9</a:t>
            </a: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(</a:t>
            </a:r>
            <a:r>
              <a:rPr lang="en-US" altLang="ko-KR" sz="1400" dirty="0" err="1">
                <a:latin typeface="Tahoma" pitchFamily="34" charset="0"/>
                <a:ea typeface="08서울남산체 M"/>
                <a:cs typeface="굴림" charset="-127"/>
              </a:rPr>
              <a:t>Sinnonhyeon~Oryun</a:t>
            </a: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 : 12.5km)</a:t>
            </a:r>
            <a:endParaRPr lang="ko-KR" altLang="ko-KR" sz="1400" dirty="0">
              <a:ea typeface="08서울남산체 M"/>
              <a:cs typeface="굴림" charset="-127"/>
            </a:endParaRPr>
          </a:p>
        </p:txBody>
      </p:sp>
      <p:sp>
        <p:nvSpPr>
          <p:cNvPr id="128007" name="직사각형 25"/>
          <p:cNvSpPr>
            <a:spLocks noChangeArrowheads="1"/>
          </p:cNvSpPr>
          <p:nvPr/>
        </p:nvSpPr>
        <p:spPr bwMode="auto">
          <a:xfrm>
            <a:off x="468313" y="4150593"/>
            <a:ext cx="721518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200"/>
              </a:spcBef>
              <a:buClr>
                <a:schemeClr val="tx1"/>
              </a:buClr>
              <a:buSzPts val="1800"/>
              <a:buFont typeface="Arial" charset="0"/>
              <a:buChar char="•"/>
            </a:pPr>
            <a:r>
              <a:rPr lang="en-US" altLang="ko-KR" sz="1400" b="1" dirty="0">
                <a:latin typeface="Tahoma" pitchFamily="34" charset="0"/>
                <a:ea typeface="08서울남산체 M"/>
                <a:cs typeface="굴림" charset="-127"/>
              </a:rPr>
              <a:t> Line </a:t>
            </a:r>
            <a:r>
              <a:rPr lang="en-US" altLang="ko-KR" sz="1400" b="1" dirty="0" smtClean="0">
                <a:latin typeface="Tahoma" pitchFamily="34" charset="0"/>
                <a:ea typeface="08서울남산체 M"/>
                <a:cs typeface="굴림" charset="-127"/>
              </a:rPr>
              <a:t>5 </a:t>
            </a:r>
            <a:r>
              <a:rPr lang="en-US" altLang="ko-KR" sz="1400" dirty="0" smtClean="0">
                <a:latin typeface="Tahoma" pitchFamily="34" charset="0"/>
                <a:ea typeface="08서울남산체 M"/>
                <a:cs typeface="굴림" charset="-127"/>
              </a:rPr>
              <a:t>(</a:t>
            </a:r>
            <a:r>
              <a:rPr lang="en-US" altLang="ko-KR" sz="1400" dirty="0" err="1">
                <a:latin typeface="Tahoma" pitchFamily="34" charset="0"/>
                <a:ea typeface="08서울남산체 M"/>
                <a:cs typeface="굴림" charset="-127"/>
              </a:rPr>
              <a:t>Sangil~Gangil~Hanam</a:t>
            </a: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)</a:t>
            </a:r>
          </a:p>
          <a:p>
            <a:pPr>
              <a:spcBef>
                <a:spcPts val="200"/>
              </a:spcBef>
            </a:pP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  </a:t>
            </a:r>
            <a:r>
              <a:rPr lang="en-US" altLang="ko-KR" sz="1400" dirty="0">
                <a:latin typeface="Tahoma" pitchFamily="34" charset="0"/>
                <a:ea typeface="맑은 고딕"/>
                <a:cs typeface="굴림" charset="-127"/>
              </a:rPr>
              <a:t>: </a:t>
            </a:r>
            <a:r>
              <a:rPr lang="en-US" altLang="ko-KR" sz="1400" dirty="0" err="1">
                <a:latin typeface="Tahoma" pitchFamily="34" charset="0"/>
                <a:ea typeface="맑은 고딕"/>
                <a:cs typeface="굴림" charset="-127"/>
              </a:rPr>
              <a:t>Conneting</a:t>
            </a:r>
            <a:r>
              <a:rPr lang="en-US" altLang="ko-KR" sz="1400" dirty="0">
                <a:latin typeface="Tahoma" pitchFamily="34" charset="0"/>
                <a:ea typeface="맑은 고딕"/>
                <a:cs typeface="굴림" charset="-127"/>
              </a:rPr>
              <a:t> *</a:t>
            </a:r>
            <a:r>
              <a:rPr lang="en-US" altLang="ko-KR" sz="1400" dirty="0" err="1">
                <a:latin typeface="Tahoma" pitchFamily="34" charset="0"/>
                <a:ea typeface="맑은 고딕"/>
                <a:cs typeface="굴림" charset="-127"/>
              </a:rPr>
              <a:t>Bogeumjari</a:t>
            </a:r>
            <a:r>
              <a:rPr lang="en-US" altLang="ko-KR" sz="1400" dirty="0">
                <a:latin typeface="Tahoma" pitchFamily="34" charset="0"/>
                <a:ea typeface="맑은 고딕"/>
                <a:cs typeface="굴림" charset="-127"/>
              </a:rPr>
              <a:t> Housing </a:t>
            </a:r>
          </a:p>
          <a:p>
            <a:pPr>
              <a:spcBef>
                <a:spcPts val="200"/>
              </a:spcBef>
            </a:pPr>
            <a:r>
              <a:rPr lang="en-US" altLang="ko-KR" sz="1400" dirty="0">
                <a:latin typeface="Tahoma" pitchFamily="34" charset="0"/>
                <a:ea typeface="맑은 고딕"/>
                <a:cs typeface="굴림" charset="-127"/>
              </a:rPr>
              <a:t>    in </a:t>
            </a:r>
            <a:r>
              <a:rPr lang="en-US" altLang="ko-KR" sz="1400" dirty="0" err="1">
                <a:latin typeface="Tahoma" pitchFamily="34" charset="0"/>
                <a:ea typeface="맑은 고딕"/>
                <a:cs typeface="굴림" charset="-127"/>
              </a:rPr>
              <a:t>Misa</a:t>
            </a:r>
            <a:r>
              <a:rPr lang="en-US" altLang="ko-KR" sz="1400" dirty="0">
                <a:latin typeface="Tahoma" pitchFamily="34" charset="0"/>
                <a:ea typeface="맑은 고딕"/>
                <a:cs typeface="굴림" charset="-127"/>
              </a:rPr>
              <a:t> district with </a:t>
            </a:r>
            <a:r>
              <a:rPr lang="en-US" altLang="ko-KR" sz="1400" dirty="0" err="1">
                <a:latin typeface="Tahoma" pitchFamily="34" charset="0"/>
                <a:ea typeface="맑은 고딕"/>
                <a:cs typeface="굴림" charset="-127"/>
              </a:rPr>
              <a:t>Pungsan</a:t>
            </a:r>
            <a:r>
              <a:rPr lang="en-US" altLang="ko-KR" sz="1400" dirty="0">
                <a:latin typeface="Tahoma" pitchFamily="34" charset="0"/>
                <a:ea typeface="맑은 고딕"/>
                <a:cs typeface="굴림" charset="-127"/>
              </a:rPr>
              <a:t> district</a:t>
            </a:r>
            <a:endParaRPr lang="ko-KR" altLang="ko-KR" sz="1400" dirty="0"/>
          </a:p>
        </p:txBody>
      </p:sp>
      <p:sp>
        <p:nvSpPr>
          <p:cNvPr id="128009" name="직사각형 34"/>
          <p:cNvSpPr>
            <a:spLocks noChangeArrowheads="1"/>
          </p:cNvSpPr>
          <p:nvPr/>
        </p:nvSpPr>
        <p:spPr bwMode="auto">
          <a:xfrm>
            <a:off x="668338" y="4962624"/>
            <a:ext cx="33909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ko-KR" sz="1200" dirty="0">
                <a:solidFill>
                  <a:srgbClr val="000000"/>
                </a:solidFill>
                <a:latin typeface="Tahoma" pitchFamily="34" charset="0"/>
                <a:ea typeface="맑은 고딕"/>
                <a:cs typeface="굴림" charset="-127"/>
              </a:rPr>
              <a:t>*</a:t>
            </a:r>
            <a:r>
              <a:rPr lang="en-US" altLang="ko-KR" sz="1200" dirty="0" err="1">
                <a:solidFill>
                  <a:srgbClr val="000000"/>
                </a:solidFill>
                <a:latin typeface="Tahoma" pitchFamily="34" charset="0"/>
                <a:ea typeface="맑은 고딕"/>
                <a:cs typeface="굴림" charset="-127"/>
              </a:rPr>
              <a:t>Bogeumjari</a:t>
            </a:r>
            <a:r>
              <a:rPr lang="en-US" altLang="ko-KR" sz="1200" dirty="0">
                <a:solidFill>
                  <a:srgbClr val="000000"/>
                </a:solidFill>
                <a:latin typeface="Tahoma" pitchFamily="34" charset="0"/>
                <a:ea typeface="맑은 고딕"/>
                <a:cs typeface="굴림" charset="-127"/>
              </a:rPr>
              <a:t> Hosing</a:t>
            </a:r>
          </a:p>
          <a:p>
            <a:pPr>
              <a:spcBef>
                <a:spcPts val="200"/>
              </a:spcBef>
            </a:pPr>
            <a:r>
              <a:rPr lang="en-US" altLang="ko-KR" sz="1200" dirty="0">
                <a:solidFill>
                  <a:srgbClr val="000000"/>
                </a:solidFill>
                <a:latin typeface="Tahoma" pitchFamily="34" charset="0"/>
                <a:ea typeface="맑은 고딕"/>
                <a:cs typeface="굴림" charset="-127"/>
              </a:rPr>
              <a:t> : public apartment for non-homeowners</a:t>
            </a:r>
            <a:endParaRPr lang="ko-KR" altLang="ko-KR" dirty="0">
              <a:ea typeface="맑은 고딕"/>
              <a:cs typeface="굴림" charset="-127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7329488" y="2152650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011" name="직사각형 40"/>
          <p:cNvSpPr>
            <a:spLocks noChangeArrowheads="1"/>
          </p:cNvSpPr>
          <p:nvPr/>
        </p:nvSpPr>
        <p:spPr bwMode="auto">
          <a:xfrm>
            <a:off x="7586663" y="2000250"/>
            <a:ext cx="1428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ko-KR" sz="1200">
                <a:solidFill>
                  <a:srgbClr val="000000"/>
                </a:solidFill>
                <a:latin typeface="맑은 고딕"/>
                <a:ea typeface="맑은 고딕"/>
                <a:cs typeface="굴림" charset="-127"/>
              </a:rPr>
              <a:t>Extended railway</a:t>
            </a:r>
            <a:endParaRPr lang="ko-KR" altLang="ko-KR">
              <a:ea typeface="맑은 고딕"/>
              <a:cs typeface="굴림" charset="-127"/>
            </a:endParaRPr>
          </a:p>
        </p:txBody>
      </p:sp>
      <p:sp>
        <p:nvSpPr>
          <p:cNvPr id="34" name="직사각형 33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8013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28014" name="TextBox 35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grpSp>
        <p:nvGrpSpPr>
          <p:cNvPr id="128015" name="Group 7"/>
          <p:cNvGrpSpPr>
            <a:grpSpLocks/>
          </p:cNvGrpSpPr>
          <p:nvPr/>
        </p:nvGrpSpPr>
        <p:grpSpPr bwMode="auto">
          <a:xfrm>
            <a:off x="504825" y="1131888"/>
            <a:ext cx="5683250" cy="246062"/>
            <a:chOff x="287" y="468"/>
            <a:chExt cx="3580" cy="155"/>
          </a:xfrm>
        </p:grpSpPr>
        <p:pic>
          <p:nvPicPr>
            <p:cNvPr id="128016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393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Subway </a:t>
              </a:r>
              <a:r>
                <a:rPr lang="en-US" altLang="ko-KR" sz="1600" b="1" dirty="0">
                  <a:solidFill>
                    <a:schemeClr val="tx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– Extend metro lines into Metropolitan area</a:t>
              </a: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3934585" y="2438400"/>
            <a:ext cx="5097129" cy="3846513"/>
            <a:chOff x="3392488" y="1584598"/>
            <a:chExt cx="6234112" cy="4700315"/>
          </a:xfrm>
        </p:grpSpPr>
        <p:grpSp>
          <p:nvGrpSpPr>
            <p:cNvPr id="53" name="그룹 46"/>
            <p:cNvGrpSpPr>
              <a:grpSpLocks/>
            </p:cNvGrpSpPr>
            <p:nvPr/>
          </p:nvGrpSpPr>
          <p:grpSpPr bwMode="auto">
            <a:xfrm>
              <a:off x="3392488" y="1620982"/>
              <a:ext cx="6234112" cy="4663931"/>
              <a:chOff x="3636963" y="1836882"/>
              <a:chExt cx="6234112" cy="4663931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7975600" y="1968500"/>
                <a:ext cx="1651000" cy="2492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77800" indent="-177800" algn="r" eaLnBrk="0" latinLnBrk="0" hangingPunct="0">
                  <a:lnSpc>
                    <a:spcPct val="85000"/>
                  </a:lnSpc>
                  <a:spcBef>
                    <a:spcPct val="50000"/>
                  </a:spcBef>
                  <a:buClr>
                    <a:srgbClr val="000000"/>
                  </a:buClr>
                  <a:buSzPct val="100000"/>
                  <a:defRPr/>
                </a:pPr>
                <a:r>
                  <a:rPr lang="en-US" altLang="ko-KR" sz="1200" dirty="0">
                    <a:latin typeface="+mn-ea"/>
                    <a:ea typeface="+mn-ea"/>
                  </a:rPr>
                  <a:t>(2010</a:t>
                </a:r>
                <a:r>
                  <a:rPr lang="ko-KR" altLang="en-US" sz="1200" dirty="0">
                    <a:latin typeface="+mn-ea"/>
                    <a:ea typeface="+mn-ea"/>
                  </a:rPr>
                  <a:t>년 </a:t>
                </a:r>
                <a:r>
                  <a:rPr lang="en-US" altLang="ko-KR" sz="1200" dirty="0">
                    <a:latin typeface="+mn-ea"/>
                    <a:ea typeface="+mn-ea"/>
                  </a:rPr>
                  <a:t>3</a:t>
                </a:r>
                <a:r>
                  <a:rPr lang="ko-KR" altLang="en-US" sz="1200" dirty="0">
                    <a:latin typeface="+mn-ea"/>
                    <a:ea typeface="+mn-ea"/>
                  </a:rPr>
                  <a:t>월말 현재</a:t>
                </a:r>
                <a:r>
                  <a:rPr lang="en-US" altLang="ko-KR" sz="1200" dirty="0">
                    <a:latin typeface="+mn-ea"/>
                    <a:ea typeface="+mn-ea"/>
                  </a:rPr>
                  <a:t>)</a:t>
                </a:r>
              </a:p>
            </p:txBody>
          </p:sp>
          <p:pic>
            <p:nvPicPr>
              <p:cNvPr id="57" name="Picture 2" descr="C:\Documents and Settings\Owner\바탕 화면\(070621)_전체노선도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004" t="1611" r="3626" b="2340"/>
              <a:stretch>
                <a:fillRect/>
              </a:stretch>
            </p:blipFill>
            <p:spPr bwMode="auto">
              <a:xfrm>
                <a:off x="3640138" y="1836882"/>
                <a:ext cx="6205537" cy="4663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8" name="자유형 57"/>
              <p:cNvSpPr/>
              <p:nvPr/>
            </p:nvSpPr>
            <p:spPr bwMode="auto">
              <a:xfrm>
                <a:off x="7150101" y="4805751"/>
                <a:ext cx="1698624" cy="466337"/>
              </a:xfrm>
              <a:custGeom>
                <a:avLst/>
                <a:gdLst>
                  <a:gd name="connsiteX0" fmla="*/ 0 w 1338263"/>
                  <a:gd name="connsiteY0" fmla="*/ 260747 h 297259"/>
                  <a:gd name="connsiteX1" fmla="*/ 335757 w 1338263"/>
                  <a:gd name="connsiteY1" fmla="*/ 134541 h 297259"/>
                  <a:gd name="connsiteX2" fmla="*/ 485775 w 1338263"/>
                  <a:gd name="connsiteY2" fmla="*/ 108347 h 297259"/>
                  <a:gd name="connsiteX3" fmla="*/ 604838 w 1338263"/>
                  <a:gd name="connsiteY3" fmla="*/ 186928 h 297259"/>
                  <a:gd name="connsiteX4" fmla="*/ 778669 w 1338263"/>
                  <a:gd name="connsiteY4" fmla="*/ 289322 h 297259"/>
                  <a:gd name="connsiteX5" fmla="*/ 962025 w 1338263"/>
                  <a:gd name="connsiteY5" fmla="*/ 234553 h 297259"/>
                  <a:gd name="connsiteX6" fmla="*/ 1002507 w 1338263"/>
                  <a:gd name="connsiteY6" fmla="*/ 58341 h 297259"/>
                  <a:gd name="connsiteX7" fmla="*/ 1197769 w 1338263"/>
                  <a:gd name="connsiteY7" fmla="*/ 186928 h 297259"/>
                  <a:gd name="connsiteX8" fmla="*/ 1226344 w 1338263"/>
                  <a:gd name="connsiteY8" fmla="*/ 17859 h 297259"/>
                  <a:gd name="connsiteX9" fmla="*/ 1338263 w 1338263"/>
                  <a:gd name="connsiteY9" fmla="*/ 79772 h 297259"/>
                  <a:gd name="connsiteX10" fmla="*/ 1338263 w 1338263"/>
                  <a:gd name="connsiteY10" fmla="*/ 79772 h 297259"/>
                  <a:gd name="connsiteX0" fmla="*/ 0 w 1338263"/>
                  <a:gd name="connsiteY0" fmla="*/ 248440 h 284952"/>
                  <a:gd name="connsiteX1" fmla="*/ 335757 w 1338263"/>
                  <a:gd name="connsiteY1" fmla="*/ 122234 h 284952"/>
                  <a:gd name="connsiteX2" fmla="*/ 485775 w 1338263"/>
                  <a:gd name="connsiteY2" fmla="*/ 96040 h 284952"/>
                  <a:gd name="connsiteX3" fmla="*/ 604838 w 1338263"/>
                  <a:gd name="connsiteY3" fmla="*/ 174621 h 284952"/>
                  <a:gd name="connsiteX4" fmla="*/ 778669 w 1338263"/>
                  <a:gd name="connsiteY4" fmla="*/ 277015 h 284952"/>
                  <a:gd name="connsiteX5" fmla="*/ 962025 w 1338263"/>
                  <a:gd name="connsiteY5" fmla="*/ 222246 h 284952"/>
                  <a:gd name="connsiteX6" fmla="*/ 1002507 w 1338263"/>
                  <a:gd name="connsiteY6" fmla="*/ 46034 h 284952"/>
                  <a:gd name="connsiteX7" fmla="*/ 1197769 w 1338263"/>
                  <a:gd name="connsiteY7" fmla="*/ 174621 h 284952"/>
                  <a:gd name="connsiteX8" fmla="*/ 1202532 w 1338263"/>
                  <a:gd name="connsiteY8" fmla="*/ 100778 h 284952"/>
                  <a:gd name="connsiteX9" fmla="*/ 1226344 w 1338263"/>
                  <a:gd name="connsiteY9" fmla="*/ 5552 h 284952"/>
                  <a:gd name="connsiteX10" fmla="*/ 1338263 w 1338263"/>
                  <a:gd name="connsiteY10" fmla="*/ 67465 h 284952"/>
                  <a:gd name="connsiteX11" fmla="*/ 1338263 w 1338263"/>
                  <a:gd name="connsiteY11" fmla="*/ 67465 h 284952"/>
                  <a:gd name="connsiteX0" fmla="*/ 0 w 1338263"/>
                  <a:gd name="connsiteY0" fmla="*/ 248440 h 284952"/>
                  <a:gd name="connsiteX1" fmla="*/ 335757 w 1338263"/>
                  <a:gd name="connsiteY1" fmla="*/ 122234 h 284952"/>
                  <a:gd name="connsiteX2" fmla="*/ 485775 w 1338263"/>
                  <a:gd name="connsiteY2" fmla="*/ 96040 h 284952"/>
                  <a:gd name="connsiteX3" fmla="*/ 604838 w 1338263"/>
                  <a:gd name="connsiteY3" fmla="*/ 174621 h 284952"/>
                  <a:gd name="connsiteX4" fmla="*/ 778669 w 1338263"/>
                  <a:gd name="connsiteY4" fmla="*/ 277015 h 284952"/>
                  <a:gd name="connsiteX5" fmla="*/ 962025 w 1338263"/>
                  <a:gd name="connsiteY5" fmla="*/ 222246 h 284952"/>
                  <a:gd name="connsiteX6" fmla="*/ 1002507 w 1338263"/>
                  <a:gd name="connsiteY6" fmla="*/ 46034 h 284952"/>
                  <a:gd name="connsiteX7" fmla="*/ 1138212 w 1338263"/>
                  <a:gd name="connsiteY7" fmla="*/ 143656 h 284952"/>
                  <a:gd name="connsiteX8" fmla="*/ 1202532 w 1338263"/>
                  <a:gd name="connsiteY8" fmla="*/ 100778 h 284952"/>
                  <a:gd name="connsiteX9" fmla="*/ 1226344 w 1338263"/>
                  <a:gd name="connsiteY9" fmla="*/ 5552 h 284952"/>
                  <a:gd name="connsiteX10" fmla="*/ 1338263 w 1338263"/>
                  <a:gd name="connsiteY10" fmla="*/ 67465 h 284952"/>
                  <a:gd name="connsiteX11" fmla="*/ 1338263 w 1338263"/>
                  <a:gd name="connsiteY11" fmla="*/ 67465 h 284952"/>
                  <a:gd name="connsiteX0" fmla="*/ 0 w 1338263"/>
                  <a:gd name="connsiteY0" fmla="*/ 255587 h 292099"/>
                  <a:gd name="connsiteX1" fmla="*/ 335757 w 1338263"/>
                  <a:gd name="connsiteY1" fmla="*/ 129381 h 292099"/>
                  <a:gd name="connsiteX2" fmla="*/ 485775 w 1338263"/>
                  <a:gd name="connsiteY2" fmla="*/ 103187 h 292099"/>
                  <a:gd name="connsiteX3" fmla="*/ 604838 w 1338263"/>
                  <a:gd name="connsiteY3" fmla="*/ 181768 h 292099"/>
                  <a:gd name="connsiteX4" fmla="*/ 778669 w 1338263"/>
                  <a:gd name="connsiteY4" fmla="*/ 284162 h 292099"/>
                  <a:gd name="connsiteX5" fmla="*/ 962025 w 1338263"/>
                  <a:gd name="connsiteY5" fmla="*/ 229393 h 292099"/>
                  <a:gd name="connsiteX6" fmla="*/ 1002507 w 1338263"/>
                  <a:gd name="connsiteY6" fmla="*/ 53181 h 292099"/>
                  <a:gd name="connsiteX7" fmla="*/ 1138212 w 1338263"/>
                  <a:gd name="connsiteY7" fmla="*/ 150803 h 292099"/>
                  <a:gd name="connsiteX8" fmla="*/ 1226344 w 1338263"/>
                  <a:gd name="connsiteY8" fmla="*/ 12699 h 292099"/>
                  <a:gd name="connsiteX9" fmla="*/ 1338263 w 1338263"/>
                  <a:gd name="connsiteY9" fmla="*/ 74612 h 292099"/>
                  <a:gd name="connsiteX10" fmla="*/ 1338263 w 1338263"/>
                  <a:gd name="connsiteY10" fmla="*/ 74612 h 292099"/>
                  <a:gd name="connsiteX0" fmla="*/ 0 w 1338263"/>
                  <a:gd name="connsiteY0" fmla="*/ 255587 h 292099"/>
                  <a:gd name="connsiteX1" fmla="*/ 335757 w 1338263"/>
                  <a:gd name="connsiteY1" fmla="*/ 129381 h 292099"/>
                  <a:gd name="connsiteX2" fmla="*/ 485775 w 1338263"/>
                  <a:gd name="connsiteY2" fmla="*/ 103187 h 292099"/>
                  <a:gd name="connsiteX3" fmla="*/ 604838 w 1338263"/>
                  <a:gd name="connsiteY3" fmla="*/ 181768 h 292099"/>
                  <a:gd name="connsiteX4" fmla="*/ 778669 w 1338263"/>
                  <a:gd name="connsiteY4" fmla="*/ 284162 h 292099"/>
                  <a:gd name="connsiteX5" fmla="*/ 962025 w 1338263"/>
                  <a:gd name="connsiteY5" fmla="*/ 229393 h 292099"/>
                  <a:gd name="connsiteX6" fmla="*/ 1002507 w 1338263"/>
                  <a:gd name="connsiteY6" fmla="*/ 53181 h 292099"/>
                  <a:gd name="connsiteX7" fmla="*/ 1138212 w 1338263"/>
                  <a:gd name="connsiteY7" fmla="*/ 150803 h 292099"/>
                  <a:gd name="connsiteX8" fmla="*/ 1226344 w 1338263"/>
                  <a:gd name="connsiteY8" fmla="*/ 12699 h 292099"/>
                  <a:gd name="connsiteX9" fmla="*/ 1338263 w 1338263"/>
                  <a:gd name="connsiteY9" fmla="*/ 74612 h 292099"/>
                  <a:gd name="connsiteX10" fmla="*/ 1338263 w 1338263"/>
                  <a:gd name="connsiteY10" fmla="*/ 74612 h 292099"/>
                  <a:gd name="connsiteX0" fmla="*/ 0 w 1338263"/>
                  <a:gd name="connsiteY0" fmla="*/ 242888 h 279400"/>
                  <a:gd name="connsiteX1" fmla="*/ 335757 w 1338263"/>
                  <a:gd name="connsiteY1" fmla="*/ 116682 h 279400"/>
                  <a:gd name="connsiteX2" fmla="*/ 485775 w 1338263"/>
                  <a:gd name="connsiteY2" fmla="*/ 90488 h 279400"/>
                  <a:gd name="connsiteX3" fmla="*/ 604838 w 1338263"/>
                  <a:gd name="connsiteY3" fmla="*/ 169069 h 279400"/>
                  <a:gd name="connsiteX4" fmla="*/ 778669 w 1338263"/>
                  <a:gd name="connsiteY4" fmla="*/ 271463 h 279400"/>
                  <a:gd name="connsiteX5" fmla="*/ 962025 w 1338263"/>
                  <a:gd name="connsiteY5" fmla="*/ 216694 h 279400"/>
                  <a:gd name="connsiteX6" fmla="*/ 1002507 w 1338263"/>
                  <a:gd name="connsiteY6" fmla="*/ 40482 h 279400"/>
                  <a:gd name="connsiteX7" fmla="*/ 1138212 w 1338263"/>
                  <a:gd name="connsiteY7" fmla="*/ 138104 h 279400"/>
                  <a:gd name="connsiteX8" fmla="*/ 1226344 w 1338263"/>
                  <a:gd name="connsiteY8" fmla="*/ 0 h 279400"/>
                  <a:gd name="connsiteX9" fmla="*/ 1338263 w 1338263"/>
                  <a:gd name="connsiteY9" fmla="*/ 61913 h 279400"/>
                  <a:gd name="connsiteX10" fmla="*/ 1338263 w 1338263"/>
                  <a:gd name="connsiteY10" fmla="*/ 61913 h 279400"/>
                  <a:gd name="connsiteX0" fmla="*/ 0 w 1338263"/>
                  <a:gd name="connsiteY0" fmla="*/ 242888 h 279400"/>
                  <a:gd name="connsiteX1" fmla="*/ 335757 w 1338263"/>
                  <a:gd name="connsiteY1" fmla="*/ 116682 h 279400"/>
                  <a:gd name="connsiteX2" fmla="*/ 485775 w 1338263"/>
                  <a:gd name="connsiteY2" fmla="*/ 90488 h 279400"/>
                  <a:gd name="connsiteX3" fmla="*/ 604838 w 1338263"/>
                  <a:gd name="connsiteY3" fmla="*/ 169069 h 279400"/>
                  <a:gd name="connsiteX4" fmla="*/ 778669 w 1338263"/>
                  <a:gd name="connsiteY4" fmla="*/ 271463 h 279400"/>
                  <a:gd name="connsiteX5" fmla="*/ 962025 w 1338263"/>
                  <a:gd name="connsiteY5" fmla="*/ 216694 h 279400"/>
                  <a:gd name="connsiteX6" fmla="*/ 1002507 w 1338263"/>
                  <a:gd name="connsiteY6" fmla="*/ 111896 h 279400"/>
                  <a:gd name="connsiteX7" fmla="*/ 1138212 w 1338263"/>
                  <a:gd name="connsiteY7" fmla="*/ 138104 h 279400"/>
                  <a:gd name="connsiteX8" fmla="*/ 1226344 w 1338263"/>
                  <a:gd name="connsiteY8" fmla="*/ 0 h 279400"/>
                  <a:gd name="connsiteX9" fmla="*/ 1338263 w 1338263"/>
                  <a:gd name="connsiteY9" fmla="*/ 61913 h 279400"/>
                  <a:gd name="connsiteX10" fmla="*/ 1338263 w 1338263"/>
                  <a:gd name="connsiteY10" fmla="*/ 61913 h 279400"/>
                  <a:gd name="connsiteX0" fmla="*/ 0 w 1338263"/>
                  <a:gd name="connsiteY0" fmla="*/ 242888 h 279400"/>
                  <a:gd name="connsiteX1" fmla="*/ 335757 w 1338263"/>
                  <a:gd name="connsiteY1" fmla="*/ 116682 h 279400"/>
                  <a:gd name="connsiteX2" fmla="*/ 485775 w 1338263"/>
                  <a:gd name="connsiteY2" fmla="*/ 90488 h 279400"/>
                  <a:gd name="connsiteX3" fmla="*/ 604838 w 1338263"/>
                  <a:gd name="connsiteY3" fmla="*/ 169069 h 279400"/>
                  <a:gd name="connsiteX4" fmla="*/ 778669 w 1338263"/>
                  <a:gd name="connsiteY4" fmla="*/ 271463 h 279400"/>
                  <a:gd name="connsiteX5" fmla="*/ 962025 w 1338263"/>
                  <a:gd name="connsiteY5" fmla="*/ 216694 h 279400"/>
                  <a:gd name="connsiteX6" fmla="*/ 1002507 w 1338263"/>
                  <a:gd name="connsiteY6" fmla="*/ 111896 h 279400"/>
                  <a:gd name="connsiteX7" fmla="*/ 1138212 w 1338263"/>
                  <a:gd name="connsiteY7" fmla="*/ 138104 h 279400"/>
                  <a:gd name="connsiteX8" fmla="*/ 1226344 w 1338263"/>
                  <a:gd name="connsiteY8" fmla="*/ 0 h 279400"/>
                  <a:gd name="connsiteX9" fmla="*/ 1338263 w 1338263"/>
                  <a:gd name="connsiteY9" fmla="*/ 61913 h 279400"/>
                  <a:gd name="connsiteX10" fmla="*/ 1338263 w 1338263"/>
                  <a:gd name="connsiteY10" fmla="*/ 61913 h 279400"/>
                  <a:gd name="connsiteX0" fmla="*/ 0 w 1338263"/>
                  <a:gd name="connsiteY0" fmla="*/ 242888 h 279400"/>
                  <a:gd name="connsiteX1" fmla="*/ 335757 w 1338263"/>
                  <a:gd name="connsiteY1" fmla="*/ 116682 h 279400"/>
                  <a:gd name="connsiteX2" fmla="*/ 485775 w 1338263"/>
                  <a:gd name="connsiteY2" fmla="*/ 90488 h 279400"/>
                  <a:gd name="connsiteX3" fmla="*/ 604838 w 1338263"/>
                  <a:gd name="connsiteY3" fmla="*/ 169069 h 279400"/>
                  <a:gd name="connsiteX4" fmla="*/ 778669 w 1338263"/>
                  <a:gd name="connsiteY4" fmla="*/ 271463 h 279400"/>
                  <a:gd name="connsiteX5" fmla="*/ 962025 w 1338263"/>
                  <a:gd name="connsiteY5" fmla="*/ 216694 h 279400"/>
                  <a:gd name="connsiteX6" fmla="*/ 1002507 w 1338263"/>
                  <a:gd name="connsiteY6" fmla="*/ 111896 h 279400"/>
                  <a:gd name="connsiteX7" fmla="*/ 1138212 w 1338263"/>
                  <a:gd name="connsiteY7" fmla="*/ 138104 h 279400"/>
                  <a:gd name="connsiteX8" fmla="*/ 1226344 w 1338263"/>
                  <a:gd name="connsiteY8" fmla="*/ 0 h 279400"/>
                  <a:gd name="connsiteX9" fmla="*/ 1338263 w 1338263"/>
                  <a:gd name="connsiteY9" fmla="*/ 61913 h 279400"/>
                  <a:gd name="connsiteX10" fmla="*/ 1338263 w 1338263"/>
                  <a:gd name="connsiteY10" fmla="*/ 61913 h 279400"/>
                  <a:gd name="connsiteX0" fmla="*/ 0 w 1338263"/>
                  <a:gd name="connsiteY0" fmla="*/ 242888 h 279400"/>
                  <a:gd name="connsiteX1" fmla="*/ 335757 w 1338263"/>
                  <a:gd name="connsiteY1" fmla="*/ 116682 h 279400"/>
                  <a:gd name="connsiteX2" fmla="*/ 485775 w 1338263"/>
                  <a:gd name="connsiteY2" fmla="*/ 90488 h 279400"/>
                  <a:gd name="connsiteX3" fmla="*/ 604838 w 1338263"/>
                  <a:gd name="connsiteY3" fmla="*/ 169069 h 279400"/>
                  <a:gd name="connsiteX4" fmla="*/ 778669 w 1338263"/>
                  <a:gd name="connsiteY4" fmla="*/ 271463 h 279400"/>
                  <a:gd name="connsiteX5" fmla="*/ 962025 w 1338263"/>
                  <a:gd name="connsiteY5" fmla="*/ 216694 h 279400"/>
                  <a:gd name="connsiteX6" fmla="*/ 1002507 w 1338263"/>
                  <a:gd name="connsiteY6" fmla="*/ 111896 h 279400"/>
                  <a:gd name="connsiteX7" fmla="*/ 1138212 w 1338263"/>
                  <a:gd name="connsiteY7" fmla="*/ 138104 h 279400"/>
                  <a:gd name="connsiteX8" fmla="*/ 1226344 w 1338263"/>
                  <a:gd name="connsiteY8" fmla="*/ 0 h 279400"/>
                  <a:gd name="connsiteX9" fmla="*/ 1338263 w 1338263"/>
                  <a:gd name="connsiteY9" fmla="*/ 61913 h 279400"/>
                  <a:gd name="connsiteX10" fmla="*/ 1338263 w 1338263"/>
                  <a:gd name="connsiteY10" fmla="*/ 61913 h 279400"/>
                  <a:gd name="connsiteX0" fmla="*/ 0 w 1338263"/>
                  <a:gd name="connsiteY0" fmla="*/ 242888 h 273447"/>
                  <a:gd name="connsiteX1" fmla="*/ 335757 w 1338263"/>
                  <a:gd name="connsiteY1" fmla="*/ 116682 h 273447"/>
                  <a:gd name="connsiteX2" fmla="*/ 485775 w 1338263"/>
                  <a:gd name="connsiteY2" fmla="*/ 90488 h 273447"/>
                  <a:gd name="connsiteX3" fmla="*/ 604838 w 1338263"/>
                  <a:gd name="connsiteY3" fmla="*/ 169069 h 273447"/>
                  <a:gd name="connsiteX4" fmla="*/ 652431 w 1338263"/>
                  <a:gd name="connsiteY4" fmla="*/ 204787 h 273447"/>
                  <a:gd name="connsiteX5" fmla="*/ 778669 w 1338263"/>
                  <a:gd name="connsiteY5" fmla="*/ 271463 h 273447"/>
                  <a:gd name="connsiteX6" fmla="*/ 962025 w 1338263"/>
                  <a:gd name="connsiteY6" fmla="*/ 216694 h 273447"/>
                  <a:gd name="connsiteX7" fmla="*/ 1002507 w 1338263"/>
                  <a:gd name="connsiteY7" fmla="*/ 111896 h 273447"/>
                  <a:gd name="connsiteX8" fmla="*/ 1138212 w 1338263"/>
                  <a:gd name="connsiteY8" fmla="*/ 138104 h 273447"/>
                  <a:gd name="connsiteX9" fmla="*/ 1226344 w 1338263"/>
                  <a:gd name="connsiteY9" fmla="*/ 0 h 273447"/>
                  <a:gd name="connsiteX10" fmla="*/ 1338263 w 1338263"/>
                  <a:gd name="connsiteY10" fmla="*/ 61913 h 273447"/>
                  <a:gd name="connsiteX11" fmla="*/ 1338263 w 1338263"/>
                  <a:gd name="connsiteY11" fmla="*/ 61913 h 273447"/>
                  <a:gd name="connsiteX0" fmla="*/ 0 w 1338263"/>
                  <a:gd name="connsiteY0" fmla="*/ 242888 h 273447"/>
                  <a:gd name="connsiteX1" fmla="*/ 335757 w 1338263"/>
                  <a:gd name="connsiteY1" fmla="*/ 116682 h 273447"/>
                  <a:gd name="connsiteX2" fmla="*/ 485775 w 1338263"/>
                  <a:gd name="connsiteY2" fmla="*/ 90488 h 273447"/>
                  <a:gd name="connsiteX3" fmla="*/ 604838 w 1338263"/>
                  <a:gd name="connsiteY3" fmla="*/ 169069 h 273447"/>
                  <a:gd name="connsiteX4" fmla="*/ 652431 w 1338263"/>
                  <a:gd name="connsiteY4" fmla="*/ 204787 h 273447"/>
                  <a:gd name="connsiteX5" fmla="*/ 778669 w 1338263"/>
                  <a:gd name="connsiteY5" fmla="*/ 271463 h 273447"/>
                  <a:gd name="connsiteX6" fmla="*/ 962025 w 1338263"/>
                  <a:gd name="connsiteY6" fmla="*/ 216694 h 273447"/>
                  <a:gd name="connsiteX7" fmla="*/ 1002507 w 1338263"/>
                  <a:gd name="connsiteY7" fmla="*/ 111896 h 273447"/>
                  <a:gd name="connsiteX8" fmla="*/ 1138212 w 1338263"/>
                  <a:gd name="connsiteY8" fmla="*/ 138104 h 273447"/>
                  <a:gd name="connsiteX9" fmla="*/ 1226344 w 1338263"/>
                  <a:gd name="connsiteY9" fmla="*/ 0 h 273447"/>
                  <a:gd name="connsiteX10" fmla="*/ 1338263 w 1338263"/>
                  <a:gd name="connsiteY10" fmla="*/ 61913 h 273447"/>
                  <a:gd name="connsiteX11" fmla="*/ 1338263 w 1338263"/>
                  <a:gd name="connsiteY11" fmla="*/ 61913 h 273447"/>
                  <a:gd name="connsiteX0" fmla="*/ 0 w 1338263"/>
                  <a:gd name="connsiteY0" fmla="*/ 242888 h 273447"/>
                  <a:gd name="connsiteX1" fmla="*/ 335757 w 1338263"/>
                  <a:gd name="connsiteY1" fmla="*/ 116682 h 273447"/>
                  <a:gd name="connsiteX2" fmla="*/ 485775 w 1338263"/>
                  <a:gd name="connsiteY2" fmla="*/ 90488 h 273447"/>
                  <a:gd name="connsiteX3" fmla="*/ 604838 w 1338263"/>
                  <a:gd name="connsiteY3" fmla="*/ 169069 h 273447"/>
                  <a:gd name="connsiteX4" fmla="*/ 652431 w 1338263"/>
                  <a:gd name="connsiteY4" fmla="*/ 204787 h 273447"/>
                  <a:gd name="connsiteX5" fmla="*/ 778669 w 1338263"/>
                  <a:gd name="connsiteY5" fmla="*/ 271463 h 273447"/>
                  <a:gd name="connsiteX6" fmla="*/ 962025 w 1338263"/>
                  <a:gd name="connsiteY6" fmla="*/ 216694 h 273447"/>
                  <a:gd name="connsiteX7" fmla="*/ 1002507 w 1338263"/>
                  <a:gd name="connsiteY7" fmla="*/ 111896 h 273447"/>
                  <a:gd name="connsiteX8" fmla="*/ 1138212 w 1338263"/>
                  <a:gd name="connsiteY8" fmla="*/ 138104 h 273447"/>
                  <a:gd name="connsiteX9" fmla="*/ 1226344 w 1338263"/>
                  <a:gd name="connsiteY9" fmla="*/ 0 h 273447"/>
                  <a:gd name="connsiteX10" fmla="*/ 1338263 w 1338263"/>
                  <a:gd name="connsiteY10" fmla="*/ 61913 h 273447"/>
                  <a:gd name="connsiteX11" fmla="*/ 1338263 w 1338263"/>
                  <a:gd name="connsiteY11" fmla="*/ 61913 h 273447"/>
                  <a:gd name="connsiteX0" fmla="*/ 0 w 1338263"/>
                  <a:gd name="connsiteY0" fmla="*/ 242888 h 279400"/>
                  <a:gd name="connsiteX1" fmla="*/ 335757 w 1338263"/>
                  <a:gd name="connsiteY1" fmla="*/ 116682 h 279400"/>
                  <a:gd name="connsiteX2" fmla="*/ 485775 w 1338263"/>
                  <a:gd name="connsiteY2" fmla="*/ 90488 h 279400"/>
                  <a:gd name="connsiteX3" fmla="*/ 604838 w 1338263"/>
                  <a:gd name="connsiteY3" fmla="*/ 169069 h 279400"/>
                  <a:gd name="connsiteX4" fmla="*/ 778669 w 1338263"/>
                  <a:gd name="connsiteY4" fmla="*/ 271463 h 279400"/>
                  <a:gd name="connsiteX5" fmla="*/ 962025 w 1338263"/>
                  <a:gd name="connsiteY5" fmla="*/ 216694 h 279400"/>
                  <a:gd name="connsiteX6" fmla="*/ 1002507 w 1338263"/>
                  <a:gd name="connsiteY6" fmla="*/ 111896 h 279400"/>
                  <a:gd name="connsiteX7" fmla="*/ 1138212 w 1338263"/>
                  <a:gd name="connsiteY7" fmla="*/ 138104 h 279400"/>
                  <a:gd name="connsiteX8" fmla="*/ 1226344 w 1338263"/>
                  <a:gd name="connsiteY8" fmla="*/ 0 h 279400"/>
                  <a:gd name="connsiteX9" fmla="*/ 1338263 w 1338263"/>
                  <a:gd name="connsiteY9" fmla="*/ 61913 h 279400"/>
                  <a:gd name="connsiteX10" fmla="*/ 1338263 w 1338263"/>
                  <a:gd name="connsiteY10" fmla="*/ 61913 h 279400"/>
                  <a:gd name="connsiteX0" fmla="*/ 0 w 1338263"/>
                  <a:gd name="connsiteY0" fmla="*/ 242888 h 279400"/>
                  <a:gd name="connsiteX1" fmla="*/ 335757 w 1338263"/>
                  <a:gd name="connsiteY1" fmla="*/ 116682 h 279400"/>
                  <a:gd name="connsiteX2" fmla="*/ 485775 w 1338263"/>
                  <a:gd name="connsiteY2" fmla="*/ 90488 h 279400"/>
                  <a:gd name="connsiteX3" fmla="*/ 604838 w 1338263"/>
                  <a:gd name="connsiteY3" fmla="*/ 169069 h 279400"/>
                  <a:gd name="connsiteX4" fmla="*/ 778669 w 1338263"/>
                  <a:gd name="connsiteY4" fmla="*/ 271463 h 279400"/>
                  <a:gd name="connsiteX5" fmla="*/ 962025 w 1338263"/>
                  <a:gd name="connsiteY5" fmla="*/ 216694 h 279400"/>
                  <a:gd name="connsiteX6" fmla="*/ 1002507 w 1338263"/>
                  <a:gd name="connsiteY6" fmla="*/ 111896 h 279400"/>
                  <a:gd name="connsiteX7" fmla="*/ 1138212 w 1338263"/>
                  <a:gd name="connsiteY7" fmla="*/ 138104 h 279400"/>
                  <a:gd name="connsiteX8" fmla="*/ 1226344 w 1338263"/>
                  <a:gd name="connsiteY8" fmla="*/ 0 h 279400"/>
                  <a:gd name="connsiteX9" fmla="*/ 1338263 w 1338263"/>
                  <a:gd name="connsiteY9" fmla="*/ 61913 h 279400"/>
                  <a:gd name="connsiteX10" fmla="*/ 1338263 w 1338263"/>
                  <a:gd name="connsiteY10" fmla="*/ 61913 h 279400"/>
                  <a:gd name="connsiteX0" fmla="*/ 0 w 1338263"/>
                  <a:gd name="connsiteY0" fmla="*/ 242888 h 273449"/>
                  <a:gd name="connsiteX1" fmla="*/ 335757 w 1338263"/>
                  <a:gd name="connsiteY1" fmla="*/ 116682 h 273449"/>
                  <a:gd name="connsiteX2" fmla="*/ 485775 w 1338263"/>
                  <a:gd name="connsiteY2" fmla="*/ 90488 h 273449"/>
                  <a:gd name="connsiteX3" fmla="*/ 604838 w 1338263"/>
                  <a:gd name="connsiteY3" fmla="*/ 169069 h 273449"/>
                  <a:gd name="connsiteX4" fmla="*/ 633392 w 1338263"/>
                  <a:gd name="connsiteY4" fmla="*/ 204778 h 273449"/>
                  <a:gd name="connsiteX5" fmla="*/ 778669 w 1338263"/>
                  <a:gd name="connsiteY5" fmla="*/ 271463 h 273449"/>
                  <a:gd name="connsiteX6" fmla="*/ 962025 w 1338263"/>
                  <a:gd name="connsiteY6" fmla="*/ 216694 h 273449"/>
                  <a:gd name="connsiteX7" fmla="*/ 1002507 w 1338263"/>
                  <a:gd name="connsiteY7" fmla="*/ 111896 h 273449"/>
                  <a:gd name="connsiteX8" fmla="*/ 1138212 w 1338263"/>
                  <a:gd name="connsiteY8" fmla="*/ 138104 h 273449"/>
                  <a:gd name="connsiteX9" fmla="*/ 1226344 w 1338263"/>
                  <a:gd name="connsiteY9" fmla="*/ 0 h 273449"/>
                  <a:gd name="connsiteX10" fmla="*/ 1338263 w 1338263"/>
                  <a:gd name="connsiteY10" fmla="*/ 61913 h 273449"/>
                  <a:gd name="connsiteX11" fmla="*/ 1338263 w 1338263"/>
                  <a:gd name="connsiteY11" fmla="*/ 61913 h 273449"/>
                  <a:gd name="connsiteX0" fmla="*/ 0 w 1338263"/>
                  <a:gd name="connsiteY0" fmla="*/ 242888 h 273449"/>
                  <a:gd name="connsiteX1" fmla="*/ 335757 w 1338263"/>
                  <a:gd name="connsiteY1" fmla="*/ 116682 h 273449"/>
                  <a:gd name="connsiteX2" fmla="*/ 485775 w 1338263"/>
                  <a:gd name="connsiteY2" fmla="*/ 90488 h 273449"/>
                  <a:gd name="connsiteX3" fmla="*/ 550048 w 1338263"/>
                  <a:gd name="connsiteY3" fmla="*/ 123816 h 273449"/>
                  <a:gd name="connsiteX4" fmla="*/ 633392 w 1338263"/>
                  <a:gd name="connsiteY4" fmla="*/ 204778 h 273449"/>
                  <a:gd name="connsiteX5" fmla="*/ 778669 w 1338263"/>
                  <a:gd name="connsiteY5" fmla="*/ 271463 h 273449"/>
                  <a:gd name="connsiteX6" fmla="*/ 962025 w 1338263"/>
                  <a:gd name="connsiteY6" fmla="*/ 216694 h 273449"/>
                  <a:gd name="connsiteX7" fmla="*/ 1002507 w 1338263"/>
                  <a:gd name="connsiteY7" fmla="*/ 111896 h 273449"/>
                  <a:gd name="connsiteX8" fmla="*/ 1138212 w 1338263"/>
                  <a:gd name="connsiteY8" fmla="*/ 138104 h 273449"/>
                  <a:gd name="connsiteX9" fmla="*/ 1226344 w 1338263"/>
                  <a:gd name="connsiteY9" fmla="*/ 0 h 273449"/>
                  <a:gd name="connsiteX10" fmla="*/ 1338263 w 1338263"/>
                  <a:gd name="connsiteY10" fmla="*/ 61913 h 273449"/>
                  <a:gd name="connsiteX11" fmla="*/ 1338263 w 1338263"/>
                  <a:gd name="connsiteY11" fmla="*/ 61913 h 273449"/>
                  <a:gd name="connsiteX0" fmla="*/ 0 w 1444945"/>
                  <a:gd name="connsiteY0" fmla="*/ 389999 h 420560"/>
                  <a:gd name="connsiteX1" fmla="*/ 335757 w 1444945"/>
                  <a:gd name="connsiteY1" fmla="*/ 263793 h 420560"/>
                  <a:gd name="connsiteX2" fmla="*/ 485775 w 1444945"/>
                  <a:gd name="connsiteY2" fmla="*/ 237599 h 420560"/>
                  <a:gd name="connsiteX3" fmla="*/ 550048 w 1444945"/>
                  <a:gd name="connsiteY3" fmla="*/ 270927 h 420560"/>
                  <a:gd name="connsiteX4" fmla="*/ 633392 w 1444945"/>
                  <a:gd name="connsiteY4" fmla="*/ 351889 h 420560"/>
                  <a:gd name="connsiteX5" fmla="*/ 778669 w 1444945"/>
                  <a:gd name="connsiteY5" fmla="*/ 418574 h 420560"/>
                  <a:gd name="connsiteX6" fmla="*/ 962025 w 1444945"/>
                  <a:gd name="connsiteY6" fmla="*/ 363805 h 420560"/>
                  <a:gd name="connsiteX7" fmla="*/ 1002507 w 1444945"/>
                  <a:gd name="connsiteY7" fmla="*/ 259007 h 420560"/>
                  <a:gd name="connsiteX8" fmla="*/ 1138212 w 1444945"/>
                  <a:gd name="connsiteY8" fmla="*/ 285215 h 420560"/>
                  <a:gd name="connsiteX9" fmla="*/ 1226344 w 1444945"/>
                  <a:gd name="connsiteY9" fmla="*/ 147111 h 420560"/>
                  <a:gd name="connsiteX10" fmla="*/ 1338263 w 1444945"/>
                  <a:gd name="connsiteY10" fmla="*/ 209024 h 420560"/>
                  <a:gd name="connsiteX11" fmla="*/ 1444945 w 1444945"/>
                  <a:gd name="connsiteY11" fmla="*/ 0 h 42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44945" h="420560">
                    <a:moveTo>
                      <a:pt x="0" y="389999"/>
                    </a:moveTo>
                    <a:cubicBezTo>
                      <a:pt x="127397" y="339596"/>
                      <a:pt x="254795" y="289193"/>
                      <a:pt x="335757" y="263793"/>
                    </a:cubicBezTo>
                    <a:cubicBezTo>
                      <a:pt x="416719" y="238393"/>
                      <a:pt x="450060" y="236410"/>
                      <a:pt x="485775" y="237599"/>
                    </a:cubicBezTo>
                    <a:cubicBezTo>
                      <a:pt x="521490" y="238788"/>
                      <a:pt x="525445" y="251879"/>
                      <a:pt x="550048" y="270927"/>
                    </a:cubicBezTo>
                    <a:cubicBezTo>
                      <a:pt x="574651" y="289975"/>
                      <a:pt x="595288" y="327281"/>
                      <a:pt x="633392" y="351889"/>
                    </a:cubicBezTo>
                    <a:cubicBezTo>
                      <a:pt x="671496" y="376497"/>
                      <a:pt x="723897" y="416588"/>
                      <a:pt x="778669" y="418574"/>
                    </a:cubicBezTo>
                    <a:cubicBezTo>
                      <a:pt x="833441" y="420560"/>
                      <a:pt x="924719" y="390399"/>
                      <a:pt x="962025" y="363805"/>
                    </a:cubicBezTo>
                    <a:cubicBezTo>
                      <a:pt x="999331" y="337211"/>
                      <a:pt x="973119" y="312578"/>
                      <a:pt x="1002507" y="259007"/>
                    </a:cubicBezTo>
                    <a:cubicBezTo>
                      <a:pt x="1058042" y="248282"/>
                      <a:pt x="1100906" y="303864"/>
                      <a:pt x="1138212" y="285215"/>
                    </a:cubicBezTo>
                    <a:cubicBezTo>
                      <a:pt x="1175518" y="266566"/>
                      <a:pt x="1193002" y="159810"/>
                      <a:pt x="1226344" y="147111"/>
                    </a:cubicBezTo>
                    <a:cubicBezTo>
                      <a:pt x="1247754" y="153455"/>
                      <a:pt x="1301830" y="233542"/>
                      <a:pt x="1338263" y="209024"/>
                    </a:cubicBezTo>
                    <a:cubicBezTo>
                      <a:pt x="1374696" y="184506"/>
                      <a:pt x="1409384" y="69675"/>
                      <a:pt x="1444945" y="0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자유형 58"/>
              <p:cNvSpPr/>
              <p:nvPr/>
            </p:nvSpPr>
            <p:spPr bwMode="auto">
              <a:xfrm>
                <a:off x="8494713" y="3036888"/>
                <a:ext cx="134937" cy="1463675"/>
              </a:xfrm>
              <a:custGeom>
                <a:avLst/>
                <a:gdLst>
                  <a:gd name="connsiteX0" fmla="*/ 7620 w 85090"/>
                  <a:gd name="connsiteY0" fmla="*/ 0 h 1325880"/>
                  <a:gd name="connsiteX1" fmla="*/ 83820 w 85090"/>
                  <a:gd name="connsiteY1" fmla="*/ 426720 h 1325880"/>
                  <a:gd name="connsiteX2" fmla="*/ 0 w 85090"/>
                  <a:gd name="connsiteY2" fmla="*/ 1325880 h 1325880"/>
                  <a:gd name="connsiteX0" fmla="*/ 7620 w 114592"/>
                  <a:gd name="connsiteY0" fmla="*/ 0 h 1325880"/>
                  <a:gd name="connsiteX1" fmla="*/ 113322 w 114592"/>
                  <a:gd name="connsiteY1" fmla="*/ 534354 h 1325880"/>
                  <a:gd name="connsiteX2" fmla="*/ 0 w 114592"/>
                  <a:gd name="connsiteY2" fmla="*/ 132588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592" h="1325880">
                    <a:moveTo>
                      <a:pt x="7620" y="0"/>
                    </a:moveTo>
                    <a:cubicBezTo>
                      <a:pt x="46355" y="102870"/>
                      <a:pt x="114592" y="313374"/>
                      <a:pt x="113322" y="534354"/>
                    </a:cubicBezTo>
                    <a:cubicBezTo>
                      <a:pt x="112052" y="755334"/>
                      <a:pt x="41275" y="986790"/>
                      <a:pt x="0" y="1325880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타원 59"/>
              <p:cNvSpPr/>
              <p:nvPr/>
            </p:nvSpPr>
            <p:spPr bwMode="auto">
              <a:xfrm>
                <a:off x="6905625" y="4594225"/>
                <a:ext cx="671513" cy="47625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 smtClean="0">
                    <a:solidFill>
                      <a:srgbClr val="C00000"/>
                    </a:solidFill>
                    <a:latin typeface="Tahoma" pitchFamily="34" charset="0"/>
                    <a:ea typeface="08서울남산체 B"/>
                    <a:cs typeface="굴림" charset="-127"/>
                  </a:rPr>
                  <a:t>Line</a:t>
                </a:r>
              </a:p>
              <a:p>
                <a:pPr algn="ctr">
                  <a:defRPr/>
                </a:pPr>
                <a:r>
                  <a:rPr lang="en-US" altLang="ko-KR" sz="1200" b="1" dirty="0" smtClean="0">
                    <a:solidFill>
                      <a:srgbClr val="C00000"/>
                    </a:solidFill>
                    <a:latin typeface="굴림" charset="-127"/>
                    <a:ea typeface="08서울남산체 B"/>
                    <a:cs typeface="굴림" charset="-127"/>
                  </a:rPr>
                  <a:t>9</a:t>
                </a:r>
                <a:endParaRPr lang="ko-KR" altLang="ko-KR" sz="1200" b="1" dirty="0" smtClean="0">
                  <a:solidFill>
                    <a:srgbClr val="C00000"/>
                  </a:solidFill>
                  <a:latin typeface="굴림" charset="-127"/>
                  <a:ea typeface="08서울남산체 B"/>
                  <a:cs typeface="굴림" charset="-127"/>
                </a:endParaRPr>
              </a:p>
            </p:txBody>
          </p:sp>
          <p:sp>
            <p:nvSpPr>
              <p:cNvPr id="67" name="자유형 66"/>
              <p:cNvSpPr/>
              <p:nvPr/>
            </p:nvSpPr>
            <p:spPr bwMode="auto">
              <a:xfrm>
                <a:off x="8991600" y="4386263"/>
                <a:ext cx="879475" cy="309562"/>
              </a:xfrm>
              <a:custGeom>
                <a:avLst/>
                <a:gdLst>
                  <a:gd name="connsiteX0" fmla="*/ 0 w 575035"/>
                  <a:gd name="connsiteY0" fmla="*/ 17283 h 215246"/>
                  <a:gd name="connsiteX1" fmla="*/ 235670 w 575035"/>
                  <a:gd name="connsiteY1" fmla="*/ 7856 h 215246"/>
                  <a:gd name="connsiteX2" fmla="*/ 320511 w 575035"/>
                  <a:gd name="connsiteY2" fmla="*/ 64417 h 215246"/>
                  <a:gd name="connsiteX3" fmla="*/ 414779 w 575035"/>
                  <a:gd name="connsiteY3" fmla="*/ 158685 h 215246"/>
                  <a:gd name="connsiteX4" fmla="*/ 575035 w 575035"/>
                  <a:gd name="connsiteY4" fmla="*/ 215246 h 215246"/>
                  <a:gd name="connsiteX0" fmla="*/ 0 w 575035"/>
                  <a:gd name="connsiteY0" fmla="*/ 17283 h 215246"/>
                  <a:gd name="connsiteX1" fmla="*/ 235670 w 575035"/>
                  <a:gd name="connsiteY1" fmla="*/ 7856 h 215246"/>
                  <a:gd name="connsiteX2" fmla="*/ 320511 w 575035"/>
                  <a:gd name="connsiteY2" fmla="*/ 64417 h 215246"/>
                  <a:gd name="connsiteX3" fmla="*/ 414779 w 575035"/>
                  <a:gd name="connsiteY3" fmla="*/ 158685 h 215246"/>
                  <a:gd name="connsiteX4" fmla="*/ 575035 w 575035"/>
                  <a:gd name="connsiteY4" fmla="*/ 215246 h 215246"/>
                  <a:gd name="connsiteX0" fmla="*/ 0 w 890375"/>
                  <a:gd name="connsiteY0" fmla="*/ 17283 h 280197"/>
                  <a:gd name="connsiteX1" fmla="*/ 235670 w 890375"/>
                  <a:gd name="connsiteY1" fmla="*/ 7856 h 280197"/>
                  <a:gd name="connsiteX2" fmla="*/ 320511 w 890375"/>
                  <a:gd name="connsiteY2" fmla="*/ 64417 h 280197"/>
                  <a:gd name="connsiteX3" fmla="*/ 414779 w 890375"/>
                  <a:gd name="connsiteY3" fmla="*/ 158685 h 280197"/>
                  <a:gd name="connsiteX4" fmla="*/ 890375 w 890375"/>
                  <a:gd name="connsiteY4" fmla="*/ 280197 h 280197"/>
                  <a:gd name="connsiteX0" fmla="*/ 0 w 890375"/>
                  <a:gd name="connsiteY0" fmla="*/ 17283 h 280197"/>
                  <a:gd name="connsiteX1" fmla="*/ 235670 w 890375"/>
                  <a:gd name="connsiteY1" fmla="*/ 7856 h 280197"/>
                  <a:gd name="connsiteX2" fmla="*/ 320511 w 890375"/>
                  <a:gd name="connsiteY2" fmla="*/ 64417 h 280197"/>
                  <a:gd name="connsiteX3" fmla="*/ 414779 w 890375"/>
                  <a:gd name="connsiteY3" fmla="*/ 158685 h 280197"/>
                  <a:gd name="connsiteX4" fmla="*/ 682985 w 890375"/>
                  <a:gd name="connsiteY4" fmla="*/ 270770 h 280197"/>
                  <a:gd name="connsiteX5" fmla="*/ 890375 w 890375"/>
                  <a:gd name="connsiteY5" fmla="*/ 280197 h 280197"/>
                  <a:gd name="connsiteX0" fmla="*/ 0 w 747531"/>
                  <a:gd name="connsiteY0" fmla="*/ 17283 h 280197"/>
                  <a:gd name="connsiteX1" fmla="*/ 92826 w 747531"/>
                  <a:gd name="connsiteY1" fmla="*/ 7856 h 280197"/>
                  <a:gd name="connsiteX2" fmla="*/ 177667 w 747531"/>
                  <a:gd name="connsiteY2" fmla="*/ 64417 h 280197"/>
                  <a:gd name="connsiteX3" fmla="*/ 271935 w 747531"/>
                  <a:gd name="connsiteY3" fmla="*/ 158685 h 280197"/>
                  <a:gd name="connsiteX4" fmla="*/ 540141 w 747531"/>
                  <a:gd name="connsiteY4" fmla="*/ 270770 h 280197"/>
                  <a:gd name="connsiteX5" fmla="*/ 747531 w 747531"/>
                  <a:gd name="connsiteY5" fmla="*/ 280197 h 28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531" h="280197">
                    <a:moveTo>
                      <a:pt x="0" y="17283"/>
                    </a:moveTo>
                    <a:cubicBezTo>
                      <a:pt x="91126" y="8641"/>
                      <a:pt x="63215" y="0"/>
                      <a:pt x="92826" y="7856"/>
                    </a:cubicBezTo>
                    <a:cubicBezTo>
                      <a:pt x="122437" y="15712"/>
                      <a:pt x="147816" y="39279"/>
                      <a:pt x="177667" y="64417"/>
                    </a:cubicBezTo>
                    <a:cubicBezTo>
                      <a:pt x="207518" y="89555"/>
                      <a:pt x="211523" y="124293"/>
                      <a:pt x="271935" y="158685"/>
                    </a:cubicBezTo>
                    <a:cubicBezTo>
                      <a:pt x="332347" y="193077"/>
                      <a:pt x="460875" y="250518"/>
                      <a:pt x="540141" y="270770"/>
                    </a:cubicBezTo>
                    <a:lnTo>
                      <a:pt x="747531" y="280197"/>
                    </a:ln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타원 67"/>
              <p:cNvSpPr/>
              <p:nvPr/>
            </p:nvSpPr>
            <p:spPr bwMode="auto">
              <a:xfrm>
                <a:off x="9145588" y="3990975"/>
                <a:ext cx="671512" cy="47625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 smtClean="0">
                    <a:solidFill>
                      <a:srgbClr val="C00000"/>
                    </a:solidFill>
                    <a:latin typeface="Tahoma" pitchFamily="34" charset="0"/>
                    <a:ea typeface="08서울남산체 B"/>
                    <a:cs typeface="굴림" charset="-127"/>
                  </a:rPr>
                  <a:t>Line</a:t>
                </a:r>
              </a:p>
              <a:p>
                <a:pPr algn="ctr">
                  <a:defRPr/>
                </a:pPr>
                <a:r>
                  <a:rPr lang="en-US" altLang="ko-KR" sz="1200" b="1" dirty="0" smtClean="0">
                    <a:solidFill>
                      <a:srgbClr val="C00000"/>
                    </a:solidFill>
                    <a:latin typeface="Tahoma" pitchFamily="34" charset="0"/>
                    <a:ea typeface="08서울남산체 B"/>
                    <a:cs typeface="굴림" charset="-127"/>
                  </a:rPr>
                  <a:t>5</a:t>
                </a:r>
                <a:endParaRPr lang="ko-KR" altLang="ko-KR" sz="1200" dirty="0" smtClean="0">
                  <a:solidFill>
                    <a:schemeClr val="tx1"/>
                  </a:solidFill>
                  <a:latin typeface="굴림" charset="-127"/>
                  <a:ea typeface="08서울남산체 B"/>
                  <a:cs typeface="굴림" charset="-127"/>
                </a:endParaRPr>
              </a:p>
            </p:txBody>
          </p:sp>
          <p:sp>
            <p:nvSpPr>
              <p:cNvPr id="69" name="자유형 68"/>
              <p:cNvSpPr/>
              <p:nvPr/>
            </p:nvSpPr>
            <p:spPr bwMode="auto">
              <a:xfrm>
                <a:off x="3636963" y="5181600"/>
                <a:ext cx="831850" cy="233363"/>
              </a:xfrm>
              <a:custGeom>
                <a:avLst/>
                <a:gdLst>
                  <a:gd name="connsiteX0" fmla="*/ 707010 w 707010"/>
                  <a:gd name="connsiteY0" fmla="*/ 210532 h 210532"/>
                  <a:gd name="connsiteX1" fmla="*/ 443060 w 707010"/>
                  <a:gd name="connsiteY1" fmla="*/ 21996 h 210532"/>
                  <a:gd name="connsiteX2" fmla="*/ 282804 w 707010"/>
                  <a:gd name="connsiteY2" fmla="*/ 78557 h 210532"/>
                  <a:gd name="connsiteX3" fmla="*/ 0 w 707010"/>
                  <a:gd name="connsiteY3" fmla="*/ 12569 h 21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7010" h="210532">
                    <a:moveTo>
                      <a:pt x="707010" y="210532"/>
                    </a:moveTo>
                    <a:cubicBezTo>
                      <a:pt x="610385" y="127262"/>
                      <a:pt x="513761" y="43992"/>
                      <a:pt x="443060" y="21996"/>
                    </a:cubicBezTo>
                    <a:cubicBezTo>
                      <a:pt x="372359" y="0"/>
                      <a:pt x="356647" y="80128"/>
                      <a:pt x="282804" y="78557"/>
                    </a:cubicBezTo>
                    <a:cubicBezTo>
                      <a:pt x="208961" y="76986"/>
                      <a:pt x="104480" y="44777"/>
                      <a:pt x="0" y="12569"/>
                    </a:cubicBezTo>
                  </a:path>
                </a:pathLst>
              </a:custGeom>
              <a:ln>
                <a:solidFill>
                  <a:srgbClr val="C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타원 69"/>
              <p:cNvSpPr/>
              <p:nvPr/>
            </p:nvSpPr>
            <p:spPr bwMode="auto">
              <a:xfrm>
                <a:off x="3714750" y="4594225"/>
                <a:ext cx="671513" cy="476250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altLang="ko-KR" sz="1200" b="1" dirty="0" smtClean="0">
                    <a:solidFill>
                      <a:srgbClr val="C00000"/>
                    </a:solidFill>
                    <a:latin typeface="Tahoma" pitchFamily="34" charset="0"/>
                    <a:ea typeface="08서울남산체 B"/>
                    <a:cs typeface="굴림" charset="-127"/>
                  </a:rPr>
                  <a:t>Line</a:t>
                </a:r>
              </a:p>
              <a:p>
                <a:pPr algn="ctr">
                  <a:defRPr/>
                </a:pPr>
                <a:r>
                  <a:rPr lang="en-US" altLang="ko-KR" sz="1200" b="1" dirty="0" smtClean="0">
                    <a:solidFill>
                      <a:srgbClr val="C00000"/>
                    </a:solidFill>
                    <a:latin typeface="굴림" charset="-127"/>
                    <a:ea typeface="08서울남산체 B"/>
                    <a:cs typeface="굴림" charset="-127"/>
                  </a:rPr>
                  <a:t>7</a:t>
                </a:r>
                <a:endParaRPr lang="ko-KR" altLang="ko-KR" sz="1200" b="1" dirty="0" smtClean="0">
                  <a:solidFill>
                    <a:srgbClr val="C00000"/>
                  </a:solidFill>
                  <a:latin typeface="굴림" charset="-127"/>
                  <a:ea typeface="08서울남산체 B"/>
                  <a:cs typeface="굴림" charset="-127"/>
                </a:endParaRPr>
              </a:p>
            </p:txBody>
          </p:sp>
          <p:sp>
            <p:nvSpPr>
              <p:cNvPr id="71" name="직사각형 66"/>
              <p:cNvSpPr>
                <a:spLocks noChangeArrowheads="1"/>
              </p:cNvSpPr>
              <p:nvPr/>
            </p:nvSpPr>
            <p:spPr bwMode="auto">
              <a:xfrm>
                <a:off x="4426747" y="5313040"/>
                <a:ext cx="545342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100" b="1" dirty="0" err="1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Onsu</a:t>
                </a:r>
                <a:endParaRPr lang="ko-KR" altLang="en-US" sz="1600" dirty="0">
                  <a:solidFill>
                    <a:srgbClr val="000000"/>
                  </a:solidFill>
                  <a:latin typeface="Tahoma" pitchFamily="34" charset="0"/>
                  <a:ea typeface="맑은 고딕" pitchFamily="50" charset="-127"/>
                  <a:cs typeface="Tahoma" pitchFamily="34" charset="0"/>
                </a:endParaRPr>
              </a:p>
            </p:txBody>
          </p:sp>
          <p:sp>
            <p:nvSpPr>
              <p:cNvPr id="72" name="직사각형 69"/>
              <p:cNvSpPr>
                <a:spLocks noChangeArrowheads="1"/>
              </p:cNvSpPr>
              <p:nvPr/>
            </p:nvSpPr>
            <p:spPr bwMode="auto">
              <a:xfrm>
                <a:off x="8291657" y="4855835"/>
                <a:ext cx="875561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Veterans </a:t>
                </a:r>
              </a:p>
              <a:p>
                <a:pPr algn="ctr"/>
                <a:r>
                  <a:rPr lang="en-US" altLang="ko-KR" sz="1100" b="1" dirty="0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Hospital </a:t>
                </a:r>
              </a:p>
            </p:txBody>
          </p:sp>
          <p:sp>
            <p:nvSpPr>
              <p:cNvPr id="73" name="직사각형 70"/>
              <p:cNvSpPr>
                <a:spLocks noChangeArrowheads="1"/>
              </p:cNvSpPr>
              <p:nvPr/>
            </p:nvSpPr>
            <p:spPr bwMode="auto">
              <a:xfrm>
                <a:off x="8633819" y="4205615"/>
                <a:ext cx="623889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100" b="1" dirty="0" err="1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Sangil</a:t>
                </a:r>
                <a:endParaRPr lang="ko-KR" altLang="en-US" sz="1100" b="1" dirty="0">
                  <a:solidFill>
                    <a:srgbClr val="000000"/>
                  </a:solidFill>
                  <a:latin typeface="Tahoma" pitchFamily="34" charset="0"/>
                  <a:ea typeface="맑은 고딕" pitchFamily="50" charset="-127"/>
                  <a:cs typeface="Tahoma" pitchFamily="34" charset="0"/>
                </a:endParaRPr>
              </a:p>
            </p:txBody>
          </p:sp>
          <p:sp>
            <p:nvSpPr>
              <p:cNvPr id="74" name="직사각형 71"/>
              <p:cNvSpPr>
                <a:spLocks noChangeArrowheads="1"/>
              </p:cNvSpPr>
              <p:nvPr/>
            </p:nvSpPr>
            <p:spPr bwMode="auto">
              <a:xfrm>
                <a:off x="9117344" y="4625263"/>
                <a:ext cx="676788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100" b="1" dirty="0" err="1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Misa-ri</a:t>
                </a:r>
                <a:endParaRPr lang="ko-KR" altLang="en-US" sz="1100" b="1" dirty="0">
                  <a:solidFill>
                    <a:srgbClr val="000000"/>
                  </a:solidFill>
                  <a:latin typeface="Tahoma" pitchFamily="34" charset="0"/>
                  <a:ea typeface="맑은 고딕" pitchFamily="50" charset="-127"/>
                  <a:cs typeface="Tahoma" pitchFamily="34" charset="0"/>
                </a:endParaRPr>
              </a:p>
            </p:txBody>
          </p:sp>
          <p:sp>
            <p:nvSpPr>
              <p:cNvPr id="75" name="직사각형 72"/>
              <p:cNvSpPr>
                <a:spLocks noChangeArrowheads="1"/>
              </p:cNvSpPr>
              <p:nvPr/>
            </p:nvSpPr>
            <p:spPr bwMode="auto">
              <a:xfrm>
                <a:off x="7944345" y="4255820"/>
                <a:ext cx="57259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100" b="1" dirty="0" err="1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Amsa</a:t>
                </a:r>
                <a:endParaRPr lang="ko-KR" altLang="en-US" sz="1100" b="1" dirty="0">
                  <a:solidFill>
                    <a:srgbClr val="000000"/>
                  </a:solidFill>
                  <a:latin typeface="Tahoma" pitchFamily="34" charset="0"/>
                  <a:ea typeface="안상수2006중간" pitchFamily="18" charset="-127"/>
                  <a:cs typeface="Tahoma" pitchFamily="34" charset="0"/>
                </a:endParaRPr>
              </a:p>
            </p:txBody>
          </p:sp>
          <p:sp>
            <p:nvSpPr>
              <p:cNvPr id="76" name="직사각형 74"/>
              <p:cNvSpPr>
                <a:spLocks noChangeArrowheads="1"/>
              </p:cNvSpPr>
              <p:nvPr/>
            </p:nvSpPr>
            <p:spPr bwMode="auto">
              <a:xfrm>
                <a:off x="6553886" y="5117699"/>
                <a:ext cx="1194558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100" b="1" dirty="0" err="1" smtClean="0">
                    <a:solidFill>
                      <a:srgbClr val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Shinnonhyeon</a:t>
                </a:r>
                <a:endParaRPr lang="ko-KR" altLang="en-US" sz="1600" dirty="0">
                  <a:solidFill>
                    <a:srgbClr val="000000"/>
                  </a:solidFill>
                  <a:latin typeface="Tahoma" pitchFamily="34" charset="0"/>
                  <a:ea typeface="맑은 고딕" pitchFamily="50" charset="-127"/>
                  <a:cs typeface="Tahoma" pitchFamily="34" charset="0"/>
                </a:endParaRPr>
              </a:p>
            </p:txBody>
          </p:sp>
        </p:grpSp>
        <p:sp>
          <p:nvSpPr>
            <p:cNvPr id="77" name="타원 76"/>
            <p:cNvSpPr/>
            <p:nvPr/>
          </p:nvSpPr>
          <p:spPr bwMode="auto">
            <a:xfrm>
              <a:off x="7881887" y="1584598"/>
              <a:ext cx="671513" cy="47625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C00000"/>
                  </a:solidFill>
                  <a:latin typeface="Tahoma" pitchFamily="34" charset="0"/>
                  <a:ea typeface="08서울남산체 B"/>
                  <a:cs typeface="굴림" charset="-127"/>
                </a:rPr>
                <a:t>Line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C00000"/>
                  </a:solidFill>
                  <a:latin typeface="Tahoma" pitchFamily="34" charset="0"/>
                  <a:ea typeface="08서울남산체 B"/>
                  <a:cs typeface="굴림" charset="-127"/>
                </a:rPr>
                <a:t>4</a:t>
              </a:r>
              <a:endParaRPr lang="ko-KR" altLang="ko-KR" sz="1200" dirty="0" smtClean="0">
                <a:solidFill>
                  <a:schemeClr val="tx1"/>
                </a:solidFill>
                <a:latin typeface="굴림" charset="-127"/>
                <a:ea typeface="08서울남산체 B"/>
                <a:cs typeface="굴림" charset="-127"/>
              </a:endParaRPr>
            </a:p>
          </p:txBody>
        </p:sp>
        <p:sp>
          <p:nvSpPr>
            <p:cNvPr id="78" name="자유형 77"/>
            <p:cNvSpPr/>
            <p:nvPr/>
          </p:nvSpPr>
          <p:spPr bwMode="auto">
            <a:xfrm rot="15490159" flipH="1">
              <a:off x="8102365" y="1318901"/>
              <a:ext cx="412861" cy="1469102"/>
            </a:xfrm>
            <a:custGeom>
              <a:avLst/>
              <a:gdLst>
                <a:gd name="connsiteX0" fmla="*/ 7620 w 85090"/>
                <a:gd name="connsiteY0" fmla="*/ 0 h 1325880"/>
                <a:gd name="connsiteX1" fmla="*/ 83820 w 85090"/>
                <a:gd name="connsiteY1" fmla="*/ 426720 h 1325880"/>
                <a:gd name="connsiteX2" fmla="*/ 0 w 85090"/>
                <a:gd name="connsiteY2" fmla="*/ 1325880 h 1325880"/>
                <a:gd name="connsiteX0" fmla="*/ 7620 w 114592"/>
                <a:gd name="connsiteY0" fmla="*/ 0 h 1325880"/>
                <a:gd name="connsiteX1" fmla="*/ 113322 w 114592"/>
                <a:gd name="connsiteY1" fmla="*/ 534354 h 1325880"/>
                <a:gd name="connsiteX2" fmla="*/ 0 w 114592"/>
                <a:gd name="connsiteY2" fmla="*/ 1325880 h 1325880"/>
                <a:gd name="connsiteX0" fmla="*/ 109775 w 148510"/>
                <a:gd name="connsiteY0" fmla="*/ 0 h 1368022"/>
                <a:gd name="connsiteX1" fmla="*/ 113322 w 148510"/>
                <a:gd name="connsiteY1" fmla="*/ 576496 h 1368022"/>
                <a:gd name="connsiteX2" fmla="*/ 0 w 148510"/>
                <a:gd name="connsiteY2" fmla="*/ 1368022 h 1368022"/>
                <a:gd name="connsiteX0" fmla="*/ 80601 w 126756"/>
                <a:gd name="connsiteY0" fmla="*/ 0 h 1417168"/>
                <a:gd name="connsiteX1" fmla="*/ 113322 w 126756"/>
                <a:gd name="connsiteY1" fmla="*/ 625642 h 1417168"/>
                <a:gd name="connsiteX2" fmla="*/ 0 w 126756"/>
                <a:gd name="connsiteY2" fmla="*/ 1417168 h 1417168"/>
                <a:gd name="connsiteX0" fmla="*/ 80601 w 126756"/>
                <a:gd name="connsiteY0" fmla="*/ 0 h 1417168"/>
                <a:gd name="connsiteX1" fmla="*/ 113322 w 126756"/>
                <a:gd name="connsiteY1" fmla="*/ 625642 h 1417168"/>
                <a:gd name="connsiteX2" fmla="*/ 0 w 126756"/>
                <a:gd name="connsiteY2" fmla="*/ 1417168 h 1417168"/>
                <a:gd name="connsiteX0" fmla="*/ 80601 w 136178"/>
                <a:gd name="connsiteY0" fmla="*/ 0 h 1417168"/>
                <a:gd name="connsiteX1" fmla="*/ 122744 w 136178"/>
                <a:gd name="connsiteY1" fmla="*/ 390958 h 1417168"/>
                <a:gd name="connsiteX2" fmla="*/ 0 w 136178"/>
                <a:gd name="connsiteY2" fmla="*/ 1417168 h 1417168"/>
                <a:gd name="connsiteX0" fmla="*/ 80601 w 122744"/>
                <a:gd name="connsiteY0" fmla="*/ 0 h 1417168"/>
                <a:gd name="connsiteX1" fmla="*/ 122744 w 122744"/>
                <a:gd name="connsiteY1" fmla="*/ 390958 h 1417168"/>
                <a:gd name="connsiteX2" fmla="*/ 0 w 122744"/>
                <a:gd name="connsiteY2" fmla="*/ 1417168 h 1417168"/>
                <a:gd name="connsiteX0" fmla="*/ 80601 w 124208"/>
                <a:gd name="connsiteY0" fmla="*/ 0 h 1417168"/>
                <a:gd name="connsiteX1" fmla="*/ 122744 w 124208"/>
                <a:gd name="connsiteY1" fmla="*/ 390958 h 1417168"/>
                <a:gd name="connsiteX2" fmla="*/ 0 w 124208"/>
                <a:gd name="connsiteY2" fmla="*/ 1417168 h 1417168"/>
                <a:gd name="connsiteX0" fmla="*/ 90530 w 134137"/>
                <a:gd name="connsiteY0" fmla="*/ 0 h 1936290"/>
                <a:gd name="connsiteX1" fmla="*/ 132673 w 134137"/>
                <a:gd name="connsiteY1" fmla="*/ 390958 h 1936290"/>
                <a:gd name="connsiteX2" fmla="*/ 0 w 134137"/>
                <a:gd name="connsiteY2" fmla="*/ 1936290 h 1936290"/>
                <a:gd name="connsiteX0" fmla="*/ 273450 w 317057"/>
                <a:gd name="connsiteY0" fmla="*/ 0 h 2058001"/>
                <a:gd name="connsiteX1" fmla="*/ 315593 w 317057"/>
                <a:gd name="connsiteY1" fmla="*/ 390958 h 2058001"/>
                <a:gd name="connsiteX2" fmla="*/ 0 w 317057"/>
                <a:gd name="connsiteY2" fmla="*/ 2058001 h 2058001"/>
                <a:gd name="connsiteX0" fmla="*/ 273450 w 315593"/>
                <a:gd name="connsiteY0" fmla="*/ 0 h 2098007"/>
                <a:gd name="connsiteX1" fmla="*/ 315593 w 315593"/>
                <a:gd name="connsiteY1" fmla="*/ 390958 h 2098007"/>
                <a:gd name="connsiteX2" fmla="*/ 189319 w 315593"/>
                <a:gd name="connsiteY2" fmla="*/ 1820167 h 2098007"/>
                <a:gd name="connsiteX3" fmla="*/ 0 w 315593"/>
                <a:gd name="connsiteY3" fmla="*/ 2058001 h 2098007"/>
                <a:gd name="connsiteX0" fmla="*/ 273450 w 315593"/>
                <a:gd name="connsiteY0" fmla="*/ 0 h 2058001"/>
                <a:gd name="connsiteX1" fmla="*/ 315593 w 315593"/>
                <a:gd name="connsiteY1" fmla="*/ 390958 h 2058001"/>
                <a:gd name="connsiteX2" fmla="*/ 189319 w 315593"/>
                <a:gd name="connsiteY2" fmla="*/ 1820167 h 2058001"/>
                <a:gd name="connsiteX3" fmla="*/ 0 w 315593"/>
                <a:gd name="connsiteY3" fmla="*/ 2058001 h 20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593" h="2058001">
                  <a:moveTo>
                    <a:pt x="273450" y="0"/>
                  </a:moveTo>
                  <a:cubicBezTo>
                    <a:pt x="252382" y="89474"/>
                    <a:pt x="283284" y="145057"/>
                    <a:pt x="315593" y="390958"/>
                  </a:cubicBezTo>
                  <a:cubicBezTo>
                    <a:pt x="279357" y="673529"/>
                    <a:pt x="241918" y="1542327"/>
                    <a:pt x="189319" y="1820167"/>
                  </a:cubicBezTo>
                  <a:cubicBezTo>
                    <a:pt x="96169" y="2055347"/>
                    <a:pt x="9339" y="1997572"/>
                    <a:pt x="0" y="2058001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직사각형 73"/>
            <p:cNvSpPr>
              <a:spLocks noChangeArrowheads="1"/>
            </p:cNvSpPr>
            <p:nvPr/>
          </p:nvSpPr>
          <p:spPr bwMode="auto">
            <a:xfrm>
              <a:off x="7796209" y="2699657"/>
              <a:ext cx="787253" cy="2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 dirty="0" err="1">
                  <a:latin typeface="Tahoma" pitchFamily="34" charset="0"/>
                  <a:ea typeface="08서울남산체 B"/>
                  <a:cs typeface="굴림" charset="-127"/>
                </a:rPr>
                <a:t>Byeollae</a:t>
              </a:r>
              <a:endParaRPr lang="ko-KR" altLang="ko-KR" dirty="0">
                <a:ea typeface="08서울남산체 B"/>
                <a:cs typeface="굴림" charset="-127"/>
              </a:endParaRPr>
            </a:p>
          </p:txBody>
        </p:sp>
        <p:sp>
          <p:nvSpPr>
            <p:cNvPr id="80" name="타원 79"/>
            <p:cNvSpPr/>
            <p:nvPr/>
          </p:nvSpPr>
          <p:spPr bwMode="auto">
            <a:xfrm>
              <a:off x="7527196" y="3225930"/>
              <a:ext cx="630793" cy="42227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ko-KR" sz="1200" b="1" dirty="0">
                  <a:solidFill>
                    <a:srgbClr val="C00000"/>
                  </a:solidFill>
                  <a:latin typeface="Tahoma" pitchFamily="34" charset="0"/>
                  <a:ea typeface="08서울남산체 B"/>
                  <a:cs typeface="굴림" charset="-127"/>
                </a:rPr>
                <a:t>Line8</a:t>
              </a:r>
              <a:endParaRPr lang="ko-KR" altLang="ko-KR" dirty="0">
                <a:solidFill>
                  <a:schemeClr val="tx1"/>
                </a:solidFill>
                <a:latin typeface="굴림" charset="-127"/>
                <a:ea typeface="08서울남산체 B"/>
                <a:cs typeface="굴림" charset="-127"/>
              </a:endParaRPr>
            </a:p>
          </p:txBody>
        </p:sp>
      </p:grpSp>
      <p:sp>
        <p:nvSpPr>
          <p:cNvPr id="82" name="직사각형 26"/>
          <p:cNvSpPr>
            <a:spLocks noChangeArrowheads="1"/>
          </p:cNvSpPr>
          <p:nvPr/>
        </p:nvSpPr>
        <p:spPr bwMode="auto">
          <a:xfrm>
            <a:off x="468313" y="5664349"/>
            <a:ext cx="721518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200"/>
              </a:spcBef>
              <a:buClr>
                <a:schemeClr val="tx1"/>
              </a:buClr>
              <a:buSzPts val="1800"/>
              <a:buFont typeface="Arial" charset="0"/>
              <a:buChar char="•"/>
            </a:pPr>
            <a:r>
              <a:rPr lang="en-US" altLang="ko-KR" sz="1400" b="1" dirty="0">
                <a:latin typeface="Tahoma" pitchFamily="34" charset="0"/>
                <a:ea typeface="08서울남산체 M"/>
                <a:cs typeface="굴림" charset="-127"/>
              </a:rPr>
              <a:t> Line </a:t>
            </a:r>
            <a:r>
              <a:rPr lang="en-US" altLang="ko-KR" sz="1400" b="1" dirty="0" smtClean="0">
                <a:latin typeface="Tahoma" pitchFamily="34" charset="0"/>
                <a:ea typeface="08서울남산체 M"/>
                <a:cs typeface="굴림" charset="-127"/>
              </a:rPr>
              <a:t>8 </a:t>
            </a:r>
            <a:r>
              <a:rPr lang="en-US" altLang="ko-KR" sz="1400" dirty="0" smtClean="0">
                <a:latin typeface="Tahoma" pitchFamily="34" charset="0"/>
                <a:ea typeface="08서울남산체 M"/>
                <a:cs typeface="굴림" charset="-127"/>
              </a:rPr>
              <a:t>(</a:t>
            </a:r>
            <a:r>
              <a:rPr lang="en-US" altLang="ko-KR" sz="1400" dirty="0" err="1">
                <a:latin typeface="Tahoma" pitchFamily="34" charset="0"/>
                <a:ea typeface="08서울남산체 M"/>
                <a:cs typeface="굴림" charset="-127"/>
              </a:rPr>
              <a:t>Sangil~Gangil~Hanam</a:t>
            </a: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)</a:t>
            </a:r>
          </a:p>
          <a:p>
            <a:pPr>
              <a:spcBef>
                <a:spcPts val="200"/>
              </a:spcBef>
            </a:pP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  : Connection </a:t>
            </a:r>
            <a:r>
              <a:rPr lang="en-US" altLang="ko-KR" sz="1400" dirty="0" err="1">
                <a:latin typeface="Tahoma" pitchFamily="34" charset="0"/>
                <a:ea typeface="08서울남산체 M"/>
                <a:cs typeface="굴림" charset="-127"/>
              </a:rPr>
              <a:t>Guri-si</a:t>
            </a:r>
            <a:r>
              <a:rPr lang="ko-KR" altLang="ko-KR" sz="1400" dirty="0">
                <a:latin typeface="Tahoma" pitchFamily="34" charset="0"/>
                <a:ea typeface="08서울남산체 M"/>
                <a:cs typeface="굴림" charset="-127"/>
              </a:rPr>
              <a:t> </a:t>
            </a: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with</a:t>
            </a:r>
            <a:r>
              <a:rPr lang="ko-KR" altLang="ko-KR" sz="1400" dirty="0">
                <a:latin typeface="Tahoma" pitchFamily="34" charset="0"/>
                <a:ea typeface="08서울남산체 M"/>
                <a:cs typeface="굴림" charset="-127"/>
              </a:rPr>
              <a:t> </a:t>
            </a:r>
            <a:endParaRPr lang="en-US" altLang="ko-KR" sz="1400" dirty="0">
              <a:latin typeface="Tahoma" pitchFamily="34" charset="0"/>
              <a:ea typeface="08서울남산체 M"/>
              <a:cs typeface="굴림" charset="-127"/>
            </a:endParaRPr>
          </a:p>
          <a:p>
            <a:pPr>
              <a:spcBef>
                <a:spcPts val="200"/>
              </a:spcBef>
            </a:pP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    housing development </a:t>
            </a:r>
            <a:r>
              <a:rPr lang="en-US" altLang="ko-KR" sz="1400" dirty="0" smtClean="0">
                <a:latin typeface="Tahoma" pitchFamily="34" charset="0"/>
                <a:ea typeface="08서울남산체 M"/>
                <a:cs typeface="굴림" charset="-127"/>
              </a:rPr>
              <a:t>district </a:t>
            </a:r>
            <a:r>
              <a:rPr lang="en-US" altLang="ko-KR" sz="1400" dirty="0">
                <a:latin typeface="Tahoma" pitchFamily="34" charset="0"/>
                <a:ea typeface="08서울남산체 M"/>
                <a:cs typeface="굴림" charset="-127"/>
              </a:rPr>
              <a:t>of </a:t>
            </a:r>
            <a:r>
              <a:rPr lang="en-US" altLang="ko-KR" sz="1400" dirty="0" err="1">
                <a:latin typeface="Tahoma" pitchFamily="34" charset="0"/>
                <a:ea typeface="08서울남산체 M"/>
                <a:cs typeface="굴림" charset="-127"/>
              </a:rPr>
              <a:t>Namyangju</a:t>
            </a:r>
            <a:endParaRPr lang="ko-KR" altLang="ko-KR" sz="1400" dirty="0">
              <a:ea typeface="08서울남산체 M"/>
              <a:cs typeface="굴림" charset="-127"/>
            </a:endParaRPr>
          </a:p>
        </p:txBody>
      </p:sp>
      <p:sp>
        <p:nvSpPr>
          <p:cNvPr id="83" name="직사각형 25"/>
          <p:cNvSpPr>
            <a:spLocks noChangeArrowheads="1"/>
          </p:cNvSpPr>
          <p:nvPr/>
        </p:nvSpPr>
        <p:spPr bwMode="auto">
          <a:xfrm>
            <a:off x="480244" y="3197083"/>
            <a:ext cx="4561656" cy="59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lnSpc>
                <a:spcPct val="12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kumimoji="0" lang="en-US" altLang="ko-KR" sz="1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ko-KR" sz="1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Line 4 </a:t>
            </a:r>
            <a:r>
              <a:rPr kumimoji="0"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en-US" altLang="ko-KR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Danggogae~Byeollae~Onam~Jinjeop</a:t>
            </a:r>
            <a:r>
              <a:rPr kumimoji="0"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latinLnBrk="0">
              <a:spcBef>
                <a:spcPts val="200"/>
              </a:spcBef>
            </a:pPr>
            <a:r>
              <a:rPr kumimoji="0"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sz="1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Connecting </a:t>
            </a:r>
            <a:r>
              <a:rPr kumimoji="0" lang="en-US" altLang="ko-KR" sz="1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large-scale housing development district</a:t>
            </a:r>
            <a:endParaRPr kumimoji="0" lang="ko-KR" altLang="en-US" sz="1400" dirty="0">
              <a:solidFill>
                <a:srgbClr val="0000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E8C45A2E-A6B2-4146-968D-AB2C2CB94054}" type="slidenum">
              <a:rPr lang="en-US" altLang="ko-KR"/>
              <a:pPr>
                <a:defRPr/>
              </a:pPr>
              <a:t>17</a:t>
            </a:fld>
            <a:endParaRPr lang="en-US" altLang="ko-KR"/>
          </a:p>
        </p:txBody>
      </p:sp>
      <p:grpSp>
        <p:nvGrpSpPr>
          <p:cNvPr id="129026" name="Group 7"/>
          <p:cNvGrpSpPr>
            <a:grpSpLocks/>
          </p:cNvGrpSpPr>
          <p:nvPr/>
        </p:nvGrpSpPr>
        <p:grpSpPr bwMode="auto">
          <a:xfrm>
            <a:off x="581025" y="1163638"/>
            <a:ext cx="3368676" cy="246062"/>
            <a:chOff x="287" y="468"/>
            <a:chExt cx="2122" cy="155"/>
          </a:xfrm>
        </p:grpSpPr>
        <p:pic>
          <p:nvPicPr>
            <p:cNvPr id="129045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046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935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latin typeface="Tahoma" pitchFamily="34" charset="0"/>
                  <a:cs typeface="Tahoma" pitchFamily="34" charset="0"/>
                </a:rPr>
                <a:t>Extension </a:t>
              </a:r>
              <a:r>
                <a:rPr lang="en-US" altLang="ko-KR" sz="1600" b="1" dirty="0">
                  <a:latin typeface="Tahoma" pitchFamily="34" charset="0"/>
                  <a:cs typeface="Tahoma" pitchFamily="34" charset="0"/>
                </a:rPr>
                <a:t>of railroad network</a:t>
              </a:r>
            </a:p>
          </p:txBody>
        </p:sp>
      </p:grpSp>
      <p:sp>
        <p:nvSpPr>
          <p:cNvPr id="129027" name="내용 개체 틀 2"/>
          <p:cNvSpPr txBox="1">
            <a:spLocks/>
          </p:cNvSpPr>
          <p:nvPr/>
        </p:nvSpPr>
        <p:spPr bwMode="auto">
          <a:xfrm>
            <a:off x="827088" y="1477963"/>
            <a:ext cx="828198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en-US" sz="1400" dirty="0">
                <a:latin typeface="Tahoma" pitchFamily="34" charset="0"/>
                <a:cs typeface="Tahoma" pitchFamily="34" charset="0"/>
              </a:rPr>
              <a:t>LRT construction for low transit Service </a:t>
            </a:r>
            <a:r>
              <a:rPr lang="en-US" altLang="en-US" sz="1400" dirty="0" smtClean="0">
                <a:latin typeface="Tahoma" pitchFamily="34" charset="0"/>
                <a:cs typeface="Tahoma" pitchFamily="34" charset="0"/>
              </a:rPr>
              <a:t>Areas (73.7 km,  8 Lines)</a:t>
            </a:r>
            <a:endParaRPr lang="en-US" altLang="en-US" sz="1400" dirty="0">
              <a:latin typeface="Tahoma" pitchFamily="34" charset="0"/>
              <a:cs typeface="Tahoma" pitchFamily="34" charset="0"/>
            </a:endParaRP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1200" dirty="0">
                <a:latin typeface="Tahoma" pitchFamily="34" charset="0"/>
                <a:cs typeface="Tahoma" pitchFamily="34" charset="0"/>
              </a:rPr>
              <a:t>     - </a:t>
            </a:r>
            <a:r>
              <a:rPr lang="en-US" altLang="ko-KR" sz="1200" dirty="0" smtClean="0">
                <a:latin typeface="Tahoma" pitchFamily="34" charset="0"/>
                <a:cs typeface="Tahoma" pitchFamily="34" charset="0"/>
              </a:rPr>
              <a:t>E </a:t>
            </a:r>
            <a:r>
              <a:rPr lang="en-US" altLang="ko-KR" sz="1200" dirty="0" err="1" smtClean="0">
                <a:latin typeface="Tahoma" pitchFamily="34" charset="0"/>
                <a:cs typeface="Tahoma" pitchFamily="34" charset="0"/>
              </a:rPr>
              <a:t>stablishing</a:t>
            </a:r>
            <a:r>
              <a:rPr lang="en-US" altLang="ko-KR" sz="12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200" dirty="0">
                <a:latin typeface="Tahoma" pitchFamily="34" charset="0"/>
                <a:cs typeface="Tahoma" pitchFamily="34" charset="0"/>
              </a:rPr>
              <a:t>a 10-Year Master Plan for Urban Railroad</a:t>
            </a:r>
          </a:p>
        </p:txBody>
      </p:sp>
      <p:pic>
        <p:nvPicPr>
          <p:cNvPr id="11" name="Picture 40" descr="UNI00000ed40011"/>
          <p:cNvPicPr>
            <a:picLocks noChangeAspect="1" noChangeArrowheads="1"/>
          </p:cNvPicPr>
          <p:nvPr/>
        </p:nvPicPr>
        <p:blipFill>
          <a:blip r:embed="rId5" cstate="email"/>
          <a:srcRect r="3404" b="11620"/>
          <a:stretch>
            <a:fillRect/>
          </a:stretch>
        </p:blipFill>
        <p:spPr bwMode="auto">
          <a:xfrm>
            <a:off x="6012161" y="2996954"/>
            <a:ext cx="2535225" cy="163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9029" name="Picture 8" descr="C:\Users\User\AppData\Local\Temp\UNI000011f07ec8.gif"/>
          <p:cNvPicPr>
            <a:picLocks noChangeAspect="1" noChangeArrowheads="1"/>
          </p:cNvPicPr>
          <p:nvPr/>
        </p:nvPicPr>
        <p:blipFill>
          <a:blip r:embed="rId6" cstate="print"/>
          <a:srcRect l="4797" r="5080"/>
          <a:stretch>
            <a:fillRect/>
          </a:stretch>
        </p:blipFill>
        <p:spPr bwMode="auto">
          <a:xfrm>
            <a:off x="6011863" y="4929188"/>
            <a:ext cx="25352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AutoShape 3"/>
          <p:cNvSpPr>
            <a:spLocks noChangeArrowheads="1"/>
          </p:cNvSpPr>
          <p:nvPr/>
        </p:nvSpPr>
        <p:spPr bwMode="auto">
          <a:xfrm>
            <a:off x="863600" y="2347913"/>
            <a:ext cx="4926013" cy="4249737"/>
          </a:xfrm>
          <a:prstGeom prst="roundRect">
            <a:avLst>
              <a:gd name="adj" fmla="val 1750"/>
            </a:avLst>
          </a:prstGeom>
          <a:solidFill>
            <a:schemeClr val="bg1"/>
          </a:solidFill>
          <a:ln w="9525" algn="ctr">
            <a:solidFill>
              <a:srgbClr val="C0C0C0"/>
            </a:solidFill>
            <a:round/>
            <a:headEnd/>
            <a:tailEnd/>
          </a:ln>
        </p:spPr>
        <p:txBody>
          <a:bodyPr lIns="18000" tIns="0" rIns="18000" bIns="0" anchor="ctr"/>
          <a:lstStyle/>
          <a:p>
            <a:pPr marL="180975" indent="-96838" defTabSz="541338" eaLnBrk="0" latinLnBrk="0" hangingPunct="0">
              <a:lnSpc>
                <a:spcPct val="150000"/>
              </a:lnSpc>
              <a:buFont typeface="Wingdings" pitchFamily="2" charset="2"/>
              <a:buNone/>
            </a:pPr>
            <a:endParaRPr lang="ko-KR" altLang="ko-KR" sz="1000" b="1">
              <a:latin typeface="Arial" charset="0"/>
              <a:ea typeface="바탕" pitchFamily="18" charset="-127"/>
              <a:sym typeface="Wingdings" pitchFamily="2" charset="2"/>
            </a:endParaRPr>
          </a:p>
        </p:txBody>
      </p:sp>
      <p:pic>
        <p:nvPicPr>
          <p:cNvPr id="129031" name="그림 37" descr="경전철 -서울전체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9800" y="2432050"/>
            <a:ext cx="4781550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2" name="내용 개체 틀 2"/>
          <p:cNvSpPr txBox="1">
            <a:spLocks/>
          </p:cNvSpPr>
          <p:nvPr/>
        </p:nvSpPr>
        <p:spPr bwMode="auto">
          <a:xfrm>
            <a:off x="4070350" y="3327400"/>
            <a:ext cx="1630363" cy="138113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LRT- Northeastern  line</a:t>
            </a:r>
          </a:p>
        </p:txBody>
      </p:sp>
      <p:sp>
        <p:nvSpPr>
          <p:cNvPr id="129033" name="내용 개체 틀 2"/>
          <p:cNvSpPr txBox="1">
            <a:spLocks/>
          </p:cNvSpPr>
          <p:nvPr/>
        </p:nvSpPr>
        <p:spPr bwMode="auto">
          <a:xfrm>
            <a:off x="4314825" y="3808413"/>
            <a:ext cx="1331913" cy="14605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LRT-Myeonmok line</a:t>
            </a:r>
          </a:p>
        </p:txBody>
      </p:sp>
      <p:sp>
        <p:nvSpPr>
          <p:cNvPr id="129034" name="내용 개체 틀 2"/>
          <p:cNvSpPr txBox="1">
            <a:spLocks/>
          </p:cNvSpPr>
          <p:nvPr/>
        </p:nvSpPr>
        <p:spPr bwMode="auto">
          <a:xfrm>
            <a:off x="2460625" y="3243263"/>
            <a:ext cx="1355725" cy="168275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LRT- Ui~Sinseol Line</a:t>
            </a:r>
          </a:p>
        </p:txBody>
      </p:sp>
      <p:sp>
        <p:nvSpPr>
          <p:cNvPr id="129035" name="내용 개체 틀 2"/>
          <p:cNvSpPr txBox="1">
            <a:spLocks/>
          </p:cNvSpPr>
          <p:nvPr/>
        </p:nvSpPr>
        <p:spPr bwMode="auto">
          <a:xfrm>
            <a:off x="1762125" y="3813175"/>
            <a:ext cx="628650" cy="147638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DMC LRT</a:t>
            </a:r>
          </a:p>
        </p:txBody>
      </p:sp>
      <p:sp>
        <p:nvSpPr>
          <p:cNvPr id="129036" name="내용 개체 틀 2"/>
          <p:cNvSpPr txBox="1">
            <a:spLocks/>
          </p:cNvSpPr>
          <p:nvPr/>
        </p:nvSpPr>
        <p:spPr bwMode="auto">
          <a:xfrm>
            <a:off x="585788" y="4657725"/>
            <a:ext cx="1682750" cy="138113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Subway Line 9(1</a:t>
            </a:r>
            <a:r>
              <a:rPr lang="en-US" altLang="ko-KR" sz="1000" b="1" baseline="300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st</a:t>
            </a: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phase)</a:t>
            </a:r>
          </a:p>
        </p:txBody>
      </p:sp>
      <p:sp>
        <p:nvSpPr>
          <p:cNvPr id="129037" name="내용 개체 틀 2"/>
          <p:cNvSpPr txBox="1">
            <a:spLocks/>
          </p:cNvSpPr>
          <p:nvPr/>
        </p:nvSpPr>
        <p:spPr bwMode="auto">
          <a:xfrm>
            <a:off x="2578100" y="4141788"/>
            <a:ext cx="1249363" cy="128587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LRT- Western  line</a:t>
            </a:r>
          </a:p>
        </p:txBody>
      </p:sp>
      <p:sp>
        <p:nvSpPr>
          <p:cNvPr id="129038" name="내용 개체 틀 2"/>
          <p:cNvSpPr txBox="1">
            <a:spLocks/>
          </p:cNvSpPr>
          <p:nvPr/>
        </p:nvSpPr>
        <p:spPr bwMode="auto">
          <a:xfrm>
            <a:off x="4224338" y="5375275"/>
            <a:ext cx="1716087" cy="136525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Subway Line 9(2</a:t>
            </a:r>
            <a:r>
              <a:rPr lang="en-US" altLang="ko-KR" sz="1000" b="1" baseline="300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nd</a:t>
            </a: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phase)</a:t>
            </a:r>
          </a:p>
        </p:txBody>
      </p:sp>
      <p:sp>
        <p:nvSpPr>
          <p:cNvPr id="129039" name="내용 개체 틀 2"/>
          <p:cNvSpPr txBox="1">
            <a:spLocks/>
          </p:cNvSpPr>
          <p:nvPr/>
        </p:nvSpPr>
        <p:spPr bwMode="auto">
          <a:xfrm>
            <a:off x="725488" y="5324475"/>
            <a:ext cx="1354137" cy="104775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LRT- Mokdong  line</a:t>
            </a:r>
          </a:p>
        </p:txBody>
      </p:sp>
      <p:sp>
        <p:nvSpPr>
          <p:cNvPr id="129040" name="내용 개체 틀 2"/>
          <p:cNvSpPr txBox="1">
            <a:spLocks/>
          </p:cNvSpPr>
          <p:nvPr/>
        </p:nvSpPr>
        <p:spPr bwMode="auto">
          <a:xfrm>
            <a:off x="2460625" y="5421313"/>
            <a:ext cx="1120775" cy="12700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LRT- Sillim  line</a:t>
            </a:r>
          </a:p>
        </p:txBody>
      </p:sp>
      <p:sp>
        <p:nvSpPr>
          <p:cNvPr id="129041" name="내용 개체 틀 2"/>
          <p:cNvSpPr txBox="1">
            <a:spLocks/>
          </p:cNvSpPr>
          <p:nvPr/>
        </p:nvSpPr>
        <p:spPr bwMode="auto">
          <a:xfrm>
            <a:off x="2571750" y="2779713"/>
            <a:ext cx="1462088" cy="206375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LRT- Ui~Banghak Line</a:t>
            </a:r>
          </a:p>
        </p:txBody>
      </p:sp>
      <p:sp>
        <p:nvSpPr>
          <p:cNvPr id="25" name="직사각형 24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9043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29044" name="TextBox 23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3DDE8E06-C9EA-4B09-B0F1-856703088F92}" type="slidenum">
              <a:rPr lang="en-US" altLang="ko-KR"/>
              <a:pPr>
                <a:defRPr/>
              </a:pPr>
              <a:t>18</a:t>
            </a:fld>
            <a:endParaRPr lang="en-US" altLang="ko-KR"/>
          </a:p>
        </p:txBody>
      </p:sp>
      <p:grpSp>
        <p:nvGrpSpPr>
          <p:cNvPr id="131074" name="Group 7"/>
          <p:cNvGrpSpPr>
            <a:grpSpLocks/>
          </p:cNvGrpSpPr>
          <p:nvPr/>
        </p:nvGrpSpPr>
        <p:grpSpPr bwMode="auto">
          <a:xfrm>
            <a:off x="511175" y="1103313"/>
            <a:ext cx="2992438" cy="246062"/>
            <a:chOff x="287" y="468"/>
            <a:chExt cx="1885" cy="155"/>
          </a:xfrm>
        </p:grpSpPr>
        <p:pic>
          <p:nvPicPr>
            <p:cNvPr id="131095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96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698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Safe and pleasant subway</a:t>
              </a:r>
            </a:p>
          </p:txBody>
        </p:sp>
      </p:grpSp>
      <p:sp>
        <p:nvSpPr>
          <p:cNvPr id="131075" name="내용 개체 틀 2"/>
          <p:cNvSpPr txBox="1">
            <a:spLocks/>
          </p:cNvSpPr>
          <p:nvPr/>
        </p:nvSpPr>
        <p:spPr bwMode="auto">
          <a:xfrm>
            <a:off x="755650" y="1352550"/>
            <a:ext cx="82819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4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Installation of platform screen doors at all stations 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300">
                <a:latin typeface="Tahoma" pitchFamily="34" charset="0"/>
                <a:cs typeface="Tahoma" pitchFamily="34" charset="0"/>
              </a:rPr>
              <a:t>    - Prevent accidents, </a:t>
            </a:r>
            <a:r>
              <a:rPr lang="en-US" altLang="ko-KR" sz="1300">
                <a:latin typeface="Tahoma" pitchFamily="34" charset="0"/>
                <a:ea typeface="나눔고딕"/>
                <a:cs typeface="Tahoma" pitchFamily="34" charset="0"/>
              </a:rPr>
              <a:t>improve air quality</a:t>
            </a:r>
            <a:r>
              <a:rPr lang="en-US" altLang="ko-KR" sz="1300">
                <a:latin typeface="Tahoma" pitchFamily="34" charset="0"/>
                <a:cs typeface="Tahoma" pitchFamily="34" charset="0"/>
              </a:rPr>
              <a:t>,</a:t>
            </a:r>
            <a:r>
              <a:rPr lang="ko-KR" altLang="en-US" sz="1300">
                <a:latin typeface="Tahoma" pitchFamily="34" charset="0"/>
                <a:ea typeface="나눔고딕"/>
                <a:cs typeface="나눔고딕"/>
              </a:rPr>
              <a:t> </a:t>
            </a:r>
            <a:r>
              <a:rPr lang="en-US" altLang="ko-KR" sz="1300">
                <a:latin typeface="Tahoma" pitchFamily="34" charset="0"/>
                <a:cs typeface="Tahoma" pitchFamily="34" charset="0"/>
              </a:rPr>
              <a:t>reduce noise of car engine </a:t>
            </a: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Improving indoor air quality 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300">
                <a:latin typeface="Tahoma" pitchFamily="34" charset="0"/>
                <a:cs typeface="Tahoma" pitchFamily="34" charset="0"/>
              </a:rPr>
              <a:t>    - </a:t>
            </a:r>
            <a:r>
              <a:rPr lang="en-US" altLang="ko-KR" sz="1300">
                <a:latin typeface="Tahoma" pitchFamily="34" charset="0"/>
                <a:ea typeface="나눔고딕"/>
                <a:cs typeface="나눔고딕"/>
              </a:rPr>
              <a:t>Conversion of pebble base rail to concrete </a:t>
            </a:r>
            <a:r>
              <a:rPr lang="en-US" altLang="ko-KR" sz="1300">
                <a:latin typeface="Tahoma" pitchFamily="34" charset="0"/>
                <a:cs typeface="Tahoma" pitchFamily="34" charset="0"/>
              </a:rPr>
              <a:t>,  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300">
                <a:latin typeface="Tahoma" pitchFamily="34" charset="0"/>
                <a:cs typeface="Tahoma" pitchFamily="34" charset="0"/>
              </a:rPr>
              <a:t>      upgrading ventilation system and using high-pressure watering carts to eliminate pollutants</a:t>
            </a:r>
          </a:p>
        </p:txBody>
      </p:sp>
      <p:pic>
        <p:nvPicPr>
          <p:cNvPr id="99331" name="Picture 3" descr="C:\DOCUME~1\jung\LOCALS~1\Temp\Hnc\BinData\EMB0000140c4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3030538"/>
            <a:ext cx="2570163" cy="1571625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</p:pic>
      <p:pic>
        <p:nvPicPr>
          <p:cNvPr id="99330" name="Picture 2" descr="C:\DOCUME~1\jung\LOCALS~1\Temp\Hnc\BinData\EMB0000140c4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5263" y="3030538"/>
            <a:ext cx="2368550" cy="1571625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131078" name="AutoShape 27"/>
          <p:cNvSpPr>
            <a:spLocks noChangeArrowheads="1"/>
          </p:cNvSpPr>
          <p:nvPr/>
        </p:nvSpPr>
        <p:spPr bwMode="auto">
          <a:xfrm>
            <a:off x="5257800" y="3429000"/>
            <a:ext cx="360363" cy="566738"/>
          </a:xfrm>
          <a:prstGeom prst="rightArrow">
            <a:avLst>
              <a:gd name="adj1" fmla="val 50000"/>
              <a:gd name="adj2" fmla="val 50894"/>
            </a:avLst>
          </a:prstGeom>
          <a:gradFill rotWithShape="1">
            <a:gsLst>
              <a:gs pos="0">
                <a:srgbClr val="003366">
                  <a:alpha val="50000"/>
                </a:srgbClr>
              </a:gs>
              <a:gs pos="100000">
                <a:srgbClr val="00182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200"/>
          </a:p>
        </p:txBody>
      </p:sp>
      <p:pic>
        <p:nvPicPr>
          <p:cNvPr id="131079" name="Picture 2" descr="도상개량 전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" y="5316538"/>
            <a:ext cx="160972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4" descr="도상개량 후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60625" y="5316538"/>
            <a:ext cx="16430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AutoShape 27"/>
          <p:cNvSpPr>
            <a:spLocks noChangeArrowheads="1"/>
          </p:cNvSpPr>
          <p:nvPr/>
        </p:nvSpPr>
        <p:spPr bwMode="auto">
          <a:xfrm>
            <a:off x="2174875" y="5745163"/>
            <a:ext cx="360363" cy="565150"/>
          </a:xfrm>
          <a:prstGeom prst="rightArrow">
            <a:avLst>
              <a:gd name="adj1" fmla="val 50000"/>
              <a:gd name="adj2" fmla="val 50894"/>
            </a:avLst>
          </a:prstGeom>
          <a:gradFill rotWithShape="1">
            <a:gsLst>
              <a:gs pos="0">
                <a:srgbClr val="003366">
                  <a:alpha val="50000"/>
                </a:srgbClr>
              </a:gs>
              <a:gs pos="100000">
                <a:srgbClr val="00182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1082" name="AutoShape 3"/>
          <p:cNvSpPr>
            <a:spLocks noChangeArrowheads="1"/>
          </p:cNvSpPr>
          <p:nvPr/>
        </p:nvSpPr>
        <p:spPr bwMode="auto">
          <a:xfrm>
            <a:off x="555625" y="2997200"/>
            <a:ext cx="2098675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en-US" altLang="ko-KR" sz="1400" b="1">
                <a:latin typeface="Tahoma" pitchFamily="34" charset="0"/>
                <a:cs typeface="Tahoma" pitchFamily="34" charset="0"/>
                <a:sym typeface="Wingdings" pitchFamily="2" charset="2"/>
              </a:rPr>
              <a:t>Platform Screen Doors</a:t>
            </a: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652463" y="3313113"/>
            <a:ext cx="1935162" cy="31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084" name="AutoShape 3"/>
          <p:cNvSpPr>
            <a:spLocks noChangeArrowheads="1"/>
          </p:cNvSpPr>
          <p:nvPr/>
        </p:nvSpPr>
        <p:spPr bwMode="auto">
          <a:xfrm>
            <a:off x="630238" y="4833938"/>
            <a:ext cx="1571625" cy="357187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10000"/>
              </a:spcBef>
            </a:pPr>
            <a:r>
              <a:rPr lang="ko-KR" altLang="en-US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Pebble base rail</a:t>
            </a:r>
            <a:endParaRPr lang="ko-KR" altLang="en-US" sz="1200" b="1">
              <a:latin typeface="Tahoma" pitchFamily="34" charset="0"/>
              <a:ea typeface="나눔고딕"/>
              <a:cs typeface="Tahoma" pitchFamily="34" charset="0"/>
              <a:sym typeface="Wingdings" pitchFamily="2" charset="2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652463" y="5173663"/>
            <a:ext cx="33797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086" name="Picture 6" descr="분진 흡인차 운영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7825" y="5245100"/>
            <a:ext cx="17335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7" name="Picture 8" descr="고압살수차 운영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46625" y="5316538"/>
            <a:ext cx="17335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직선 연결선 27"/>
          <p:cNvCxnSpPr/>
          <p:nvPr/>
        </p:nvCxnSpPr>
        <p:spPr>
          <a:xfrm>
            <a:off x="4652963" y="5173663"/>
            <a:ext cx="37369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089" name="AutoShape 3"/>
          <p:cNvSpPr>
            <a:spLocks noChangeArrowheads="1"/>
          </p:cNvSpPr>
          <p:nvPr/>
        </p:nvSpPr>
        <p:spPr bwMode="auto">
          <a:xfrm>
            <a:off x="2516188" y="4835525"/>
            <a:ext cx="1571625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10000"/>
              </a:spcBef>
            </a:pPr>
            <a:r>
              <a:rPr lang="ko-KR" altLang="en-US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Concrete</a:t>
            </a:r>
            <a:endParaRPr lang="ko-KR" altLang="en-US" sz="1200" b="1">
              <a:latin typeface="Tahoma" pitchFamily="34" charset="0"/>
              <a:ea typeface="나눔고딕"/>
              <a:cs typeface="Tahoma" pitchFamily="34" charset="0"/>
              <a:sym typeface="Wingdings" pitchFamily="2" charset="2"/>
            </a:endParaRPr>
          </a:p>
        </p:txBody>
      </p:sp>
      <p:sp>
        <p:nvSpPr>
          <p:cNvPr id="131090" name="AutoShape 3"/>
          <p:cNvSpPr>
            <a:spLocks noChangeArrowheads="1"/>
          </p:cNvSpPr>
          <p:nvPr/>
        </p:nvSpPr>
        <p:spPr bwMode="auto">
          <a:xfrm>
            <a:off x="4568825" y="4816475"/>
            <a:ext cx="2071688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10000"/>
              </a:spcBef>
            </a:pPr>
            <a:r>
              <a:rPr lang="ko-KR" altLang="en-US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High-pressure sprinkler</a:t>
            </a:r>
            <a:endParaRPr lang="ko-KR" altLang="en-US" sz="1200" b="1">
              <a:latin typeface="Tahoma" pitchFamily="34" charset="0"/>
              <a:ea typeface="나눔고딕"/>
              <a:cs typeface="Tahoma" pitchFamily="34" charset="0"/>
              <a:sym typeface="Wingdings" pitchFamily="2" charset="2"/>
            </a:endParaRPr>
          </a:p>
        </p:txBody>
      </p:sp>
      <p:sp>
        <p:nvSpPr>
          <p:cNvPr id="131091" name="AutoShape 3"/>
          <p:cNvSpPr>
            <a:spLocks noChangeArrowheads="1"/>
          </p:cNvSpPr>
          <p:nvPr/>
        </p:nvSpPr>
        <p:spPr bwMode="auto">
          <a:xfrm>
            <a:off x="6632575" y="4835525"/>
            <a:ext cx="1900238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10000"/>
              </a:spcBef>
            </a:pPr>
            <a:r>
              <a:rPr lang="ko-KR" altLang="en-US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2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Dust suction vehicle</a:t>
            </a:r>
            <a:endParaRPr lang="ko-KR" altLang="en-US" sz="1200" b="1">
              <a:latin typeface="Tahoma" pitchFamily="34" charset="0"/>
              <a:ea typeface="나눔고딕"/>
              <a:cs typeface="Tahoma" pitchFamily="34" charset="0"/>
              <a:sym typeface="Wingdings" pitchFamily="2" charset="2"/>
            </a:endParaRPr>
          </a:p>
        </p:txBody>
      </p:sp>
      <p:sp>
        <p:nvSpPr>
          <p:cNvPr id="32" name="직사각형 31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1093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31094" name="TextBox 34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4" descr="C:\DOCUME~1\user\LOCALS~1\Temp\Hnc\BinData\EMB000005bc0ec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492375"/>
            <a:ext cx="4103687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C4470F61-F2C3-4FD9-8A0C-CF55CAF4634E}" type="slidenum">
              <a:rPr lang="en-US" altLang="ko-KR"/>
              <a:pPr>
                <a:defRPr/>
              </a:pPr>
              <a:t>19</a:t>
            </a:fld>
            <a:endParaRPr lang="en-US" altLang="ko-KR"/>
          </a:p>
        </p:txBody>
      </p:sp>
      <p:sp>
        <p:nvSpPr>
          <p:cNvPr id="134147" name="내용 개체 틀 2"/>
          <p:cNvSpPr txBox="1">
            <a:spLocks/>
          </p:cNvSpPr>
          <p:nvPr/>
        </p:nvSpPr>
        <p:spPr bwMode="auto">
          <a:xfrm>
            <a:off x="681038" y="1431925"/>
            <a:ext cx="8281987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ts val="2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City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bus :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7,534buses/363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routes,  Community bus :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1,401 buses/210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routes</a:t>
            </a:r>
          </a:p>
          <a:p>
            <a:pPr marL="179388" indent="-250825" eaLnBrk="0" hangingPunct="0">
              <a:lnSpc>
                <a:spcPts val="2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No. of passengers in a day (average)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5.7 million </a:t>
            </a:r>
            <a:r>
              <a:rPr lang="ko-KR" altLang="en-US" sz="1400" dirty="0" smtClean="0">
                <a:latin typeface="Tahoma" pitchFamily="34" charset="0"/>
                <a:ea typeface="나눔고딕"/>
                <a:cs typeface="Tahoma" pitchFamily="34" charset="0"/>
              </a:rPr>
              <a:t> 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  <a:p>
            <a:pPr marL="179388" indent="-250825" eaLnBrk="0" hangingPunct="0">
              <a:lnSpc>
                <a:spcPts val="2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Bus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only lane :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52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corridors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, 203.6km 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(Median bus lane : 12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corridors,114.3km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)</a:t>
            </a:r>
          </a:p>
          <a:p>
            <a:pPr marL="179388" indent="-250825" eaLnBrk="0" hangingPunct="0">
              <a:lnSpc>
                <a:spcPts val="2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endParaRPr lang="en-US" altLang="ko-KR" sz="1400" dirty="0">
              <a:latin typeface="Tahoma" pitchFamily="34" charset="0"/>
              <a:cs typeface="Tahoma" pitchFamily="34" charset="0"/>
            </a:endParaRPr>
          </a:p>
          <a:p>
            <a:pPr marL="179388" indent="-250825" eaLnBrk="0" hangingPunct="0">
              <a:lnSpc>
                <a:spcPts val="2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4148" name="그림 7" descr="2009-08-01 PM 04-49-48.jpg"/>
          <p:cNvPicPr>
            <a:picLocks noChangeAspect="1"/>
          </p:cNvPicPr>
          <p:nvPr/>
        </p:nvPicPr>
        <p:blipFill>
          <a:blip r:embed="rId5" cstate="print"/>
          <a:srcRect t="14267"/>
          <a:stretch>
            <a:fillRect/>
          </a:stretch>
        </p:blipFill>
        <p:spPr bwMode="auto">
          <a:xfrm>
            <a:off x="4749800" y="2495550"/>
            <a:ext cx="4143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4" descr="http://blogfiles5.naver.net/data1/2004/7/6/260/%BC%AD%BF%EF%B9%F6%BD%BA-82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5138738"/>
            <a:ext cx="8281987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150" name="Group 7"/>
          <p:cNvGrpSpPr>
            <a:grpSpLocks/>
          </p:cNvGrpSpPr>
          <p:nvPr/>
        </p:nvGrpSpPr>
        <p:grpSpPr bwMode="auto">
          <a:xfrm>
            <a:off x="525463" y="1077913"/>
            <a:ext cx="2622555" cy="246062"/>
            <a:chOff x="287" y="468"/>
            <a:chExt cx="1652" cy="155"/>
          </a:xfrm>
        </p:grpSpPr>
        <p:pic>
          <p:nvPicPr>
            <p:cNvPr id="134154" name="Picture 8" descr="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3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465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Bus 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(as of  December 2011)</a:t>
              </a:r>
              <a:endParaRPr lang="en-US" altLang="ko-KR" sz="1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4152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34153" name="TextBox 15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 bwMode="auto">
          <a:xfrm>
            <a:off x="0" y="0"/>
            <a:ext cx="3108325" cy="26431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 dirty="0"/>
          </a:p>
        </p:txBody>
      </p:sp>
      <p:sp>
        <p:nvSpPr>
          <p:cNvPr id="5122" name="Rectangle 57"/>
          <p:cNvSpPr>
            <a:spLocks noChangeArrowheads="1"/>
          </p:cNvSpPr>
          <p:nvPr/>
        </p:nvSpPr>
        <p:spPr bwMode="auto">
          <a:xfrm>
            <a:off x="431800" y="1714500"/>
            <a:ext cx="1900238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다음_SemiBold" pitchFamily="2" charset="-127"/>
                <a:ea typeface="다음_SemiBold" pitchFamily="2" charset="-127"/>
              </a:rPr>
              <a:t>Contents</a:t>
            </a:r>
          </a:p>
        </p:txBody>
      </p:sp>
      <p:sp>
        <p:nvSpPr>
          <p:cNvPr id="100355" name="Text Box 307"/>
          <p:cNvSpPr txBox="1">
            <a:spLocks noChangeArrowheads="1"/>
          </p:cNvSpPr>
          <p:nvPr/>
        </p:nvSpPr>
        <p:spPr bwMode="gray">
          <a:xfrm>
            <a:off x="3135313" y="3084513"/>
            <a:ext cx="5900737" cy="2630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>
                <a:latin typeface="Tahoma" pitchFamily="34" charset="0"/>
                <a:cs typeface="Tahoma" pitchFamily="34" charset="0"/>
              </a:rPr>
              <a:t>01  Introduction</a:t>
            </a:r>
          </a:p>
          <a:p>
            <a:pPr>
              <a:lnSpc>
                <a:spcPct val="150000"/>
              </a:lnSpc>
            </a:pPr>
            <a:endParaRPr lang="ko-KR" altLang="en-US" sz="600">
              <a:latin typeface="Tahoma" pitchFamily="34" charset="0"/>
              <a:ea typeface="나눔고딕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>
                <a:latin typeface="Tahoma" pitchFamily="34" charset="0"/>
                <a:cs typeface="Tahoma" pitchFamily="34" charset="0"/>
              </a:rPr>
              <a:t>02</a:t>
            </a:r>
            <a:r>
              <a:rPr lang="ko-KR" altLang="en-US" b="1">
                <a:latin typeface="Tahoma" pitchFamily="34" charset="0"/>
                <a:ea typeface="나눔고딕"/>
                <a:cs typeface="나눔고딕"/>
              </a:rPr>
              <a:t>  </a:t>
            </a:r>
            <a:r>
              <a:rPr lang="en-US" altLang="ko-KR" b="1">
                <a:latin typeface="Tahoma" pitchFamily="34" charset="0"/>
                <a:cs typeface="Tahoma" pitchFamily="34" charset="0"/>
              </a:rPr>
              <a:t>Changes in policy framework and a new target</a:t>
            </a:r>
          </a:p>
          <a:p>
            <a:pPr>
              <a:lnSpc>
                <a:spcPct val="150000"/>
              </a:lnSpc>
            </a:pPr>
            <a:endParaRPr lang="ko-KR" altLang="en-US" sz="600">
              <a:latin typeface="Tahoma" pitchFamily="34" charset="0"/>
              <a:ea typeface="나눔고딕"/>
              <a:cs typeface="나눔고딕"/>
            </a:endParaRPr>
          </a:p>
          <a:p>
            <a:pPr>
              <a:lnSpc>
                <a:spcPct val="150000"/>
              </a:lnSpc>
            </a:pPr>
            <a:r>
              <a:rPr lang="en-US" altLang="ko-KR" b="1">
                <a:latin typeface="Tahoma" pitchFamily="34" charset="0"/>
                <a:cs typeface="Tahoma" pitchFamily="34" charset="0"/>
              </a:rPr>
              <a:t>03</a:t>
            </a:r>
            <a:r>
              <a:rPr lang="ko-KR" altLang="en-US" b="1">
                <a:latin typeface="Tahoma" pitchFamily="34" charset="0"/>
                <a:ea typeface="나눔고딕"/>
                <a:cs typeface="나눔고딕"/>
              </a:rPr>
              <a:t>  </a:t>
            </a:r>
            <a:r>
              <a:rPr lang="en-US" altLang="ko-KR" b="1">
                <a:latin typeface="Tahoma" pitchFamily="34" charset="0"/>
                <a:cs typeface="Tahoma" pitchFamily="34" charset="0"/>
              </a:rPr>
              <a:t>Efforts of Seoul for sustainable urban transport</a:t>
            </a:r>
            <a:endParaRPr lang="ko-KR" altLang="en-US" b="1">
              <a:latin typeface="Tahoma" pitchFamily="34" charset="0"/>
              <a:ea typeface="나눔고딕"/>
              <a:cs typeface="나눔고딕"/>
            </a:endParaRPr>
          </a:p>
          <a:p>
            <a:pPr>
              <a:lnSpc>
                <a:spcPct val="150000"/>
              </a:lnSpc>
            </a:pPr>
            <a:r>
              <a:rPr lang="ko-KR" altLang="en-US" sz="1600">
                <a:latin typeface="Tahoma" pitchFamily="34" charset="0"/>
                <a:ea typeface="나눔고딕"/>
                <a:cs typeface="나눔고딕"/>
              </a:rPr>
              <a:t>       </a:t>
            </a:r>
            <a:r>
              <a:rPr lang="en-US" altLang="ko-KR" sz="1600">
                <a:latin typeface="Tahoma" pitchFamily="34" charset="0"/>
                <a:cs typeface="Tahoma" pitchFamily="34" charset="0"/>
              </a:rPr>
              <a:t>Provision of decent public transportation service</a:t>
            </a:r>
            <a:endParaRPr lang="ko-KR" altLang="en-US" sz="1600">
              <a:latin typeface="Tahoma" pitchFamily="34" charset="0"/>
              <a:ea typeface="나눔고딕"/>
              <a:cs typeface="나눔고딕"/>
            </a:endParaRPr>
          </a:p>
          <a:p>
            <a:pPr>
              <a:lnSpc>
                <a:spcPct val="150000"/>
              </a:lnSpc>
            </a:pPr>
            <a:r>
              <a:rPr lang="ko-KR" altLang="en-US" sz="1600">
                <a:latin typeface="Tahoma" pitchFamily="34" charset="0"/>
                <a:ea typeface="나눔고딕"/>
                <a:cs typeface="나눔고딕"/>
              </a:rPr>
              <a:t>       </a:t>
            </a:r>
            <a:r>
              <a:rPr lang="en-US" altLang="ko-KR" sz="1600">
                <a:latin typeface="Tahoma" pitchFamily="34" charset="0"/>
                <a:cs typeface="Tahoma" pitchFamily="34" charset="0"/>
              </a:rPr>
              <a:t>Eco-friendly and Human-oriented transportation system</a:t>
            </a:r>
          </a:p>
          <a:p>
            <a:pPr>
              <a:lnSpc>
                <a:spcPct val="150000"/>
              </a:lnSpc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       Strengthening travel demand management</a:t>
            </a:r>
          </a:p>
        </p:txBody>
      </p:sp>
      <p:sp>
        <p:nvSpPr>
          <p:cNvPr id="7" name="직사각형 6"/>
          <p:cNvSpPr/>
          <p:nvPr/>
        </p:nvSpPr>
        <p:spPr bwMode="auto">
          <a:xfrm>
            <a:off x="0" y="6143625"/>
            <a:ext cx="3071813" cy="714375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 dirty="0"/>
          </a:p>
        </p:txBody>
      </p:sp>
      <p:pic>
        <p:nvPicPr>
          <p:cNvPr id="100357" name="Picture 2" descr="http://cap.seoul.go.kr/imgs/friends/img_friends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2671763"/>
            <a:ext cx="3000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066088" y="6599238"/>
            <a:ext cx="1042987" cy="258762"/>
          </a:xfrm>
        </p:spPr>
        <p:txBody>
          <a:bodyPr/>
          <a:lstStyle/>
          <a:p>
            <a:pPr>
              <a:defRPr/>
            </a:pPr>
            <a:fld id="{E16AE8E3-1555-4CCB-8A7E-C710526DFBEB}" type="slidenum">
              <a:rPr lang="en-US" altLang="ko-KR"/>
              <a:pPr>
                <a:defRPr/>
              </a:pPr>
              <a:t>20</a:t>
            </a:fld>
            <a:endParaRPr lang="en-US" altLang="ko-KR" dirty="0"/>
          </a:p>
        </p:txBody>
      </p:sp>
      <p:sp>
        <p:nvSpPr>
          <p:cNvPr id="20500" name="Text Box 9"/>
          <p:cNvSpPr txBox="1">
            <a:spLocks noChangeArrowheads="1"/>
          </p:cNvSpPr>
          <p:nvPr/>
        </p:nvSpPr>
        <p:spPr bwMode="auto">
          <a:xfrm>
            <a:off x="625475" y="1509713"/>
            <a:ext cx="3368675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ko-KR" sz="15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Background - </a:t>
            </a:r>
            <a:r>
              <a:rPr lang="en-US" altLang="ko-KR" sz="15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Limits &amp; Problems</a:t>
            </a:r>
            <a:r>
              <a:rPr lang="en-US" altLang="ko-KR" sz="15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grpSp>
        <p:nvGrpSpPr>
          <p:cNvPr id="136195" name="그룹 22"/>
          <p:cNvGrpSpPr>
            <a:grpSpLocks/>
          </p:cNvGrpSpPr>
          <p:nvPr/>
        </p:nvGrpSpPr>
        <p:grpSpPr bwMode="auto">
          <a:xfrm>
            <a:off x="715963" y="1916113"/>
            <a:ext cx="8235950" cy="4572000"/>
            <a:chOff x="607982" y="2384212"/>
            <a:chExt cx="8235988" cy="4004222"/>
          </a:xfrm>
        </p:grpSpPr>
        <p:sp>
          <p:nvSpPr>
            <p:cNvPr id="65" name="AutoShape 8"/>
            <p:cNvSpPr>
              <a:spLocks noChangeArrowheads="1"/>
            </p:cNvSpPr>
            <p:nvPr/>
          </p:nvSpPr>
          <p:spPr bwMode="gray">
            <a:xfrm>
              <a:off x="607982" y="2779073"/>
              <a:ext cx="4392632" cy="93570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85725" indent="-85725">
                <a:spcBef>
                  <a:spcPct val="50000"/>
                </a:spcBef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Urban &amp; Suburban development</a:t>
              </a:r>
            </a:p>
            <a:p>
              <a:pPr marL="85725" indent="-85725">
                <a:spcBef>
                  <a:spcPct val="50000"/>
                </a:spcBef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Traffic increase</a:t>
              </a:r>
            </a:p>
            <a:p>
              <a:pPr marL="85725" indent="-85725">
                <a:spcBef>
                  <a:spcPct val="50000"/>
                </a:spcBef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Socio-economic cost increase</a:t>
              </a:r>
              <a:endParaRPr lang="en-US" altLang="ko-KR" sz="1300" b="1" dirty="0"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endParaRPr>
            </a:p>
          </p:txBody>
        </p:sp>
        <p:sp>
          <p:nvSpPr>
            <p:cNvPr id="66" name="AutoShape 9"/>
            <p:cNvSpPr>
              <a:spLocks noChangeArrowheads="1"/>
            </p:cNvSpPr>
            <p:nvPr/>
          </p:nvSpPr>
          <p:spPr bwMode="auto">
            <a:xfrm>
              <a:off x="611157" y="2384212"/>
              <a:ext cx="2174885" cy="348979"/>
            </a:xfrm>
            <a:prstGeom prst="roundRect">
              <a:avLst>
                <a:gd name="adj" fmla="val 1709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Supply / Demand</a:t>
              </a:r>
            </a:p>
          </p:txBody>
        </p:sp>
        <p:sp>
          <p:nvSpPr>
            <p:cNvPr id="67" name="AutoShape 10"/>
            <p:cNvSpPr>
              <a:spLocks noChangeArrowheads="1"/>
            </p:cNvSpPr>
            <p:nvPr/>
          </p:nvSpPr>
          <p:spPr bwMode="auto">
            <a:xfrm>
              <a:off x="611157" y="3895527"/>
              <a:ext cx="2174885" cy="351760"/>
            </a:xfrm>
            <a:prstGeom prst="roundRect">
              <a:avLst>
                <a:gd name="adj" fmla="val 1589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Road Construction</a:t>
              </a:r>
            </a:p>
          </p:txBody>
        </p:sp>
        <p:sp>
          <p:nvSpPr>
            <p:cNvPr id="69" name="AutoShape 12"/>
            <p:cNvSpPr>
              <a:spLocks noChangeArrowheads="1"/>
            </p:cNvSpPr>
            <p:nvPr/>
          </p:nvSpPr>
          <p:spPr bwMode="auto">
            <a:xfrm>
              <a:off x="611157" y="5235829"/>
              <a:ext cx="2174885" cy="387909"/>
            </a:xfrm>
            <a:prstGeom prst="roundRect">
              <a:avLst>
                <a:gd name="adj" fmla="val 22222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Subway Construction</a:t>
              </a:r>
            </a:p>
          </p:txBody>
        </p:sp>
        <p:sp>
          <p:nvSpPr>
            <p:cNvPr id="76" name="AutoShape 25"/>
            <p:cNvSpPr>
              <a:spLocks noChangeArrowheads="1"/>
            </p:cNvSpPr>
            <p:nvPr/>
          </p:nvSpPr>
          <p:spPr bwMode="gray">
            <a:xfrm>
              <a:off x="607982" y="4301511"/>
              <a:ext cx="4392632" cy="69378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85725" indent="-85725">
                <a:spcBef>
                  <a:spcPct val="50000"/>
                </a:spcBef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Developed Area</a:t>
              </a:r>
            </a:p>
            <a:p>
              <a:pPr marL="85725" indent="-85725">
                <a:spcBef>
                  <a:spcPct val="50000"/>
                </a:spcBef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 </a:t>
              </a:r>
              <a:r>
                <a:rPr lang="ko-KR" altLang="en-US" sz="1300" b="1" dirty="0">
                  <a:latin typeface="Tahoma" pitchFamily="34" charset="0"/>
                  <a:ea typeface="나눔고딕" pitchFamily="50" charset="-127"/>
                  <a:cs typeface="Tahoma" pitchFamily="34" charset="0"/>
                  <a:sym typeface="Symbol" pitchFamily="18" charset="2"/>
                </a:rPr>
                <a:t>$50~80 </a:t>
              </a: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million/km</a:t>
              </a:r>
            </a:p>
          </p:txBody>
        </p:sp>
        <p:sp>
          <p:nvSpPr>
            <p:cNvPr id="78" name="AutoShape 27"/>
            <p:cNvSpPr>
              <a:spLocks noChangeArrowheads="1"/>
            </p:cNvSpPr>
            <p:nvPr/>
          </p:nvSpPr>
          <p:spPr bwMode="gray">
            <a:xfrm>
              <a:off x="607982" y="5673792"/>
              <a:ext cx="4392632" cy="71464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85725" indent="-85725">
                <a:spcBef>
                  <a:spcPct val="50000"/>
                </a:spcBef>
                <a:buSzPct val="90000"/>
                <a:buFont typeface="Arial" pitchFamily="34" charset="0"/>
                <a:buChar char="•"/>
                <a:defRPr/>
              </a:pPr>
              <a:r>
                <a:rPr lang="ko-KR" altLang="en-US" sz="1300" b="1" dirty="0">
                  <a:latin typeface="Tahoma" pitchFamily="34" charset="0"/>
                  <a:ea typeface="나눔고딕" pitchFamily="50" charset="-127"/>
                  <a:cs typeface="Tahoma" pitchFamily="34" charset="0"/>
                  <a:sym typeface="Symbol" pitchFamily="18" charset="2"/>
                </a:rPr>
                <a:t> $100 </a:t>
              </a: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million/km</a:t>
              </a:r>
            </a:p>
            <a:p>
              <a:pPr marL="85725" indent="-85725">
                <a:spcBef>
                  <a:spcPct val="50000"/>
                </a:spcBef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 Long Construction Time  (5~10years) </a:t>
              </a:r>
            </a:p>
          </p:txBody>
        </p:sp>
        <p:pic>
          <p:nvPicPr>
            <p:cNvPr id="36" name="Picture 26" descr="지하철한계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406159">
              <a:off x="3709971" y="5434651"/>
              <a:ext cx="1219206" cy="92319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</p:pic>
        <p:pic>
          <p:nvPicPr>
            <p:cNvPr id="136209" name="Picture 27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</a:blip>
            <a:srcRect/>
            <a:stretch>
              <a:fillRect/>
            </a:stretch>
          </p:blipFill>
          <p:spPr bwMode="auto">
            <a:xfrm rot="-1193841">
              <a:off x="3709990" y="2800060"/>
              <a:ext cx="12192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8" descr="06the-dras"/>
            <p:cNvPicPr>
              <a:picLocks noChangeAspect="1" noChangeArrowheads="1"/>
            </p:cNvPicPr>
            <p:nvPr/>
          </p:nvPicPr>
          <p:blipFill>
            <a:blip r:embed="rId5" cstate="print"/>
            <a:srcRect l="6616" r="13991" b="18575"/>
            <a:stretch>
              <a:fillRect/>
            </a:stretch>
          </p:blipFill>
          <p:spPr bwMode="auto">
            <a:xfrm rot="20406159">
              <a:off x="3709971" y="4079054"/>
              <a:ext cx="1219206" cy="91485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</p:pic>
        <p:sp>
          <p:nvSpPr>
            <p:cNvPr id="41" name="갈매기형 수장 40"/>
            <p:cNvSpPr/>
            <p:nvPr/>
          </p:nvSpPr>
          <p:spPr bwMode="auto">
            <a:xfrm>
              <a:off x="5072053" y="2786024"/>
              <a:ext cx="500064" cy="3571822"/>
            </a:xfrm>
            <a:prstGeom prst="chevron">
              <a:avLst>
                <a:gd name="adj" fmla="val 83333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en-US" sz="1400" b="1"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136212" name="AutoShape 30"/>
            <p:cNvSpPr>
              <a:spLocks noChangeArrowheads="1"/>
            </p:cNvSpPr>
            <p:nvPr/>
          </p:nvSpPr>
          <p:spPr bwMode="auto">
            <a:xfrm>
              <a:off x="5929322" y="3286124"/>
              <a:ext cx="2466963" cy="609600"/>
            </a:xfrm>
            <a:prstGeom prst="roundRect">
              <a:avLst>
                <a:gd name="adj" fmla="val 29856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altLang="ko-KR" sz="1600" b="1">
                  <a:latin typeface="Tahoma" pitchFamily="34" charset="0"/>
                  <a:cs typeface="Tahoma" pitchFamily="34" charset="0"/>
                </a:rPr>
                <a:t>Where do we have to go?</a:t>
              </a:r>
              <a:endParaRPr lang="en-US" altLang="ko-KR" sz="1600" b="1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36213" name="Oval 31"/>
            <p:cNvSpPr>
              <a:spLocks noChangeArrowheads="1"/>
            </p:cNvSpPr>
            <p:nvPr/>
          </p:nvSpPr>
          <p:spPr bwMode="gray">
            <a:xfrm>
              <a:off x="5643570" y="4286256"/>
              <a:ext cx="3200400" cy="1233487"/>
            </a:xfrm>
            <a:prstGeom prst="ellips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b="1">
                  <a:solidFill>
                    <a:srgbClr val="C00000"/>
                  </a:solidFill>
                  <a:latin typeface="Tahoma" pitchFamily="34" charset="0"/>
                  <a:cs typeface="Tahoma" pitchFamily="34" charset="0"/>
                  <a:sym typeface="Symbol" pitchFamily="18" charset="2"/>
                </a:rPr>
                <a:t>Public Transportation Reform</a:t>
              </a:r>
            </a:p>
            <a:p>
              <a:pPr algn="ctr">
                <a:spcBef>
                  <a:spcPct val="50000"/>
                </a:spcBef>
              </a:pPr>
              <a:endParaRPr lang="en-US" altLang="ko-KR" sz="1600" b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70C0"/>
                  </a:solidFill>
                  <a:latin typeface="Tahoma" pitchFamily="34" charset="0"/>
                  <a:cs typeface="Tahoma" pitchFamily="34" charset="0"/>
                  <a:sym typeface="Symbol" pitchFamily="18" charset="2"/>
                </a:rPr>
                <a:t>(Not a Choice But a Must)</a:t>
              </a:r>
            </a:p>
          </p:txBody>
        </p:sp>
      </p:grpSp>
      <p:sp>
        <p:nvSpPr>
          <p:cNvPr id="22" name="직사각형 21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36197" name="Group 7"/>
          <p:cNvGrpSpPr>
            <a:grpSpLocks/>
          </p:cNvGrpSpPr>
          <p:nvPr/>
        </p:nvGrpSpPr>
        <p:grpSpPr bwMode="auto">
          <a:xfrm>
            <a:off x="525463" y="1077913"/>
            <a:ext cx="2716212" cy="246062"/>
            <a:chOff x="287" y="468"/>
            <a:chExt cx="1711" cy="155"/>
          </a:xfrm>
        </p:grpSpPr>
        <p:pic>
          <p:nvPicPr>
            <p:cNvPr id="136200" name="Picture 8" descr="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52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Transportation Reform </a:t>
              </a:r>
              <a:endParaRPr lang="en-US" altLang="ko-KR" sz="1600" b="1">
                <a:solidFill>
                  <a:srgbClr val="17375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6198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36199" name="TextBox 26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2F34C9FA-F901-4EFF-BB62-4584D3296E8B}" type="slidenum">
              <a:rPr lang="en-US" altLang="ko-KR"/>
              <a:pPr>
                <a:defRPr/>
              </a:pPr>
              <a:t>21</a:t>
            </a:fld>
            <a:endParaRPr lang="en-US" altLang="ko-KR"/>
          </a:p>
        </p:txBody>
      </p:sp>
      <p:sp>
        <p:nvSpPr>
          <p:cNvPr id="138242" name="내용 개체 틀 2"/>
          <p:cNvSpPr txBox="1">
            <a:spLocks/>
          </p:cNvSpPr>
          <p:nvPr/>
        </p:nvSpPr>
        <p:spPr bwMode="auto">
          <a:xfrm>
            <a:off x="2184400" y="1514475"/>
            <a:ext cx="53403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 Competitiveness and service quality have to be improved </a:t>
            </a:r>
          </a:p>
        </p:txBody>
      </p:sp>
      <p:pic>
        <p:nvPicPr>
          <p:cNvPr id="138243" name="Picture 18" descr="arrow4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357688" y="3071813"/>
            <a:ext cx="571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8244" name="그룹 30"/>
          <p:cNvGrpSpPr>
            <a:grpSpLocks/>
          </p:cNvGrpSpPr>
          <p:nvPr/>
        </p:nvGrpSpPr>
        <p:grpSpPr bwMode="auto">
          <a:xfrm>
            <a:off x="611188" y="2714625"/>
            <a:ext cx="3600450" cy="3571875"/>
            <a:chOff x="611189" y="2714620"/>
            <a:chExt cx="3600450" cy="3071834"/>
          </a:xfrm>
        </p:grpSpPr>
        <p:sp>
          <p:nvSpPr>
            <p:cNvPr id="65" name="AutoShape 8"/>
            <p:cNvSpPr>
              <a:spLocks noChangeArrowheads="1"/>
            </p:cNvSpPr>
            <p:nvPr/>
          </p:nvSpPr>
          <p:spPr bwMode="gray">
            <a:xfrm>
              <a:off x="1714501" y="2733734"/>
              <a:ext cx="2497138" cy="57067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spcBef>
                  <a:spcPct val="50000"/>
                </a:spcBef>
                <a:buSzPct val="90000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Complicated</a:t>
              </a:r>
            </a:p>
            <a:p>
              <a:pPr>
                <a:spcBef>
                  <a:spcPct val="50000"/>
                </a:spcBef>
                <a:buSzPct val="90000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Centralized in Particular Lines</a:t>
              </a:r>
            </a:p>
          </p:txBody>
        </p:sp>
        <p:sp>
          <p:nvSpPr>
            <p:cNvPr id="66" name="AutoShape 9"/>
            <p:cNvSpPr>
              <a:spLocks noChangeArrowheads="1"/>
            </p:cNvSpPr>
            <p:nvPr/>
          </p:nvSpPr>
          <p:spPr bwMode="auto">
            <a:xfrm>
              <a:off x="611189" y="2714620"/>
              <a:ext cx="1031875" cy="596619"/>
            </a:xfrm>
            <a:prstGeom prst="roundRect">
              <a:avLst>
                <a:gd name="adj" fmla="val 1709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Routes</a:t>
              </a:r>
            </a:p>
          </p:txBody>
        </p:sp>
        <p:sp>
          <p:nvSpPr>
            <p:cNvPr id="67" name="AutoShape 10"/>
            <p:cNvSpPr>
              <a:spLocks noChangeArrowheads="1"/>
            </p:cNvSpPr>
            <p:nvPr/>
          </p:nvSpPr>
          <p:spPr bwMode="auto">
            <a:xfrm>
              <a:off x="611189" y="3469609"/>
              <a:ext cx="1031875" cy="602079"/>
            </a:xfrm>
            <a:prstGeom prst="roundRect">
              <a:avLst>
                <a:gd name="adj" fmla="val 1589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Company</a:t>
              </a:r>
            </a:p>
          </p:txBody>
        </p:sp>
        <p:sp>
          <p:nvSpPr>
            <p:cNvPr id="69" name="AutoShape 12"/>
            <p:cNvSpPr>
              <a:spLocks noChangeArrowheads="1"/>
            </p:cNvSpPr>
            <p:nvPr/>
          </p:nvSpPr>
          <p:spPr bwMode="auto">
            <a:xfrm>
              <a:off x="611189" y="4224597"/>
              <a:ext cx="1031875" cy="419135"/>
            </a:xfrm>
            <a:prstGeom prst="roundRect">
              <a:avLst>
                <a:gd name="adj" fmla="val 22222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Operation</a:t>
              </a:r>
            </a:p>
          </p:txBody>
        </p:sp>
        <p:sp>
          <p:nvSpPr>
            <p:cNvPr id="71" name="AutoShape 14"/>
            <p:cNvSpPr>
              <a:spLocks noChangeArrowheads="1"/>
            </p:cNvSpPr>
            <p:nvPr/>
          </p:nvSpPr>
          <p:spPr bwMode="auto">
            <a:xfrm>
              <a:off x="611189" y="4785719"/>
              <a:ext cx="1031875" cy="428692"/>
            </a:xfrm>
            <a:prstGeom prst="roundRect">
              <a:avLst>
                <a:gd name="adj" fmla="val 22222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Drivers</a:t>
              </a:r>
            </a:p>
          </p:txBody>
        </p:sp>
        <p:sp>
          <p:nvSpPr>
            <p:cNvPr id="73" name="AutoShape 16"/>
            <p:cNvSpPr>
              <a:spLocks noChangeArrowheads="1"/>
            </p:cNvSpPr>
            <p:nvPr/>
          </p:nvSpPr>
          <p:spPr bwMode="auto">
            <a:xfrm>
              <a:off x="625476" y="5344110"/>
              <a:ext cx="1020763" cy="442344"/>
            </a:xfrm>
            <a:prstGeom prst="roundRect">
              <a:avLst>
                <a:gd name="adj" fmla="val 22222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pPr algn="ctr">
                <a:defRPr/>
              </a:pPr>
              <a:r>
                <a:rPr lang="en-US" altLang="ko-KR" sz="1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Passengers</a:t>
              </a:r>
            </a:p>
          </p:txBody>
        </p:sp>
        <p:sp>
          <p:nvSpPr>
            <p:cNvPr id="76" name="AutoShape 25"/>
            <p:cNvSpPr>
              <a:spLocks noChangeArrowheads="1"/>
            </p:cNvSpPr>
            <p:nvPr/>
          </p:nvSpPr>
          <p:spPr bwMode="gray">
            <a:xfrm>
              <a:off x="1714501" y="3473704"/>
              <a:ext cx="2497138" cy="597984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spcBef>
                  <a:spcPct val="50000"/>
                </a:spcBef>
                <a:buSzPct val="90000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Small-size, </a:t>
              </a:r>
            </a:p>
            <a:p>
              <a:pPr>
                <a:spcBef>
                  <a:spcPct val="50000"/>
                </a:spcBef>
                <a:buSzPct val="90000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Low Willingness to Invest</a:t>
              </a:r>
            </a:p>
          </p:txBody>
        </p:sp>
        <p:sp>
          <p:nvSpPr>
            <p:cNvPr id="77" name="AutoShape 26"/>
            <p:cNvSpPr>
              <a:spLocks noChangeArrowheads="1"/>
            </p:cNvSpPr>
            <p:nvPr/>
          </p:nvSpPr>
          <p:spPr bwMode="gray">
            <a:xfrm>
              <a:off x="1714501" y="5363224"/>
              <a:ext cx="2497138" cy="423230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SzPct val="90000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Uncomfortable</a:t>
              </a:r>
            </a:p>
          </p:txBody>
        </p:sp>
        <p:sp>
          <p:nvSpPr>
            <p:cNvPr id="78" name="AutoShape 27"/>
            <p:cNvSpPr>
              <a:spLocks noChangeArrowheads="1"/>
            </p:cNvSpPr>
            <p:nvPr/>
          </p:nvSpPr>
          <p:spPr bwMode="gray">
            <a:xfrm>
              <a:off x="1714501" y="4215041"/>
              <a:ext cx="2497138" cy="42869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buSzPct val="90000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Slow, Not on time</a:t>
              </a:r>
            </a:p>
          </p:txBody>
        </p:sp>
        <p:sp>
          <p:nvSpPr>
            <p:cNvPr id="79" name="AutoShape 28"/>
            <p:cNvSpPr>
              <a:spLocks noChangeArrowheads="1"/>
            </p:cNvSpPr>
            <p:nvPr/>
          </p:nvSpPr>
          <p:spPr bwMode="gray">
            <a:xfrm>
              <a:off x="1714501" y="4785719"/>
              <a:ext cx="2497138" cy="42869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bg1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SzPct val="90000"/>
                <a:defRPr/>
              </a:pPr>
              <a:r>
                <a:rPr lang="en-US" altLang="ko-KR" sz="13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Poor Welfare, Unfriendly </a:t>
              </a:r>
            </a:p>
          </p:txBody>
        </p:sp>
      </p:grpSp>
      <p:sp>
        <p:nvSpPr>
          <p:cNvPr id="138245" name="AutoShape 3"/>
          <p:cNvSpPr>
            <a:spLocks noChangeArrowheads="1"/>
          </p:cNvSpPr>
          <p:nvPr/>
        </p:nvSpPr>
        <p:spPr bwMode="auto">
          <a:xfrm>
            <a:off x="571500" y="2205038"/>
            <a:ext cx="3357563" cy="357187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ko-KR" altLang="en-US" sz="1200"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400" b="1">
                <a:latin typeface="Tahoma" pitchFamily="34" charset="0"/>
                <a:ea typeface="HY헤드라인M" pitchFamily="18" charset="-127"/>
                <a:cs typeface="Tahoma" pitchFamily="34" charset="0"/>
                <a:sym typeface="Symbol" pitchFamily="18" charset="2"/>
              </a:rPr>
              <a:t>Bus System Before the Reform</a:t>
            </a:r>
            <a:endParaRPr lang="ko-KR" altLang="en-US" sz="1400" b="1">
              <a:latin typeface="Tahoma" pitchFamily="34" charset="0"/>
              <a:ea typeface="나눔고딕"/>
              <a:cs typeface="Tahoma" pitchFamily="34" charset="0"/>
              <a:sym typeface="Wingdings" pitchFamily="2" charset="2"/>
            </a:endParaRPr>
          </a:p>
        </p:txBody>
      </p:sp>
      <p:cxnSp>
        <p:nvCxnSpPr>
          <p:cNvPr id="106" name="직선 연결선 105"/>
          <p:cNvCxnSpPr/>
          <p:nvPr/>
        </p:nvCxnSpPr>
        <p:spPr>
          <a:xfrm flipV="1">
            <a:off x="620713" y="2551113"/>
            <a:ext cx="3203575" cy="111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다이어그램 107"/>
          <p:cNvGraphicFramePr/>
          <p:nvPr/>
        </p:nvGraphicFramePr>
        <p:xfrm>
          <a:off x="5076797" y="2428868"/>
          <a:ext cx="3638608" cy="3883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9" name="직사각형 108"/>
          <p:cNvSpPr/>
          <p:nvPr/>
        </p:nvSpPr>
        <p:spPr>
          <a:xfrm>
            <a:off x="5857875" y="4448175"/>
            <a:ext cx="20002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2575" indent="-282575" algn="ctr">
              <a:spcBef>
                <a:spcPct val="10000"/>
              </a:spcBef>
              <a:tabLst>
                <a:tab pos="190500" algn="l"/>
                <a:tab pos="285750" algn="l"/>
                <a:tab pos="571500" algn="l"/>
                <a:tab pos="762000" algn="l"/>
                <a:tab pos="952500" algn="l"/>
              </a:tabLst>
              <a:defRPr/>
            </a:pPr>
            <a:r>
              <a:rPr lang="en-US" altLang="ko-K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VICIOUS  CIRCLE</a:t>
            </a:r>
          </a:p>
        </p:txBody>
      </p:sp>
      <p:sp>
        <p:nvSpPr>
          <p:cNvPr id="138249" name="직사각형 29"/>
          <p:cNvSpPr>
            <a:spLocks noChangeArrowheads="1"/>
          </p:cNvSpPr>
          <p:nvPr/>
        </p:nvSpPr>
        <p:spPr bwMode="auto">
          <a:xfrm>
            <a:off x="6518275" y="2903538"/>
            <a:ext cx="5413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latin typeface="Tahoma" pitchFamily="34" charset="0"/>
                <a:cs typeface="Tahoma" pitchFamily="34" charset="0"/>
              </a:rPr>
              <a:t>Bus </a:t>
            </a:r>
          </a:p>
          <a:p>
            <a:pPr algn="ctr"/>
            <a:r>
              <a:rPr lang="en-US" altLang="ko-KR" sz="1400">
                <a:latin typeface="Tahoma" pitchFamily="34" charset="0"/>
                <a:cs typeface="Tahoma" pitchFamily="34" charset="0"/>
              </a:rPr>
              <a:t>User</a:t>
            </a:r>
            <a:endParaRPr lang="ko-KR" altLang="en-US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8250" name="직사각형 31"/>
          <p:cNvSpPr>
            <a:spLocks noChangeArrowheads="1"/>
          </p:cNvSpPr>
          <p:nvPr/>
        </p:nvSpPr>
        <p:spPr bwMode="auto">
          <a:xfrm>
            <a:off x="7766050" y="3846513"/>
            <a:ext cx="86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latin typeface="Tahoma" pitchFamily="34" charset="0"/>
                <a:cs typeface="Tahoma" pitchFamily="34" charset="0"/>
              </a:rPr>
              <a:t>Revenue</a:t>
            </a:r>
            <a:endParaRPr lang="ko-KR" altLang="en-US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8251" name="직사각형 32"/>
          <p:cNvSpPr>
            <a:spLocks noChangeArrowheads="1"/>
          </p:cNvSpPr>
          <p:nvPr/>
        </p:nvSpPr>
        <p:spPr bwMode="auto">
          <a:xfrm>
            <a:off x="7143750" y="5357813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solidFill>
                  <a:srgbClr val="000000"/>
                </a:solidFill>
                <a:latin typeface="Tahoma" pitchFamily="34" charset="0"/>
                <a:ea typeface="나눔고딕"/>
                <a:cs typeface="Tahoma" pitchFamily="34" charset="0"/>
              </a:rPr>
              <a:t>Bus Route </a:t>
            </a:r>
          </a:p>
          <a:p>
            <a:pPr algn="ctr"/>
            <a:r>
              <a:rPr lang="en-US" altLang="ko-KR" sz="1400">
                <a:solidFill>
                  <a:srgbClr val="000000"/>
                </a:solidFill>
                <a:latin typeface="Tahoma" pitchFamily="34" charset="0"/>
                <a:ea typeface="나눔고딕"/>
                <a:cs typeface="Tahoma" pitchFamily="34" charset="0"/>
              </a:rPr>
              <a:t>Choice</a:t>
            </a:r>
          </a:p>
        </p:txBody>
      </p:sp>
      <p:sp>
        <p:nvSpPr>
          <p:cNvPr id="138252" name="직사각형 33"/>
          <p:cNvSpPr>
            <a:spLocks noChangeArrowheads="1"/>
          </p:cNvSpPr>
          <p:nvPr/>
        </p:nvSpPr>
        <p:spPr bwMode="auto">
          <a:xfrm>
            <a:off x="5761038" y="5461000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solidFill>
                  <a:srgbClr val="000000"/>
                </a:solidFill>
                <a:latin typeface="Tahoma" pitchFamily="34" charset="0"/>
                <a:ea typeface="나눔고딕"/>
                <a:cs typeface="Tahoma" pitchFamily="34" charset="0"/>
              </a:rPr>
              <a:t>Fare</a:t>
            </a:r>
            <a:endParaRPr lang="ko-KR" altLang="en-US" sz="1400">
              <a:solidFill>
                <a:srgbClr val="000000"/>
              </a:solidFill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138253" name="직사각형 34"/>
          <p:cNvSpPr>
            <a:spLocks noChangeArrowheads="1"/>
          </p:cNvSpPr>
          <p:nvPr/>
        </p:nvSpPr>
        <p:spPr bwMode="auto">
          <a:xfrm>
            <a:off x="5095875" y="3843338"/>
            <a:ext cx="752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solidFill>
                  <a:srgbClr val="000000"/>
                </a:solidFill>
                <a:latin typeface="Tahoma" pitchFamily="34" charset="0"/>
                <a:ea typeface="나눔고딕"/>
                <a:cs typeface="Tahoma" pitchFamily="34" charset="0"/>
              </a:rPr>
              <a:t>Bus </a:t>
            </a:r>
          </a:p>
          <a:p>
            <a:pPr algn="ctr"/>
            <a:r>
              <a:rPr lang="en-US" altLang="ko-KR" sz="1400">
                <a:solidFill>
                  <a:srgbClr val="000000"/>
                </a:solidFill>
                <a:latin typeface="Tahoma" pitchFamily="34" charset="0"/>
                <a:ea typeface="나눔고딕"/>
                <a:cs typeface="Tahoma" pitchFamily="34" charset="0"/>
              </a:rPr>
              <a:t>Service</a:t>
            </a:r>
            <a:endParaRPr lang="ko-KR" altLang="en-US" sz="1400">
              <a:solidFill>
                <a:srgbClr val="000000"/>
              </a:solidFill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52" name="아래쪽 화살표 51"/>
          <p:cNvSpPr/>
          <p:nvPr/>
        </p:nvSpPr>
        <p:spPr bwMode="auto">
          <a:xfrm>
            <a:off x="7070725" y="3051175"/>
            <a:ext cx="198438" cy="217488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3" name="아래쪽 화살표 52"/>
          <p:cNvSpPr/>
          <p:nvPr/>
        </p:nvSpPr>
        <p:spPr bwMode="auto">
          <a:xfrm>
            <a:off x="8105775" y="4173538"/>
            <a:ext cx="198438" cy="2159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4" name="아래쪽 화살표 53"/>
          <p:cNvSpPr/>
          <p:nvPr/>
        </p:nvSpPr>
        <p:spPr bwMode="auto">
          <a:xfrm>
            <a:off x="7947025" y="5664200"/>
            <a:ext cx="198438" cy="217488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5" name="아래쪽 화살표 54"/>
          <p:cNvSpPr/>
          <p:nvPr/>
        </p:nvSpPr>
        <p:spPr bwMode="auto">
          <a:xfrm flipH="1" flipV="1">
            <a:off x="6256338" y="5513388"/>
            <a:ext cx="188912" cy="195262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6" name="아래쪽 화살표 55"/>
          <p:cNvSpPr/>
          <p:nvPr/>
        </p:nvSpPr>
        <p:spPr bwMode="auto">
          <a:xfrm>
            <a:off x="5775325" y="3992563"/>
            <a:ext cx="200025" cy="2159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769938" y="1614488"/>
            <a:ext cx="1363662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ko-KR" sz="15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Background</a:t>
            </a:r>
          </a:p>
        </p:txBody>
      </p:sp>
      <p:grpSp>
        <p:nvGrpSpPr>
          <p:cNvPr id="138261" name="Group 7"/>
          <p:cNvGrpSpPr>
            <a:grpSpLocks/>
          </p:cNvGrpSpPr>
          <p:nvPr/>
        </p:nvGrpSpPr>
        <p:grpSpPr bwMode="auto">
          <a:xfrm>
            <a:off x="525463" y="1077913"/>
            <a:ext cx="2716212" cy="246062"/>
            <a:chOff x="287" y="468"/>
            <a:chExt cx="1711" cy="155"/>
          </a:xfrm>
        </p:grpSpPr>
        <p:pic>
          <p:nvPicPr>
            <p:cNvPr id="138264" name="Picture 8" descr="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52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Transportation Reform </a:t>
              </a:r>
              <a:endParaRPr lang="en-US" altLang="ko-KR" sz="1600" b="1">
                <a:solidFill>
                  <a:srgbClr val="17375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8262" name="직사각형 4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38263" name="TextBox 44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 dirty="0">
              <a:latin typeface="08서울한강체 M"/>
              <a:ea typeface="08서울한강체 M"/>
              <a:cs typeface="08서울한강체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925151" y="3465984"/>
            <a:ext cx="2287588" cy="15938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B2B2B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274249" y="1489546"/>
            <a:ext cx="3042600" cy="393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0066">
                  <a:gamma/>
                  <a:tint val="50196"/>
                  <a:invGamma/>
                </a:srgbClr>
              </a:gs>
            </a:gsLst>
            <a:lin ang="18900000" scaled="1"/>
          </a:gradFill>
          <a:ln w="19050">
            <a:solidFill>
              <a:srgbClr val="B2B2B2"/>
            </a:solidFill>
            <a:round/>
            <a:headEnd/>
            <a:tailEnd/>
          </a:ln>
          <a:effectLst/>
        </p:spPr>
        <p:txBody>
          <a:bodyPr vert="horz" wrap="non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routing/operating system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288536" y="1883246"/>
            <a:ext cx="3027807" cy="1219200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50000">
                <a:srgbClr val="EAEAEA">
                  <a:gamma/>
                  <a:tint val="36471"/>
                  <a:invGamma/>
                </a:srgbClr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rgbClr val="FFFFFF"/>
            </a:solidFill>
            <a:miter lim="800000"/>
            <a:headEnd type="none" w="sm" len="sm"/>
            <a:tailEnd type="none" w="sm" len="sm"/>
          </a:ln>
          <a:effectLst>
            <a:outerShdw dist="45791" dir="3378596" algn="ctr" rotWithShape="0">
              <a:srgbClr val="000000">
                <a:alpha val="50000"/>
              </a:srgb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1) </a:t>
            </a: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Public own, Private operation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2) </a:t>
            </a: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Establishment of trunk and 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feeder lines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3) Scientific operation management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317110" y="3227462"/>
            <a:ext cx="3008498" cy="3984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0066">
                  <a:gamma/>
                  <a:tint val="50196"/>
                  <a:invGamma/>
                </a:srgbClr>
              </a:gs>
            </a:gsLst>
            <a:lin ang="18900000" scaled="1"/>
          </a:gradFill>
          <a:ln w="19050">
            <a:solidFill>
              <a:srgbClr val="B2B2B2"/>
            </a:solidFill>
            <a:round/>
            <a:headEnd/>
            <a:tailEnd/>
          </a:ln>
          <a:effectLst/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Infrastructure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317110" y="3684662"/>
            <a:ext cx="2991907" cy="152241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50000">
                <a:srgbClr val="EAEAEA">
                  <a:gamma/>
                  <a:tint val="36471"/>
                  <a:invGamma/>
                </a:srgbClr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rgbClr val="FFFFFF"/>
            </a:solidFill>
            <a:miter lim="800000"/>
            <a:headEnd type="none" w="sm" len="sm"/>
            <a:tailEnd type="none" w="sm" len="sm"/>
          </a:ln>
          <a:effectLst>
            <a:outerShdw dist="45791" dir="3378596" algn="ctr" rotWithShape="0">
              <a:srgbClr val="000000">
                <a:alpha val="50000"/>
              </a:srgb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4) </a:t>
            </a: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Expansion of median bus lanes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5) Improvements in 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transportation</a:t>
            </a:r>
            <a:r>
              <a:rPr kumimoji="1" lang="en-US" altLang="ko-KR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centers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6) Introduction of high quality buses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gray">
          <a:xfrm>
            <a:off x="317110" y="5284862"/>
            <a:ext cx="3021297" cy="3984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0066">
                  <a:gamma/>
                  <a:tint val="50196"/>
                  <a:invGamma/>
                </a:srgbClr>
              </a:gs>
            </a:gsLst>
            <a:lin ang="18900000" scaled="1"/>
          </a:gradFill>
          <a:ln w="19050">
            <a:solidFill>
              <a:srgbClr val="B2B2B2"/>
            </a:solidFill>
            <a:round/>
            <a:headEnd/>
            <a:tailEnd/>
          </a:ln>
          <a:effectLst/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Assistant system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7110" y="5742062"/>
            <a:ext cx="3010843" cy="817562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50000">
                <a:srgbClr val="EAEAEA">
                  <a:gamma/>
                  <a:tint val="36471"/>
                  <a:invGamma/>
                </a:srgbClr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rgbClr val="FFFFFF"/>
            </a:solidFill>
            <a:miter lim="800000"/>
            <a:headEnd type="none" w="sm" len="sm"/>
            <a:tailEnd type="none" w="sm" len="sm"/>
          </a:ln>
          <a:effectLst>
            <a:outerShdw dist="45791" dir="3378596" algn="ctr" rotWithShape="0">
              <a:srgbClr val="000000">
                <a:alpha val="50000"/>
              </a:srgb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7) </a:t>
            </a: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Fare System(Subway + Bus)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8) Information and 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Communication Technology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gray">
          <a:xfrm>
            <a:off x="6829135" y="3313584"/>
            <a:ext cx="2168525" cy="11715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0066">
                  <a:gamma/>
                  <a:tint val="50196"/>
                  <a:invGamma/>
                </a:srgbClr>
              </a:gs>
            </a:gsLst>
            <a:lin ang="18900000" scaled="1"/>
          </a:gradFill>
          <a:ln w="19050">
            <a:solidFill>
              <a:srgbClr val="B2B2B2"/>
            </a:solidFill>
            <a:round/>
            <a:headEnd/>
            <a:tailEnd/>
          </a:ln>
          <a:effectLst/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Monitoring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Adjustment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rot="10800000" flipH="1" flipV="1">
            <a:off x="6870311" y="4761384"/>
            <a:ext cx="2106613" cy="298450"/>
          </a:xfrm>
          <a:custGeom>
            <a:avLst/>
            <a:gdLst>
              <a:gd name="G0" fmla="+- 8571 0 0"/>
              <a:gd name="G1" fmla="+- 21600 0 8571"/>
              <a:gd name="G2" fmla="*/ 8571 1 2"/>
              <a:gd name="G3" fmla="+- 21600 0 G2"/>
              <a:gd name="G4" fmla="+/ 8571 21600 2"/>
              <a:gd name="G5" fmla="+/ G1 0 2"/>
              <a:gd name="G6" fmla="*/ 21600 21600 8571"/>
              <a:gd name="G7" fmla="*/ G6 1 2"/>
              <a:gd name="G8" fmla="+- 21600 0 G7"/>
              <a:gd name="G9" fmla="*/ 21600 1 2"/>
              <a:gd name="G10" fmla="+- 8571 0 G9"/>
              <a:gd name="G11" fmla="?: G10 G8 0"/>
              <a:gd name="G12" fmla="?: G10 G7 21600"/>
              <a:gd name="T0" fmla="*/ 17314 w 21600"/>
              <a:gd name="T1" fmla="*/ 10800 h 21600"/>
              <a:gd name="T2" fmla="*/ 10800 w 21600"/>
              <a:gd name="T3" fmla="*/ 21600 h 21600"/>
              <a:gd name="T4" fmla="*/ 4286 w 21600"/>
              <a:gd name="T5" fmla="*/ 10800 h 21600"/>
              <a:gd name="T6" fmla="*/ 10800 w 21600"/>
              <a:gd name="T7" fmla="*/ 0 h 21600"/>
              <a:gd name="T8" fmla="*/ 6086 w 21600"/>
              <a:gd name="T9" fmla="*/ 6086 h 21600"/>
              <a:gd name="T10" fmla="*/ 15514 w 21600"/>
              <a:gd name="T11" fmla="*/ 155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571" y="21600"/>
                </a:lnTo>
                <a:lnTo>
                  <a:pt x="13029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78A6D8">
                  <a:gamma/>
                  <a:tint val="18039"/>
                  <a:invGamma/>
                </a:srgbClr>
              </a:gs>
              <a:gs pos="100000">
                <a:srgbClr val="78A6D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50531" tIns="33689" rIns="50531" bIns="33689" numCol="1" anchor="ctr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10800000">
            <a:off x="7362535" y="4913784"/>
            <a:ext cx="1238250" cy="146050"/>
          </a:xfrm>
          <a:prstGeom prst="flowChartExtract">
            <a:avLst/>
          </a:prstGeom>
          <a:solidFill>
            <a:srgbClr val="78A6D8"/>
          </a:solidFill>
          <a:ln w="285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4001351" y="4075584"/>
            <a:ext cx="2147888" cy="917575"/>
            <a:chOff x="2184" y="2243"/>
            <a:chExt cx="1353" cy="578"/>
          </a:xfrm>
        </p:grpSpPr>
        <p:pic>
          <p:nvPicPr>
            <p:cNvPr id="15" name="Picture 13" descr="사진 03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</a:blip>
            <a:srcRect l="13095" t="28545" r="37141" b="51839"/>
            <a:stretch>
              <a:fillRect/>
            </a:stretch>
          </p:blipFill>
          <p:spPr bwMode="auto">
            <a:xfrm>
              <a:off x="2184" y="2243"/>
              <a:ext cx="641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 descr="사진 00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466" t="28284" r="35918" b="51591"/>
            <a:stretch>
              <a:fillRect/>
            </a:stretch>
          </p:blipFill>
          <p:spPr bwMode="auto">
            <a:xfrm>
              <a:off x="2502" y="2363"/>
              <a:ext cx="625" cy="216"/>
            </a:xfrm>
            <a:prstGeom prst="rect">
              <a:avLst/>
            </a:prstGeom>
            <a:noFill/>
          </p:spPr>
        </p:pic>
        <p:pic>
          <p:nvPicPr>
            <p:cNvPr id="17" name="Picture 15" descr="사진 02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43" t="25919" r="42618" b="51501"/>
            <a:stretch>
              <a:fillRect/>
            </a:stretch>
          </p:blipFill>
          <p:spPr bwMode="auto">
            <a:xfrm>
              <a:off x="2770" y="2464"/>
              <a:ext cx="504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6" descr="사진 04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43" t="26593" r="44522" b="50829"/>
            <a:stretch>
              <a:fillRect/>
            </a:stretch>
          </p:blipFill>
          <p:spPr bwMode="auto">
            <a:xfrm>
              <a:off x="3037" y="2591"/>
              <a:ext cx="5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4153751" y="3084984"/>
            <a:ext cx="1827213" cy="855662"/>
          </a:xfrm>
          <a:prstGeom prst="roundRect">
            <a:avLst>
              <a:gd name="adj" fmla="val 16667"/>
            </a:avLst>
          </a:prstGeom>
          <a:solidFill>
            <a:schemeClr val="tx2">
              <a:lumMod val="50000"/>
            </a:schemeClr>
          </a:solidFill>
          <a:ln w="28575" cap="sq">
            <a:solidFill>
              <a:srgbClr val="FFFFFF"/>
            </a:solidFill>
            <a:round/>
            <a:headEnd/>
            <a:tailEnd/>
          </a:ln>
          <a:effectLst>
            <a:outerShdw dist="53882" dir="2700000" algn="ctr" rotWithShape="0">
              <a:srgbClr val="808080"/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FFCC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New Era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800" b="1" i="0" u="none" strike="noStrike" cap="none" normalizeH="0" baseline="0" dirty="0" smtClean="0">
                <a:ln>
                  <a:noFill/>
                </a:ln>
                <a:solidFill>
                  <a:srgbClr val="FFCC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July 1, 2004</a:t>
            </a:r>
            <a:endParaRPr kumimoji="1" lang="ko-KR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gray">
          <a:xfrm>
            <a:off x="3746111" y="1484784"/>
            <a:ext cx="2235200" cy="3984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0066">
                  <a:gamma/>
                  <a:tint val="50196"/>
                  <a:invGamma/>
                </a:srgbClr>
              </a:gs>
            </a:gsLst>
            <a:lin ang="18900000" scaled="1"/>
          </a:gradFill>
          <a:ln w="19050">
            <a:solidFill>
              <a:srgbClr val="B2B2B2"/>
            </a:solidFill>
            <a:round/>
            <a:headEnd/>
            <a:tailEnd/>
          </a:ln>
          <a:effectLst/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 consensus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gray">
          <a:xfrm>
            <a:off x="3746111" y="1941984"/>
            <a:ext cx="2209800" cy="573087"/>
          </a:xfrm>
          <a:prstGeom prst="rect">
            <a:avLst/>
          </a:prstGeom>
          <a:gradFill rotWithShape="0">
            <a:gsLst>
              <a:gs pos="0">
                <a:srgbClr val="EAEAEA"/>
              </a:gs>
              <a:gs pos="50000">
                <a:srgbClr val="EAEAEA">
                  <a:gamma/>
                  <a:tint val="36471"/>
                  <a:invGamma/>
                </a:srgbClr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rgbClr val="FFFFFF"/>
            </a:solidFill>
            <a:miter lim="800000"/>
            <a:headEnd type="none" w="sm" len="sm"/>
            <a:tailEnd type="none" w="sm" len="sm"/>
          </a:ln>
          <a:effectLst>
            <a:outerShdw dist="45791" dir="3378596" algn="ctr" rotWithShape="0">
              <a:srgbClr val="000000">
                <a:alpha val="50000"/>
              </a:srgb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9) </a:t>
            </a:r>
            <a:r>
              <a:rPr kumimoji="1" lang="en-US" altLang="ko-KR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Citizen’s Committee   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3822311" y="2673821"/>
            <a:ext cx="2106613" cy="338138"/>
            <a:chOff x="2496" y="528"/>
            <a:chExt cx="1327" cy="272"/>
          </a:xfrm>
        </p:grpSpPr>
        <p:sp>
          <p:nvSpPr>
            <p:cNvPr id="23" name="AutoShape 21"/>
            <p:cNvSpPr>
              <a:spLocks noChangeArrowheads="1"/>
            </p:cNvSpPr>
            <p:nvPr/>
          </p:nvSpPr>
          <p:spPr bwMode="auto">
            <a:xfrm rot="10800000" flipH="1" flipV="1">
              <a:off x="2496" y="528"/>
              <a:ext cx="1327" cy="188"/>
            </a:xfrm>
            <a:custGeom>
              <a:avLst/>
              <a:gdLst>
                <a:gd name="G0" fmla="+- 8571 0 0"/>
                <a:gd name="G1" fmla="+- 21600 0 8571"/>
                <a:gd name="G2" fmla="*/ 8571 1 2"/>
                <a:gd name="G3" fmla="+- 21600 0 G2"/>
                <a:gd name="G4" fmla="+/ 8571 21600 2"/>
                <a:gd name="G5" fmla="+/ G1 0 2"/>
                <a:gd name="G6" fmla="*/ 21600 21600 8571"/>
                <a:gd name="G7" fmla="*/ G6 1 2"/>
                <a:gd name="G8" fmla="+- 21600 0 G7"/>
                <a:gd name="G9" fmla="*/ 21600 1 2"/>
                <a:gd name="G10" fmla="+- 8571 0 G9"/>
                <a:gd name="G11" fmla="?: G10 G8 0"/>
                <a:gd name="G12" fmla="?: G10 G7 21600"/>
                <a:gd name="T0" fmla="*/ 17314 w 21600"/>
                <a:gd name="T1" fmla="*/ 10800 h 21600"/>
                <a:gd name="T2" fmla="*/ 10800 w 21600"/>
                <a:gd name="T3" fmla="*/ 21600 h 21600"/>
                <a:gd name="T4" fmla="*/ 4286 w 21600"/>
                <a:gd name="T5" fmla="*/ 10800 h 21600"/>
                <a:gd name="T6" fmla="*/ 10800 w 21600"/>
                <a:gd name="T7" fmla="*/ 0 h 21600"/>
                <a:gd name="T8" fmla="*/ 6086 w 21600"/>
                <a:gd name="T9" fmla="*/ 6086 h 21600"/>
                <a:gd name="T10" fmla="*/ 15514 w 21600"/>
                <a:gd name="T11" fmla="*/ 155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571" y="21600"/>
                  </a:lnTo>
                  <a:lnTo>
                    <a:pt x="13029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78A6D8">
                    <a:gamma/>
                    <a:tint val="18039"/>
                    <a:invGamma/>
                  </a:srgbClr>
                </a:gs>
                <a:gs pos="100000">
                  <a:srgbClr val="78A6D8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531" tIns="33689" rIns="50531" bIns="33689" numCol="1" anchor="ctr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 rot="10800000">
              <a:off x="2773" y="708"/>
              <a:ext cx="780" cy="92"/>
            </a:xfrm>
            <a:prstGeom prst="flowChartExtract">
              <a:avLst/>
            </a:prstGeom>
            <a:solidFill>
              <a:srgbClr val="78A6D8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714836" y="5172523"/>
            <a:ext cx="2429164" cy="1428214"/>
          </a:xfrm>
          <a:prstGeom prst="ellipse">
            <a:avLst/>
          </a:prstGeom>
          <a:solidFill>
            <a:srgbClr val="6699FF"/>
          </a:solidFill>
          <a:ln w="28575">
            <a:noFill/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Enhancing Customer Satisfaction</a:t>
            </a:r>
            <a:endParaRPr kumimoji="1" lang="ko-KR" altLang="ko-KR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6" name="Picture 24" descr="arrow4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l="45795" r="29596"/>
          <a:stretch>
            <a:fillRect/>
          </a:stretch>
        </p:blipFill>
        <p:spPr bwMode="auto">
          <a:xfrm>
            <a:off x="3454631" y="3246909"/>
            <a:ext cx="381000" cy="2209800"/>
          </a:xfrm>
          <a:prstGeom prst="rect">
            <a:avLst/>
          </a:prstGeom>
          <a:noFill/>
        </p:spPr>
      </p:pic>
      <p:pic>
        <p:nvPicPr>
          <p:cNvPr id="27" name="Picture 25" descr="arrow4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l="45795" r="29596"/>
          <a:stretch>
            <a:fillRect/>
          </a:stretch>
        </p:blipFill>
        <p:spPr bwMode="auto">
          <a:xfrm>
            <a:off x="6316695" y="3254846"/>
            <a:ext cx="381000" cy="1972715"/>
          </a:xfrm>
          <a:prstGeom prst="rect">
            <a:avLst/>
          </a:prstGeom>
          <a:noFill/>
        </p:spPr>
      </p:pic>
      <p:sp>
        <p:nvSpPr>
          <p:cNvPr id="28" name="직사각형 2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525463" y="1077913"/>
            <a:ext cx="2716212" cy="246062"/>
            <a:chOff x="287" y="468"/>
            <a:chExt cx="1711" cy="155"/>
          </a:xfrm>
        </p:grpSpPr>
        <p:pic>
          <p:nvPicPr>
            <p:cNvPr id="30" name="Picture 8" descr="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52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Transportation Reform </a:t>
              </a:r>
              <a:endParaRPr lang="en-US" altLang="ko-KR" sz="1600" b="1">
                <a:solidFill>
                  <a:srgbClr val="17375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2" name="직사각형 4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 dirty="0">
              <a:latin typeface="08서울한강체 M"/>
              <a:ea typeface="08서울한강체 M"/>
              <a:cs typeface="08서울한강체 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496A946F-F471-46C4-B791-70FCC6319631}" type="slidenum">
              <a:rPr lang="en-US" altLang="ko-KR"/>
              <a:pPr>
                <a:defRPr/>
              </a:pPr>
              <a:t>23</a:t>
            </a:fld>
            <a:endParaRPr lang="en-US" altLang="ko-KR"/>
          </a:p>
        </p:txBody>
      </p:sp>
      <p:sp>
        <p:nvSpPr>
          <p:cNvPr id="140290" name="내용 개체 틀 2"/>
          <p:cNvSpPr txBox="1">
            <a:spLocks/>
          </p:cNvSpPr>
          <p:nvPr/>
        </p:nvSpPr>
        <p:spPr bwMode="auto">
          <a:xfrm>
            <a:off x="830263" y="1628800"/>
            <a:ext cx="8281987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Government : Operational plan, Infrastructure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Bus company : Operation and maintenance, Labor management</a:t>
            </a:r>
          </a:p>
        </p:txBody>
      </p:sp>
      <p:sp>
        <p:nvSpPr>
          <p:cNvPr id="140321" name="AutoShape 3"/>
          <p:cNvSpPr>
            <a:spLocks noChangeArrowheads="1"/>
          </p:cNvSpPr>
          <p:nvPr/>
        </p:nvSpPr>
        <p:spPr bwMode="auto">
          <a:xfrm>
            <a:off x="671513" y="2921000"/>
            <a:ext cx="3495675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ko-KR" altLang="en-US" sz="1400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400" b="1">
                <a:latin typeface="Tahoma" pitchFamily="34" charset="0"/>
                <a:ea typeface="나눔고딕"/>
                <a:cs typeface="Tahoma" pitchFamily="34" charset="0"/>
                <a:sym typeface="Symbol" pitchFamily="18" charset="2"/>
              </a:rPr>
              <a:t>Joint management of revenue pool</a:t>
            </a:r>
            <a:endParaRPr lang="en-US" altLang="ko-KR" sz="1400" b="1">
              <a:latin typeface="Tahoma" pitchFamily="34" charset="0"/>
              <a:ea typeface="나눔고딕"/>
              <a:cs typeface="Tahoma" pitchFamily="34" charset="0"/>
              <a:sym typeface="Wingdings" pitchFamily="2" charset="2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800100" y="3278188"/>
            <a:ext cx="330358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0325" name="Group 7"/>
          <p:cNvGrpSpPr>
            <a:grpSpLocks/>
          </p:cNvGrpSpPr>
          <p:nvPr/>
        </p:nvGrpSpPr>
        <p:grpSpPr bwMode="auto">
          <a:xfrm>
            <a:off x="525463" y="1077913"/>
            <a:ext cx="3870316" cy="246062"/>
            <a:chOff x="287" y="468"/>
            <a:chExt cx="2438" cy="155"/>
          </a:xfrm>
        </p:grpSpPr>
        <p:pic>
          <p:nvPicPr>
            <p:cNvPr id="140328" name="Picture 8" descr="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2251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Semi-public transportation system</a:t>
              </a:r>
              <a:endParaRPr lang="en-US" altLang="ko-KR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0326" name="TextBox 44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 dirty="0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40327" name="직사각형 46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6998092" y="5996605"/>
            <a:ext cx="12954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 dirty="0" smtClean="0">
                <a:latin typeface="Tahoma" pitchFamily="34" charset="0"/>
                <a:ea typeface="나눔고딕"/>
                <a:cs typeface="나눔고딕"/>
              </a:rPr>
              <a:t>participating</a:t>
            </a:r>
            <a:endParaRPr lang="en-US" altLang="ko-KR" sz="1200" dirty="0"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611560" y="4706901"/>
            <a:ext cx="2078522" cy="4134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3449158" y="3928094"/>
            <a:ext cx="2208133" cy="461000"/>
          </a:xfrm>
          <a:prstGeom prst="roundRect">
            <a:avLst>
              <a:gd name="adj" fmla="val 50000"/>
            </a:avLst>
          </a:prstGeom>
          <a:solidFill>
            <a:srgbClr val="6699FF"/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3550042" y="3993180"/>
            <a:ext cx="1944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buSzPct val="75000"/>
            </a:pPr>
            <a:r>
              <a:rPr lang="en-US" altLang="ko-KR" sz="1200" b="1">
                <a:solidFill>
                  <a:schemeClr val="bg1"/>
                </a:solidFill>
                <a:latin typeface="Tahoma" pitchFamily="34" charset="0"/>
                <a:ea typeface="나눔고딕"/>
                <a:cs typeface="산돌고딕B"/>
              </a:rPr>
              <a:t>Seoul Metropolitan Government</a:t>
            </a: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641742" y="4734542"/>
            <a:ext cx="20034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 algn="ctr">
              <a:lnSpc>
                <a:spcPct val="70000"/>
              </a:lnSpc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ko-KR" sz="1400" b="1">
                <a:latin typeface="Tahoma" pitchFamily="34" charset="0"/>
                <a:ea typeface="나눔고딕"/>
                <a:cs typeface="산돌고딕B"/>
              </a:rPr>
              <a:t>Transportation card settlement company</a:t>
            </a:r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H="1">
            <a:off x="4540642" y="4420219"/>
            <a:ext cx="0" cy="11906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 flipV="1">
            <a:off x="2734068" y="4948857"/>
            <a:ext cx="3998913" cy="1587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5413768" y="4979019"/>
            <a:ext cx="1678512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>
              <a:lnSpc>
                <a:spcPct val="70000"/>
              </a:lnSpc>
              <a:buClr>
                <a:schemeClr val="tx1"/>
              </a:buClr>
              <a:buSzPct val="75000"/>
            </a:pPr>
            <a:r>
              <a:rPr lang="en-US" altLang="ko-KR" sz="1200" dirty="0" smtClean="0">
                <a:latin typeface="Tahoma" pitchFamily="34" charset="0"/>
                <a:ea typeface="나눔고딕"/>
                <a:cs typeface="나눔고딕"/>
              </a:rPr>
              <a:t>Operation Information</a:t>
            </a:r>
            <a:endParaRPr lang="en-US" altLang="ko-KR" sz="1200" dirty="0"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3007118" y="4477369"/>
            <a:ext cx="14716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 algn="r"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 dirty="0">
                <a:latin typeface="Tahoma" pitchFamily="34" charset="0"/>
                <a:ea typeface="나눔고딕"/>
                <a:cs typeface="나눔고딕"/>
              </a:rPr>
              <a:t>Financial support</a:t>
            </a:r>
          </a:p>
          <a:p>
            <a:pPr algn="r"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 dirty="0">
                <a:latin typeface="Tahoma" pitchFamily="34" charset="0"/>
                <a:ea typeface="나눔고딕"/>
                <a:cs typeface="나눔고딕"/>
              </a:rPr>
              <a:t>Route planning</a:t>
            </a:r>
          </a:p>
        </p:txBody>
      </p:sp>
      <p:sp>
        <p:nvSpPr>
          <p:cNvPr id="48" name="Rectangle 29"/>
          <p:cNvSpPr>
            <a:spLocks noChangeArrowheads="1"/>
          </p:cNvSpPr>
          <p:nvPr/>
        </p:nvSpPr>
        <p:spPr bwMode="auto">
          <a:xfrm>
            <a:off x="1708543" y="5987080"/>
            <a:ext cx="14097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>
                <a:latin typeface="Tahoma" pitchFamily="34" charset="0"/>
                <a:ea typeface="나눔고딕"/>
                <a:cs typeface="나눔고딕"/>
              </a:rPr>
              <a:t>Settlement of operational profit</a:t>
            </a:r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5616968" y="5569569"/>
            <a:ext cx="220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>
                <a:latin typeface="Tahoma" pitchFamily="34" charset="0"/>
                <a:ea typeface="나눔고딕"/>
                <a:cs typeface="나눔고딕"/>
              </a:rPr>
              <a:t>Distribution of operation profits</a:t>
            </a:r>
          </a:p>
        </p:txBody>
      </p:sp>
      <p:sp>
        <p:nvSpPr>
          <p:cNvPr id="50" name="모서리가 둥근 직사각형 49"/>
          <p:cNvSpPr/>
          <p:nvPr/>
        </p:nvSpPr>
        <p:spPr>
          <a:xfrm>
            <a:off x="3381524" y="5708637"/>
            <a:ext cx="2159259" cy="411810"/>
          </a:xfrm>
          <a:prstGeom prst="roundRect">
            <a:avLst>
              <a:gd name="adj" fmla="val 46735"/>
            </a:avLst>
          </a:prstGeom>
          <a:solidFill>
            <a:srgbClr val="FFFF99"/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3518293" y="5704505"/>
            <a:ext cx="1879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 algn="ctr">
              <a:lnSpc>
                <a:spcPct val="70000"/>
              </a:lnSpc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ko-KR" sz="1500" b="1">
                <a:latin typeface="Tahoma" pitchFamily="34" charset="0"/>
                <a:ea typeface="나눔고딕"/>
                <a:cs typeface="산돌고딕B"/>
              </a:rPr>
              <a:t>Bus operation consulting body </a:t>
            </a:r>
          </a:p>
        </p:txBody>
      </p:sp>
      <p:sp>
        <p:nvSpPr>
          <p:cNvPr id="52" name="모서리가 둥근 직사각형 51"/>
          <p:cNvSpPr/>
          <p:nvPr/>
        </p:nvSpPr>
        <p:spPr>
          <a:xfrm>
            <a:off x="6997618" y="4778339"/>
            <a:ext cx="1472123" cy="4134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029843" y="4836144"/>
            <a:ext cx="139858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 algn="ctr">
              <a:lnSpc>
                <a:spcPct val="90000"/>
              </a:lnSpc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ko-KR" sz="1400" b="1">
                <a:latin typeface="Tahoma" pitchFamily="34" charset="0"/>
                <a:ea typeface="나눔고딕"/>
                <a:cs typeface="산돌고딕B"/>
              </a:rPr>
              <a:t>Bus company</a:t>
            </a:r>
          </a:p>
        </p:txBody>
      </p:sp>
      <p:cxnSp>
        <p:nvCxnSpPr>
          <p:cNvPr id="54" name="꺾인 연결선 49"/>
          <p:cNvCxnSpPr/>
          <p:nvPr/>
        </p:nvCxnSpPr>
        <p:spPr>
          <a:xfrm rot="5400000" flipH="1" flipV="1">
            <a:off x="2132405" y="3653455"/>
            <a:ext cx="571500" cy="1536700"/>
          </a:xfrm>
          <a:prstGeom prst="bentConnector2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34"/>
          <p:cNvSpPr>
            <a:spLocks noChangeArrowheads="1"/>
          </p:cNvSpPr>
          <p:nvPr/>
        </p:nvSpPr>
        <p:spPr bwMode="auto">
          <a:xfrm>
            <a:off x="1652981" y="3834432"/>
            <a:ext cx="160178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>
                <a:latin typeface="Tahoma" pitchFamily="34" charset="0"/>
                <a:ea typeface="나눔고딕"/>
                <a:cs typeface="나눔고딕"/>
              </a:rPr>
              <a:t>Operation Information</a:t>
            </a:r>
          </a:p>
        </p:txBody>
      </p:sp>
      <p:cxnSp>
        <p:nvCxnSpPr>
          <p:cNvPr id="56" name="꺾인 연결선 49"/>
          <p:cNvCxnSpPr/>
          <p:nvPr/>
        </p:nvCxnSpPr>
        <p:spPr>
          <a:xfrm>
            <a:off x="5683642" y="4120180"/>
            <a:ext cx="2139950" cy="587375"/>
          </a:xfrm>
          <a:prstGeom prst="bentConnector3">
            <a:avLst>
              <a:gd name="adj1" fmla="val 99857"/>
            </a:avLst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5782068" y="3793155"/>
            <a:ext cx="1990725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>
                <a:latin typeface="Tahoma" pitchFamily="34" charset="0"/>
                <a:ea typeface="나눔고딕"/>
                <a:cs typeface="나눔고딕"/>
              </a:rPr>
              <a:t>Service evaluation, tenders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>
                <a:latin typeface="Tahoma" pitchFamily="34" charset="0"/>
                <a:ea typeface="나눔고딕"/>
                <a:cs typeface="나눔고딕"/>
              </a:rPr>
              <a:t>Operation monitoring</a:t>
            </a:r>
          </a:p>
        </p:txBody>
      </p:sp>
      <p:cxnSp>
        <p:nvCxnSpPr>
          <p:cNvPr id="58" name="꺾인 연결선 49"/>
          <p:cNvCxnSpPr>
            <a:cxnSpLocks noChangeShapeType="1"/>
            <a:stCxn id="42" idx="2"/>
          </p:cNvCxnSpPr>
          <p:nvPr/>
        </p:nvCxnSpPr>
        <p:spPr bwMode="auto">
          <a:xfrm rot="16200000" flipH="1">
            <a:off x="2068112" y="4659137"/>
            <a:ext cx="841375" cy="1690687"/>
          </a:xfrm>
          <a:prstGeom prst="bentConnector2">
            <a:avLst/>
          </a:prstGeom>
          <a:noFill/>
          <a:ln w="19050" algn="ctr">
            <a:solidFill>
              <a:srgbClr val="7F7F7F"/>
            </a:solidFill>
            <a:miter lim="800000"/>
            <a:headEnd/>
            <a:tailEnd type="arrow" w="med" len="med"/>
          </a:ln>
        </p:spPr>
      </p:cxnSp>
      <p:cxnSp>
        <p:nvCxnSpPr>
          <p:cNvPr id="59" name="꺾인 연결선 49"/>
          <p:cNvCxnSpPr/>
          <p:nvPr/>
        </p:nvCxnSpPr>
        <p:spPr>
          <a:xfrm flipV="1">
            <a:off x="5645542" y="5277469"/>
            <a:ext cx="2178050" cy="569913"/>
          </a:xfrm>
          <a:prstGeom prst="bentConnector3">
            <a:avLst>
              <a:gd name="adj1" fmla="val 100097"/>
            </a:avLst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꺾인 연결선 49"/>
          <p:cNvCxnSpPr/>
          <p:nvPr/>
        </p:nvCxnSpPr>
        <p:spPr>
          <a:xfrm rot="10800000" flipV="1">
            <a:off x="5624906" y="5348907"/>
            <a:ext cx="2344737" cy="638175"/>
          </a:xfrm>
          <a:prstGeom prst="bentConnector3">
            <a:avLst>
              <a:gd name="adj1" fmla="val 581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Line 8"/>
          <p:cNvSpPr>
            <a:spLocks noChangeShapeType="1"/>
          </p:cNvSpPr>
          <p:nvPr/>
        </p:nvSpPr>
        <p:spPr bwMode="auto">
          <a:xfrm flipH="1">
            <a:off x="4769242" y="4414142"/>
            <a:ext cx="0" cy="11906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  <a:headEnd type="stealth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Rectangle 28"/>
          <p:cNvSpPr>
            <a:spLocks noChangeArrowheads="1"/>
          </p:cNvSpPr>
          <p:nvPr/>
        </p:nvSpPr>
        <p:spPr bwMode="auto">
          <a:xfrm>
            <a:off x="4834008" y="4461767"/>
            <a:ext cx="14716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="ctr"/>
          <a:lstStyle/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 dirty="0" smtClean="0">
                <a:latin typeface="Tahoma" pitchFamily="34" charset="0"/>
                <a:ea typeface="나눔고딕"/>
                <a:cs typeface="나눔고딕"/>
              </a:rPr>
              <a:t>Request </a:t>
            </a:r>
            <a:r>
              <a:rPr lang="en-US" altLang="ko-KR" sz="1200" smtClean="0">
                <a:latin typeface="Tahoma" pitchFamily="34" charset="0"/>
                <a:ea typeface="나눔고딕"/>
                <a:cs typeface="나눔고딕"/>
              </a:rPr>
              <a:t>for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75000"/>
            </a:pPr>
            <a:r>
              <a:rPr lang="en-US" altLang="ko-KR" sz="1200" smtClean="0">
                <a:latin typeface="Tahoma" pitchFamily="34" charset="0"/>
                <a:ea typeface="나눔고딕"/>
                <a:cs typeface="나눔고딕"/>
              </a:rPr>
              <a:t>financial support</a:t>
            </a:r>
            <a:endParaRPr lang="en-US" altLang="ko-KR" sz="1200" dirty="0">
              <a:latin typeface="Tahoma" pitchFamily="34" charset="0"/>
              <a:ea typeface="나눔고딕"/>
              <a:cs typeface="나눔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69701D2D-0F7A-47E0-BC6B-600F06628E69}" type="slidenum">
              <a:rPr lang="en-US" altLang="ko-KR"/>
              <a:pPr>
                <a:defRPr/>
              </a:pPr>
              <a:t>24</a:t>
            </a:fld>
            <a:endParaRPr lang="en-US" altLang="ko-KR"/>
          </a:p>
        </p:txBody>
      </p:sp>
      <p:sp>
        <p:nvSpPr>
          <p:cNvPr id="142338" name="내용 개체 틀 2"/>
          <p:cNvSpPr txBox="1">
            <a:spLocks/>
          </p:cNvSpPr>
          <p:nvPr/>
        </p:nvSpPr>
        <p:spPr bwMode="auto">
          <a:xfrm>
            <a:off x="863600" y="1484784"/>
            <a:ext cx="8281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 Introduce trunk and feeder line by its function, categorized it by color</a:t>
            </a:r>
          </a:p>
        </p:txBody>
      </p:sp>
      <p:grpSp>
        <p:nvGrpSpPr>
          <p:cNvPr id="142339" name="Group 14"/>
          <p:cNvGrpSpPr>
            <a:grpSpLocks/>
          </p:cNvGrpSpPr>
          <p:nvPr/>
        </p:nvGrpSpPr>
        <p:grpSpPr bwMode="auto">
          <a:xfrm>
            <a:off x="703263" y="3082925"/>
            <a:ext cx="227012" cy="573088"/>
            <a:chOff x="295" y="1570"/>
            <a:chExt cx="136" cy="227"/>
          </a:xfrm>
        </p:grpSpPr>
        <p:sp>
          <p:nvSpPr>
            <p:cNvPr id="142369" name="Line 15"/>
            <p:cNvSpPr>
              <a:spLocks noChangeShapeType="1"/>
            </p:cNvSpPr>
            <p:nvPr/>
          </p:nvSpPr>
          <p:spPr bwMode="auto">
            <a:xfrm>
              <a:off x="295" y="1570"/>
              <a:ext cx="0" cy="227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2370" name="Line 16"/>
            <p:cNvSpPr>
              <a:spLocks noChangeShapeType="1"/>
            </p:cNvSpPr>
            <p:nvPr/>
          </p:nvSpPr>
          <p:spPr bwMode="auto">
            <a:xfrm>
              <a:off x="295" y="1797"/>
              <a:ext cx="136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5343525" y="4075113"/>
            <a:ext cx="1401763" cy="3683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189038">
              <a:lnSpc>
                <a:spcPct val="90000"/>
              </a:lnSpc>
              <a:defRPr/>
            </a:pPr>
            <a:r>
              <a:rPr lang="en-US" altLang="ko-KR"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Trunk Lines</a:t>
            </a:r>
          </a:p>
        </p:txBody>
      </p:sp>
      <p:sp>
        <p:nvSpPr>
          <p:cNvPr id="100" name="Rectangle 3"/>
          <p:cNvSpPr>
            <a:spLocks noChangeArrowheads="1"/>
          </p:cNvSpPr>
          <p:nvPr/>
        </p:nvSpPr>
        <p:spPr bwMode="auto">
          <a:xfrm>
            <a:off x="5251450" y="2921000"/>
            <a:ext cx="1549400" cy="3619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189038">
              <a:lnSpc>
                <a:spcPct val="90000"/>
              </a:lnSpc>
              <a:defRPr/>
            </a:pPr>
            <a:r>
              <a:rPr lang="en-US" altLang="ko-KR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Inter-regional Lines</a:t>
            </a:r>
          </a:p>
        </p:txBody>
      </p:sp>
      <p:sp>
        <p:nvSpPr>
          <p:cNvPr id="101" name="Rectangle 4"/>
          <p:cNvSpPr>
            <a:spLocks noChangeArrowheads="1"/>
          </p:cNvSpPr>
          <p:nvPr/>
        </p:nvSpPr>
        <p:spPr bwMode="auto">
          <a:xfrm>
            <a:off x="5395913" y="5172075"/>
            <a:ext cx="1420812" cy="3460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189038">
              <a:defRPr/>
            </a:pPr>
            <a:r>
              <a:rPr lang="en-US" altLang="ko-KR"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Feeder Lines</a:t>
            </a:r>
          </a:p>
        </p:txBody>
      </p:sp>
      <p:sp>
        <p:nvSpPr>
          <p:cNvPr id="102" name="Rectangle 5"/>
          <p:cNvSpPr>
            <a:spLocks noChangeArrowheads="1"/>
          </p:cNvSpPr>
          <p:nvPr/>
        </p:nvSpPr>
        <p:spPr bwMode="auto">
          <a:xfrm>
            <a:off x="5395913" y="6296025"/>
            <a:ext cx="1420812" cy="3492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189038">
              <a:lnSpc>
                <a:spcPct val="90000"/>
              </a:lnSpc>
              <a:defRPr/>
            </a:pPr>
            <a:r>
              <a:rPr lang="en-US" altLang="ko-KR" sz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Circular Lines</a:t>
            </a:r>
          </a:p>
        </p:txBody>
      </p:sp>
      <p:pic>
        <p:nvPicPr>
          <p:cNvPr id="142344" name="Picture 6" descr="사진 03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5349875" y="2365375"/>
            <a:ext cx="1317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5" name="Picture 7" descr="사진 00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5368925" y="3541713"/>
            <a:ext cx="13303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6" name="Picture 8" descr="사진 02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5414963" y="4583113"/>
            <a:ext cx="130968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7" name="Picture 9" descr="사진 04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5429250" y="5751513"/>
            <a:ext cx="129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8" name="Rectangle 10"/>
          <p:cNvSpPr>
            <a:spLocks noChangeArrowheads="1"/>
          </p:cNvSpPr>
          <p:nvPr/>
        </p:nvSpPr>
        <p:spPr bwMode="auto">
          <a:xfrm>
            <a:off x="933450" y="3435350"/>
            <a:ext cx="4035425" cy="733425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1189038">
              <a:lnSpc>
                <a:spcPct val="125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Connecting suburban areas and center cities</a:t>
            </a:r>
          </a:p>
          <a:p>
            <a:pPr defTabSz="1189038">
              <a:lnSpc>
                <a:spcPct val="155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Punctuality and speediness.</a:t>
            </a:r>
          </a:p>
        </p:txBody>
      </p:sp>
      <p:sp>
        <p:nvSpPr>
          <p:cNvPr id="142349" name="Rectangle 11"/>
          <p:cNvSpPr>
            <a:spLocks noChangeArrowheads="1"/>
          </p:cNvSpPr>
          <p:nvPr/>
        </p:nvSpPr>
        <p:spPr bwMode="auto">
          <a:xfrm>
            <a:off x="611188" y="4521200"/>
            <a:ext cx="4383087" cy="757238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1189038">
              <a:lnSpc>
                <a:spcPct val="125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Link trunk line buses or subways for easy transfer </a:t>
            </a:r>
          </a:p>
          <a:p>
            <a:pPr defTabSz="1189038">
              <a:lnSpc>
                <a:spcPct val="125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Satisfy the local needs and securing accessibility.</a:t>
            </a:r>
          </a:p>
        </p:txBody>
      </p:sp>
      <p:sp>
        <p:nvSpPr>
          <p:cNvPr id="142350" name="Rectangle 12"/>
          <p:cNvSpPr>
            <a:spLocks noChangeArrowheads="1"/>
          </p:cNvSpPr>
          <p:nvPr/>
        </p:nvSpPr>
        <p:spPr bwMode="auto">
          <a:xfrm>
            <a:off x="989013" y="5624513"/>
            <a:ext cx="4005262" cy="727075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1189038">
              <a:lnSpc>
                <a:spcPct val="125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Circular bus service for business and </a:t>
            </a:r>
          </a:p>
          <a:p>
            <a:pPr defTabSz="1189038">
              <a:lnSpc>
                <a:spcPct val="125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shopping in urban areas.</a:t>
            </a:r>
          </a:p>
        </p:txBody>
      </p:sp>
      <p:sp>
        <p:nvSpPr>
          <p:cNvPr id="142351" name="Rectangle 13"/>
          <p:cNvSpPr>
            <a:spLocks noChangeArrowheads="1"/>
          </p:cNvSpPr>
          <p:nvPr/>
        </p:nvSpPr>
        <p:spPr bwMode="auto">
          <a:xfrm>
            <a:off x="608013" y="2387600"/>
            <a:ext cx="4386262" cy="762000"/>
          </a:xfrm>
          <a:prstGeom prst="rect">
            <a:avLst/>
          </a:prstGeom>
          <a:solidFill>
            <a:srgbClr val="FFFF99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1189038">
              <a:lnSpc>
                <a:spcPct val="125000"/>
              </a:lnSpc>
            </a:pPr>
            <a:r>
              <a:rPr lang="ko-KR" altLang="en-US" sz="1400">
                <a:latin typeface="Tahoma" pitchFamily="34" charset="0"/>
                <a:ea typeface="나눔고딕"/>
                <a:cs typeface="Tahoma" pitchFamily="34" charset="0"/>
              </a:rPr>
              <a:t>(</a:t>
            </a:r>
            <a:r>
              <a:rPr lang="en-US" altLang="ko-KR" sz="1400">
                <a:latin typeface="Tahoma" pitchFamily="34" charset="0"/>
                <a:ea typeface="나눔고딕"/>
                <a:cs typeface="Tahoma" pitchFamily="34" charset="0"/>
              </a:rPr>
              <a:t>sub)Urban areas ↔ (sub)Center cities</a:t>
            </a:r>
          </a:p>
          <a:p>
            <a:pPr defTabSz="1189038">
              <a:lnSpc>
                <a:spcPct val="125000"/>
              </a:lnSpc>
            </a:pPr>
            <a:r>
              <a:rPr lang="en-US" altLang="ko-KR" sz="1400">
                <a:latin typeface="Tahoma" pitchFamily="34" charset="0"/>
                <a:ea typeface="나눔고딕"/>
                <a:cs typeface="Tahoma" pitchFamily="34" charset="0"/>
              </a:rPr>
              <a:t>Meet the demand of private car.</a:t>
            </a:r>
          </a:p>
        </p:txBody>
      </p:sp>
      <p:grpSp>
        <p:nvGrpSpPr>
          <p:cNvPr id="142352" name="Group 17"/>
          <p:cNvGrpSpPr>
            <a:grpSpLocks/>
          </p:cNvGrpSpPr>
          <p:nvPr/>
        </p:nvGrpSpPr>
        <p:grpSpPr bwMode="auto">
          <a:xfrm>
            <a:off x="754063" y="5284788"/>
            <a:ext cx="227012" cy="635000"/>
            <a:chOff x="295" y="1570"/>
            <a:chExt cx="136" cy="227"/>
          </a:xfrm>
        </p:grpSpPr>
        <p:sp>
          <p:nvSpPr>
            <p:cNvPr id="142367" name="Line 18"/>
            <p:cNvSpPr>
              <a:spLocks noChangeShapeType="1"/>
            </p:cNvSpPr>
            <p:nvPr/>
          </p:nvSpPr>
          <p:spPr bwMode="auto">
            <a:xfrm>
              <a:off x="295" y="1570"/>
              <a:ext cx="0" cy="227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2368" name="Line 19"/>
            <p:cNvSpPr>
              <a:spLocks noChangeShapeType="1"/>
            </p:cNvSpPr>
            <p:nvPr/>
          </p:nvSpPr>
          <p:spPr bwMode="auto">
            <a:xfrm>
              <a:off x="295" y="1797"/>
              <a:ext cx="136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6" name="AutoShape 46"/>
          <p:cNvSpPr>
            <a:spLocks noChangeArrowheads="1"/>
          </p:cNvSpPr>
          <p:nvPr/>
        </p:nvSpPr>
        <p:spPr bwMode="auto">
          <a:xfrm>
            <a:off x="5056188" y="3517900"/>
            <a:ext cx="260350" cy="596900"/>
          </a:xfrm>
          <a:prstGeom prst="rightArrow">
            <a:avLst>
              <a:gd name="adj1" fmla="val 51176"/>
              <a:gd name="adj2" fmla="val 60579"/>
            </a:avLst>
          </a:prstGeom>
          <a:solidFill>
            <a:schemeClr val="bg1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400">
              <a:latin typeface="Tahoma" pitchFamily="34" charset="0"/>
              <a:ea typeface="나눔고딕" pitchFamily="50" charset="-127"/>
              <a:cs typeface="Tahoma" pitchFamily="34" charset="0"/>
            </a:endParaRPr>
          </a:p>
        </p:txBody>
      </p:sp>
      <p:sp>
        <p:nvSpPr>
          <p:cNvPr id="117" name="AutoShape 47"/>
          <p:cNvSpPr>
            <a:spLocks noChangeArrowheads="1"/>
          </p:cNvSpPr>
          <p:nvPr/>
        </p:nvSpPr>
        <p:spPr bwMode="auto">
          <a:xfrm>
            <a:off x="5032375" y="2501900"/>
            <a:ext cx="274638" cy="596900"/>
          </a:xfrm>
          <a:prstGeom prst="rightArrow">
            <a:avLst>
              <a:gd name="adj1" fmla="val 51176"/>
              <a:gd name="adj2" fmla="val 60579"/>
            </a:avLst>
          </a:prstGeom>
          <a:solidFill>
            <a:schemeClr val="bg1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400">
              <a:latin typeface="Tahoma" pitchFamily="34" charset="0"/>
              <a:ea typeface="나눔고딕" pitchFamily="50" charset="-127"/>
              <a:cs typeface="Tahoma" pitchFamily="34" charset="0"/>
            </a:endParaRPr>
          </a:p>
        </p:txBody>
      </p:sp>
      <p:sp>
        <p:nvSpPr>
          <p:cNvPr id="118" name="AutoShape 48"/>
          <p:cNvSpPr>
            <a:spLocks noChangeArrowheads="1"/>
          </p:cNvSpPr>
          <p:nvPr/>
        </p:nvSpPr>
        <p:spPr bwMode="auto">
          <a:xfrm>
            <a:off x="5062538" y="4608513"/>
            <a:ext cx="260350" cy="596900"/>
          </a:xfrm>
          <a:prstGeom prst="rightArrow">
            <a:avLst>
              <a:gd name="adj1" fmla="val 51176"/>
              <a:gd name="adj2" fmla="val 60579"/>
            </a:avLst>
          </a:prstGeom>
          <a:solidFill>
            <a:schemeClr val="bg1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400">
              <a:latin typeface="Tahoma" pitchFamily="34" charset="0"/>
              <a:ea typeface="나눔고딕" pitchFamily="50" charset="-127"/>
              <a:cs typeface="Tahoma" pitchFamily="34" charset="0"/>
            </a:endParaRPr>
          </a:p>
        </p:txBody>
      </p:sp>
      <p:sp>
        <p:nvSpPr>
          <p:cNvPr id="119" name="AutoShape 49"/>
          <p:cNvSpPr>
            <a:spLocks noChangeArrowheads="1"/>
          </p:cNvSpPr>
          <p:nvPr/>
        </p:nvSpPr>
        <p:spPr bwMode="auto">
          <a:xfrm>
            <a:off x="5062538" y="5676900"/>
            <a:ext cx="260350" cy="596900"/>
          </a:xfrm>
          <a:prstGeom prst="rightArrow">
            <a:avLst>
              <a:gd name="adj1" fmla="val 51176"/>
              <a:gd name="adj2" fmla="val 60579"/>
            </a:avLst>
          </a:prstGeom>
          <a:solidFill>
            <a:schemeClr val="bg1">
              <a:lumMod val="75000"/>
            </a:schemeClr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400">
              <a:latin typeface="Tahoma" pitchFamily="34" charset="0"/>
              <a:ea typeface="나눔고딕" pitchFamily="50" charset="-127"/>
              <a:cs typeface="Tahoma" pitchFamily="34" charset="0"/>
            </a:endParaRPr>
          </a:p>
        </p:txBody>
      </p:sp>
      <p:pic>
        <p:nvPicPr>
          <p:cNvPr id="142357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3075" y="2100263"/>
            <a:ext cx="20351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8" name="Picture 5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9913" y="3787775"/>
            <a:ext cx="1841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9" name="Picture 5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96113" y="5491163"/>
            <a:ext cx="1836737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직사각형 3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2362" name="Group 7"/>
          <p:cNvGrpSpPr>
            <a:grpSpLocks/>
          </p:cNvGrpSpPr>
          <p:nvPr/>
        </p:nvGrpSpPr>
        <p:grpSpPr bwMode="auto">
          <a:xfrm>
            <a:off x="525463" y="1077913"/>
            <a:ext cx="5164137" cy="246062"/>
            <a:chOff x="287" y="468"/>
            <a:chExt cx="3253" cy="155"/>
          </a:xfrm>
        </p:grpSpPr>
        <p:pic>
          <p:nvPicPr>
            <p:cNvPr id="142365" name="Picture 8" descr="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066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Reorganized bus routes and numbering system</a:t>
              </a:r>
            </a:p>
          </p:txBody>
        </p:sp>
      </p:grpSp>
      <p:sp>
        <p:nvSpPr>
          <p:cNvPr id="142363" name="TextBox 42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42364" name="직사각형 4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8E7E0FA6-DC4E-4CAB-9BBB-E98B29044251}" type="slidenum">
              <a:rPr lang="en-US" altLang="ko-KR"/>
              <a:pPr>
                <a:defRPr/>
              </a:pPr>
              <a:t>25</a:t>
            </a:fld>
            <a:endParaRPr lang="en-US" altLang="ko-KR"/>
          </a:p>
        </p:txBody>
      </p:sp>
      <p:sp>
        <p:nvSpPr>
          <p:cNvPr id="144386" name="내용 개체 틀 2"/>
          <p:cNvSpPr txBox="1">
            <a:spLocks/>
          </p:cNvSpPr>
          <p:nvPr/>
        </p:nvSpPr>
        <p:spPr bwMode="auto">
          <a:xfrm>
            <a:off x="881063" y="1484784"/>
            <a:ext cx="58181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tabLst>
                <a:tab pos="266700" algn="l"/>
              </a:tabLst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New numbering system which designated origin and destination </a:t>
            </a:r>
          </a:p>
        </p:txBody>
      </p:sp>
      <p:pic>
        <p:nvPicPr>
          <p:cNvPr id="144387" name="Picture 84" descr="버스 Section 구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38" y="2357438"/>
            <a:ext cx="3908425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8" name="AutoShape 43"/>
          <p:cNvSpPr>
            <a:spLocks noChangeArrowheads="1"/>
          </p:cNvSpPr>
          <p:nvPr/>
        </p:nvSpPr>
        <p:spPr bwMode="auto">
          <a:xfrm>
            <a:off x="4572000" y="4040188"/>
            <a:ext cx="4110038" cy="176212"/>
          </a:xfrm>
          <a:prstGeom prst="roundRect">
            <a:avLst>
              <a:gd name="adj" fmla="val 16667"/>
            </a:avLst>
          </a:prstGeom>
          <a:solidFill>
            <a:srgbClr val="C3D7FF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Tahoma" pitchFamily="34" charset="0"/>
              <a:ea typeface="나눔고딕"/>
              <a:cs typeface="Tahoma" pitchFamily="34" charset="0"/>
            </a:endParaRPr>
          </a:p>
        </p:txBody>
      </p:sp>
      <p:pic>
        <p:nvPicPr>
          <p:cNvPr id="43" name="Picture 45" descr="blueb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213" y="3740150"/>
            <a:ext cx="1522412" cy="53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051425" y="3486150"/>
            <a:ext cx="10810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Blue Bus</a:t>
            </a:r>
          </a:p>
        </p:txBody>
      </p:sp>
      <p:sp>
        <p:nvSpPr>
          <p:cNvPr id="144391" name="AutoShape 56"/>
          <p:cNvSpPr>
            <a:spLocks noChangeArrowheads="1"/>
          </p:cNvSpPr>
          <p:nvPr/>
        </p:nvSpPr>
        <p:spPr bwMode="auto">
          <a:xfrm>
            <a:off x="6270625" y="3243263"/>
            <a:ext cx="2247900" cy="725487"/>
          </a:xfrm>
          <a:prstGeom prst="roundRect">
            <a:avLst>
              <a:gd name="adj" fmla="val 1069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altLang="ko-KR" sz="1200">
                <a:latin typeface="Tahoma" pitchFamily="34" charset="0"/>
                <a:cs typeface="Tahoma" pitchFamily="34" charset="0"/>
              </a:rPr>
              <a:t>Operating the suburban areas</a:t>
            </a:r>
          </a:p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through Central Business </a:t>
            </a:r>
          </a:p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District (CBD)</a:t>
            </a:r>
            <a:endParaRPr lang="en-US" altLang="ko-KR" sz="12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7" name="Text Box 63"/>
          <p:cNvSpPr txBox="1">
            <a:spLocks noChangeArrowheads="1"/>
          </p:cNvSpPr>
          <p:nvPr/>
        </p:nvSpPr>
        <p:spPr bwMode="auto">
          <a:xfrm>
            <a:off x="4913313" y="3197225"/>
            <a:ext cx="342900" cy="307975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58" name="Text Box 64"/>
          <p:cNvSpPr txBox="1">
            <a:spLocks noChangeArrowheads="1"/>
          </p:cNvSpPr>
          <p:nvPr/>
        </p:nvSpPr>
        <p:spPr bwMode="auto">
          <a:xfrm>
            <a:off x="5324475" y="3197225"/>
            <a:ext cx="342900" cy="307975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0</a:t>
            </a: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5734050" y="3197225"/>
            <a:ext cx="342900" cy="307975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144395" name="AutoShape 39"/>
          <p:cNvSpPr>
            <a:spLocks noChangeArrowheads="1"/>
          </p:cNvSpPr>
          <p:nvPr/>
        </p:nvSpPr>
        <p:spPr bwMode="auto">
          <a:xfrm>
            <a:off x="4572000" y="5237163"/>
            <a:ext cx="4122738" cy="144462"/>
          </a:xfrm>
          <a:prstGeom prst="roundRect">
            <a:avLst>
              <a:gd name="adj" fmla="val 16667"/>
            </a:avLst>
          </a:prstGeom>
          <a:solidFill>
            <a:srgbClr val="C3D7FF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Tahoma" pitchFamily="34" charset="0"/>
              <a:ea typeface="나눔고딕"/>
              <a:cs typeface="Tahoma" pitchFamily="34" charset="0"/>
            </a:endParaRPr>
          </a:p>
        </p:txBody>
      </p:sp>
      <p:pic>
        <p:nvPicPr>
          <p:cNvPr id="45" name="Picture 48" descr="greenb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200" y="4905375"/>
            <a:ext cx="1563688" cy="52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5022850" y="4651375"/>
            <a:ext cx="1241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Green Bus</a:t>
            </a:r>
          </a:p>
        </p:txBody>
      </p:sp>
      <p:sp>
        <p:nvSpPr>
          <p:cNvPr id="144398" name="AutoShape 57"/>
          <p:cNvSpPr>
            <a:spLocks noChangeArrowheads="1"/>
          </p:cNvSpPr>
          <p:nvPr/>
        </p:nvSpPr>
        <p:spPr bwMode="auto">
          <a:xfrm>
            <a:off x="6321425" y="4657725"/>
            <a:ext cx="2463800" cy="506413"/>
          </a:xfrm>
          <a:prstGeom prst="roundRect">
            <a:avLst>
              <a:gd name="adj" fmla="val 1069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Connecting local traffics with</a:t>
            </a:r>
          </a:p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 trunk Lines or the subway stations</a:t>
            </a:r>
            <a:endParaRPr lang="en-US" altLang="ko-KR" sz="12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0" name="Text Box 66"/>
          <p:cNvSpPr txBox="1">
            <a:spLocks noChangeArrowheads="1"/>
          </p:cNvSpPr>
          <p:nvPr/>
        </p:nvSpPr>
        <p:spPr bwMode="auto">
          <a:xfrm>
            <a:off x="4792663" y="4381500"/>
            <a:ext cx="342900" cy="3079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61" name="Text Box 67"/>
          <p:cNvSpPr txBox="1">
            <a:spLocks noChangeArrowheads="1"/>
          </p:cNvSpPr>
          <p:nvPr/>
        </p:nvSpPr>
        <p:spPr bwMode="auto">
          <a:xfrm>
            <a:off x="5205413" y="4381500"/>
            <a:ext cx="342900" cy="3079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62" name="Text Box 68"/>
          <p:cNvSpPr txBox="1">
            <a:spLocks noChangeArrowheads="1"/>
          </p:cNvSpPr>
          <p:nvPr/>
        </p:nvSpPr>
        <p:spPr bwMode="auto">
          <a:xfrm>
            <a:off x="5614988" y="4381500"/>
            <a:ext cx="342900" cy="3079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63" name="Text Box 69"/>
          <p:cNvSpPr txBox="1">
            <a:spLocks noChangeArrowheads="1"/>
          </p:cNvSpPr>
          <p:nvPr/>
        </p:nvSpPr>
        <p:spPr bwMode="auto">
          <a:xfrm>
            <a:off x="6024563" y="4381500"/>
            <a:ext cx="342900" cy="3079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5018088" y="5794375"/>
            <a:ext cx="1317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Yellow Bus</a:t>
            </a:r>
          </a:p>
        </p:txBody>
      </p:sp>
      <p:sp>
        <p:nvSpPr>
          <p:cNvPr id="144404" name="AutoShape 58"/>
          <p:cNvSpPr>
            <a:spLocks noChangeArrowheads="1"/>
          </p:cNvSpPr>
          <p:nvPr/>
        </p:nvSpPr>
        <p:spPr bwMode="auto">
          <a:xfrm>
            <a:off x="6338888" y="5818188"/>
            <a:ext cx="2246312" cy="506412"/>
          </a:xfrm>
          <a:prstGeom prst="roundRect">
            <a:avLst>
              <a:gd name="adj" fmla="val 1069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Circulating within downtown</a:t>
            </a:r>
          </a:p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Areas or subcenter areas</a:t>
            </a:r>
          </a:p>
        </p:txBody>
      </p:sp>
      <p:sp>
        <p:nvSpPr>
          <p:cNvPr id="144405" name="AutoShape 61"/>
          <p:cNvSpPr>
            <a:spLocks noChangeArrowheads="1"/>
          </p:cNvSpPr>
          <p:nvPr/>
        </p:nvSpPr>
        <p:spPr bwMode="auto">
          <a:xfrm>
            <a:off x="4572000" y="6453188"/>
            <a:ext cx="4110038" cy="134937"/>
          </a:xfrm>
          <a:prstGeom prst="roundRect">
            <a:avLst>
              <a:gd name="adj" fmla="val 16667"/>
            </a:avLst>
          </a:prstGeom>
          <a:solidFill>
            <a:srgbClr val="C3D7FF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64" name="Text Box 70"/>
          <p:cNvSpPr txBox="1">
            <a:spLocks noChangeArrowheads="1"/>
          </p:cNvSpPr>
          <p:nvPr/>
        </p:nvSpPr>
        <p:spPr bwMode="auto">
          <a:xfrm>
            <a:off x="5162550" y="5522913"/>
            <a:ext cx="342900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4</a:t>
            </a:r>
          </a:p>
        </p:txBody>
      </p:sp>
      <p:sp>
        <p:nvSpPr>
          <p:cNvPr id="65" name="Text Box 71"/>
          <p:cNvSpPr txBox="1">
            <a:spLocks noChangeArrowheads="1"/>
          </p:cNvSpPr>
          <p:nvPr/>
        </p:nvSpPr>
        <p:spPr bwMode="auto">
          <a:xfrm>
            <a:off x="5575300" y="5522913"/>
            <a:ext cx="342900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1</a:t>
            </a:r>
          </a:p>
        </p:txBody>
      </p:sp>
      <p:pic>
        <p:nvPicPr>
          <p:cNvPr id="49" name="Picture 54" descr="redb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6150" y="2519363"/>
            <a:ext cx="1595438" cy="52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Text Box 55"/>
          <p:cNvSpPr txBox="1">
            <a:spLocks noChangeArrowheads="1"/>
          </p:cNvSpPr>
          <p:nvPr/>
        </p:nvSpPr>
        <p:spPr bwMode="auto">
          <a:xfrm>
            <a:off x="5068888" y="2320925"/>
            <a:ext cx="1023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Red Bus</a:t>
            </a:r>
          </a:p>
        </p:txBody>
      </p:sp>
      <p:sp>
        <p:nvSpPr>
          <p:cNvPr id="144410" name="AutoShape 59"/>
          <p:cNvSpPr>
            <a:spLocks noChangeArrowheads="1"/>
          </p:cNvSpPr>
          <p:nvPr/>
        </p:nvSpPr>
        <p:spPr bwMode="auto">
          <a:xfrm>
            <a:off x="6278563" y="2395538"/>
            <a:ext cx="2246312" cy="508000"/>
          </a:xfrm>
          <a:prstGeom prst="roundRect">
            <a:avLst>
              <a:gd name="adj" fmla="val 1069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Direct lines connecting</a:t>
            </a:r>
          </a:p>
          <a:p>
            <a:r>
              <a:rPr lang="en-US" altLang="ko-KR" sz="1200">
                <a:latin typeface="Tahoma" pitchFamily="34" charset="0"/>
                <a:cs typeface="Tahoma" pitchFamily="34" charset="0"/>
              </a:rPr>
              <a:t>Neighboring cities and Seoul</a:t>
            </a:r>
          </a:p>
        </p:txBody>
      </p:sp>
      <p:sp>
        <p:nvSpPr>
          <p:cNvPr id="144411" name="AutoShape 60"/>
          <p:cNvSpPr>
            <a:spLocks noChangeArrowheads="1"/>
          </p:cNvSpPr>
          <p:nvPr/>
        </p:nvSpPr>
        <p:spPr bwMode="auto">
          <a:xfrm>
            <a:off x="4572000" y="2974975"/>
            <a:ext cx="4110038" cy="144463"/>
          </a:xfrm>
          <a:prstGeom prst="roundRect">
            <a:avLst>
              <a:gd name="adj" fmla="val 16667"/>
            </a:avLst>
          </a:prstGeom>
          <a:solidFill>
            <a:srgbClr val="C3D7FF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66" name="Text Box 72"/>
          <p:cNvSpPr txBox="1">
            <a:spLocks noChangeArrowheads="1"/>
          </p:cNvSpPr>
          <p:nvPr/>
        </p:nvSpPr>
        <p:spPr bwMode="auto">
          <a:xfrm>
            <a:off x="4813300" y="2030413"/>
            <a:ext cx="342900" cy="3079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9</a:t>
            </a:r>
          </a:p>
        </p:txBody>
      </p:sp>
      <p:sp>
        <p:nvSpPr>
          <p:cNvPr id="67" name="Text Box 73"/>
          <p:cNvSpPr txBox="1">
            <a:spLocks noChangeArrowheads="1"/>
          </p:cNvSpPr>
          <p:nvPr/>
        </p:nvSpPr>
        <p:spPr bwMode="auto">
          <a:xfrm>
            <a:off x="5226050" y="2030413"/>
            <a:ext cx="342900" cy="3079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68" name="Text Box 74"/>
          <p:cNvSpPr txBox="1">
            <a:spLocks noChangeArrowheads="1"/>
          </p:cNvSpPr>
          <p:nvPr/>
        </p:nvSpPr>
        <p:spPr bwMode="auto">
          <a:xfrm>
            <a:off x="5635625" y="2030413"/>
            <a:ext cx="342900" cy="3079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69" name="Text Box 75"/>
          <p:cNvSpPr txBox="1">
            <a:spLocks noChangeArrowheads="1"/>
          </p:cNvSpPr>
          <p:nvPr/>
        </p:nvSpPr>
        <p:spPr bwMode="auto">
          <a:xfrm>
            <a:off x="6045200" y="2030413"/>
            <a:ext cx="342900" cy="3079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나눔고딕" pitchFamily="50" charset="-127"/>
                <a:cs typeface="Tahoma" pitchFamily="34" charset="0"/>
                <a:sym typeface="Symbol" pitchFamily="18" charset="2"/>
              </a:rPr>
              <a:t>2</a:t>
            </a:r>
          </a:p>
        </p:txBody>
      </p:sp>
      <p:pic>
        <p:nvPicPr>
          <p:cNvPr id="47" name="Picture 51" descr="yellowb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9650" y="6049963"/>
            <a:ext cx="1450975" cy="55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직사각형 51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4419" name="Group 7"/>
          <p:cNvGrpSpPr>
            <a:grpSpLocks/>
          </p:cNvGrpSpPr>
          <p:nvPr/>
        </p:nvGrpSpPr>
        <p:grpSpPr bwMode="auto">
          <a:xfrm>
            <a:off x="525462" y="1077913"/>
            <a:ext cx="5235566" cy="246062"/>
            <a:chOff x="287" y="468"/>
            <a:chExt cx="3298" cy="155"/>
          </a:xfrm>
        </p:grpSpPr>
        <p:pic>
          <p:nvPicPr>
            <p:cNvPr id="144422" name="Picture 8" descr="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111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latin typeface="Tahoma" pitchFamily="34" charset="0"/>
                  <a:cs typeface="Tahoma" pitchFamily="34" charset="0"/>
                </a:rPr>
                <a:t>Reorganizing bus routes and numbering system</a:t>
              </a:r>
              <a:endParaRPr lang="en-US" altLang="ko-KR" sz="1600" b="1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4420" name="TextBox 69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44421" name="직사각형 70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29935" y="6452369"/>
            <a:ext cx="1042988" cy="258763"/>
          </a:xfrm>
        </p:spPr>
        <p:txBody>
          <a:bodyPr/>
          <a:lstStyle/>
          <a:p>
            <a:pPr>
              <a:defRPr/>
            </a:pPr>
            <a:fld id="{A97D3359-C19E-427D-8AC8-872B47A6166D}" type="slidenum">
              <a:rPr lang="en-US" altLang="ko-KR"/>
              <a:pPr>
                <a:defRPr/>
              </a:pPr>
              <a:t>26</a:t>
            </a:fld>
            <a:endParaRPr lang="en-US" altLang="ko-KR" dirty="0"/>
          </a:p>
        </p:txBody>
      </p:sp>
      <p:sp>
        <p:nvSpPr>
          <p:cNvPr id="146434" name="내용 개체 틀 2"/>
          <p:cNvSpPr txBox="1">
            <a:spLocks/>
          </p:cNvSpPr>
          <p:nvPr/>
        </p:nvSpPr>
        <p:spPr bwMode="auto">
          <a:xfrm>
            <a:off x="908050" y="1484784"/>
            <a:ext cx="82819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Free transfer between bus-bus and bus-subway,  free transfer within 30 minutes. (maximum 5 times)</a:t>
            </a:r>
          </a:p>
        </p:txBody>
      </p:sp>
      <p:sp>
        <p:nvSpPr>
          <p:cNvPr id="146435" name="Rectangle 1039"/>
          <p:cNvSpPr>
            <a:spLocks noChangeArrowheads="1"/>
          </p:cNvSpPr>
          <p:nvPr/>
        </p:nvSpPr>
        <p:spPr bwMode="auto">
          <a:xfrm>
            <a:off x="674688" y="2557799"/>
            <a:ext cx="9820275" cy="79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latinLnBrk="0">
              <a:lnSpc>
                <a:spcPts val="1100"/>
              </a:lnSpc>
              <a:spcBef>
                <a:spcPct val="30000"/>
              </a:spcBef>
              <a:buClr>
                <a:srgbClr val="CC9900"/>
              </a:buClr>
              <a:buFont typeface="Wingdings" pitchFamily="2" charset="2"/>
              <a:buBlip>
                <a:blip r:embed="rId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Subway (single ride) :  Basic Fare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W1,050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for 10 Km  </a:t>
            </a:r>
          </a:p>
          <a:p>
            <a:pPr marL="292100" indent="-292100" latinLnBrk="0">
              <a:lnSpc>
                <a:spcPts val="1100"/>
              </a:lnSpc>
              <a:spcBef>
                <a:spcPct val="30000"/>
              </a:spcBef>
              <a:buClr>
                <a:srgbClr val="CC9900"/>
              </a:buClr>
              <a:buFont typeface="Wingdings" pitchFamily="2" charset="2"/>
              <a:buNone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                                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Distance-based Fare W100 for 5Km up to 40Km and for 10Km beyond</a:t>
            </a:r>
          </a:p>
          <a:p>
            <a:pPr marL="292100" indent="-292100" latinLnBrk="0">
              <a:lnSpc>
                <a:spcPct val="90000"/>
              </a:lnSpc>
              <a:spcBef>
                <a:spcPct val="30000"/>
              </a:spcBef>
              <a:buClr>
                <a:srgbClr val="CC9900"/>
              </a:buClr>
              <a:buFont typeface="Wingdings" pitchFamily="2" charset="2"/>
              <a:buNone/>
            </a:pPr>
            <a:endParaRPr lang="en-US" altLang="ko-KR" sz="500" dirty="0">
              <a:latin typeface="Tahoma" pitchFamily="34" charset="0"/>
              <a:cs typeface="Tahoma" pitchFamily="34" charset="0"/>
            </a:endParaRPr>
          </a:p>
          <a:p>
            <a:pPr marL="292100" indent="-292100" latinLnBrk="0">
              <a:lnSpc>
                <a:spcPct val="90000"/>
              </a:lnSpc>
              <a:spcBef>
                <a:spcPct val="30000"/>
              </a:spcBef>
              <a:buClr>
                <a:srgbClr val="CC9900"/>
              </a:buClr>
              <a:buFont typeface="Wingdings" pitchFamily="2" charset="2"/>
              <a:buChar char="w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Bus [single ride]       :  Flat Fare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W1,050(Trunk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) / W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1,850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(Inter regional bus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)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80" name="내용 개체 틀 2"/>
          <p:cNvSpPr txBox="1">
            <a:spLocks/>
          </p:cNvSpPr>
          <p:nvPr/>
        </p:nvSpPr>
        <p:spPr bwMode="auto">
          <a:xfrm>
            <a:off x="593725" y="2064271"/>
            <a:ext cx="16557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defRPr/>
            </a:pPr>
            <a:r>
              <a:rPr lang="en-US" altLang="ko-KR" sz="14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&lt;Fare Structure&gt;</a:t>
            </a:r>
          </a:p>
        </p:txBody>
      </p:sp>
      <p:sp>
        <p:nvSpPr>
          <p:cNvPr id="46" name="직사각형 45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6440" name="Group 7"/>
          <p:cNvGrpSpPr>
            <a:grpSpLocks/>
          </p:cNvGrpSpPr>
          <p:nvPr/>
        </p:nvGrpSpPr>
        <p:grpSpPr bwMode="auto">
          <a:xfrm>
            <a:off x="525463" y="1077913"/>
            <a:ext cx="4310062" cy="246062"/>
            <a:chOff x="287" y="468"/>
            <a:chExt cx="2715" cy="155"/>
          </a:xfrm>
        </p:grpSpPr>
        <p:pic>
          <p:nvPicPr>
            <p:cNvPr id="146443" name="Picture 8" descr="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2528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Integrated distance-based fare system</a:t>
              </a:r>
            </a:p>
          </p:txBody>
        </p:sp>
      </p:grpSp>
      <p:sp>
        <p:nvSpPr>
          <p:cNvPr id="146441" name="TextBox 52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46442" name="직사각형 5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4" name="아래쪽 화살표 13"/>
          <p:cNvSpPr/>
          <p:nvPr/>
        </p:nvSpPr>
        <p:spPr bwMode="auto">
          <a:xfrm>
            <a:off x="867392" y="4236861"/>
            <a:ext cx="713758" cy="2432499"/>
          </a:xfrm>
          <a:prstGeom prst="downArrow">
            <a:avLst>
              <a:gd name="adj1" fmla="val 50000"/>
              <a:gd name="adj2" fmla="val 31134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715205" y="4414073"/>
            <a:ext cx="1000132" cy="357190"/>
          </a:xfrm>
          <a:prstGeom prst="roundRect">
            <a:avLst/>
          </a:prstGeom>
          <a:solidFill>
            <a:srgbClr val="FFFF99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ko-KR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July 2004</a:t>
            </a:r>
            <a:endParaRPr lang="ko-KR" altLang="en-US" sz="1400" b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715205" y="4911851"/>
            <a:ext cx="1000132" cy="357190"/>
          </a:xfrm>
          <a:prstGeom prst="roundRect">
            <a:avLst/>
          </a:prstGeom>
          <a:solidFill>
            <a:srgbClr val="FFFF99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ko-KR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July 2007</a:t>
            </a:r>
            <a:endParaRPr lang="ko-KR" altLang="en-US" sz="1400" b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715205" y="5407986"/>
            <a:ext cx="1000132" cy="357190"/>
          </a:xfrm>
          <a:prstGeom prst="roundRect">
            <a:avLst/>
          </a:prstGeom>
          <a:solidFill>
            <a:srgbClr val="FFFF99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September 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ko-KR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2008</a:t>
            </a:r>
            <a:endParaRPr lang="ko-KR" altLang="en-US" sz="14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715205" y="5892992"/>
            <a:ext cx="1000132" cy="357190"/>
          </a:xfrm>
          <a:prstGeom prst="roundRect">
            <a:avLst/>
          </a:prstGeom>
          <a:solidFill>
            <a:srgbClr val="FFFF99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en-US" altLang="ko-KR" sz="1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October 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ko-KR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2009</a:t>
            </a:r>
            <a:endParaRPr lang="en-US" altLang="ko-KR" sz="1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2017342" y="4419335"/>
            <a:ext cx="6319541" cy="41101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altLang="ko-KR" sz="140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 urban bus ↔ Seoul metropolitan subway</a:t>
            </a:r>
            <a:endParaRPr lang="ko-KR" altLang="en-US" sz="1100" b="1">
              <a:solidFill>
                <a:srgbClr val="40404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2017342" y="4917354"/>
            <a:ext cx="6319541" cy="41101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 urban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</a:t>
            </a:r>
            <a:r>
              <a:rPr lang="ko-KR" altLang="en-US" sz="1400" dirty="0" smtClean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metropolitan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subway </a:t>
            </a:r>
            <a:r>
              <a:rPr lang="ko-KR" altLang="en-US" sz="1400" dirty="0" smtClean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 err="1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Gyeonggi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</a:t>
            </a:r>
            <a:endParaRPr lang="ko-KR" altLang="en-US" sz="1400" b="1" dirty="0">
              <a:solidFill>
                <a:srgbClr val="40404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2017342" y="5413249"/>
            <a:ext cx="6319541" cy="41101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 urban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</a:t>
            </a:r>
            <a:r>
              <a:rPr lang="ko-KR" altLang="en-US" sz="1400" dirty="0" smtClean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metropolitan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subway </a:t>
            </a:r>
            <a:r>
              <a:rPr lang="ko-KR" altLang="en-US" sz="1400" dirty="0" smtClean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 err="1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Gyeonggi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</a:t>
            </a:r>
            <a:r>
              <a:rPr lang="ko-KR" altLang="en-US" sz="1400" dirty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 bus </a:t>
            </a:r>
            <a:endParaRPr lang="ko-KR" altLang="en-US" sz="1400" dirty="0">
              <a:solidFill>
                <a:srgbClr val="404040"/>
              </a:solidFill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2017348" y="5898546"/>
            <a:ext cx="6320130" cy="41149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 urban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</a:t>
            </a:r>
            <a:r>
              <a:rPr lang="ko-KR" altLang="en-US" sz="1400" dirty="0" smtClean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metropolitan 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subway </a:t>
            </a:r>
            <a:r>
              <a:rPr lang="ko-KR" altLang="en-US" sz="1400" dirty="0" smtClean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 err="1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Gyeonggi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</a:t>
            </a:r>
          </a:p>
          <a:p>
            <a:pPr>
              <a:defRPr/>
            </a:pPr>
            <a:r>
              <a:rPr lang="ko-KR" altLang="en-US" sz="1400" dirty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 bus </a:t>
            </a:r>
            <a:r>
              <a:rPr lang="ko-KR" altLang="en-US" sz="1400" dirty="0" smtClean="0">
                <a:solidFill>
                  <a:srgbClr val="404040"/>
                </a:solidFill>
                <a:latin typeface="Tahoma" pitchFamily="34" charset="0"/>
                <a:ea typeface="나눔고딕"/>
                <a:cs typeface="Tahoma" pitchFamily="34" charset="0"/>
              </a:rPr>
              <a:t>↔ </a:t>
            </a:r>
            <a:r>
              <a:rPr lang="en-US" altLang="ko-KR" sz="1400" dirty="0" err="1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Incheon</a:t>
            </a:r>
            <a:r>
              <a:rPr lang="en-US" altLang="ko-KR" sz="1400" dirty="0" smtClean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ko-KR" sz="14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</a:t>
            </a:r>
          </a:p>
        </p:txBody>
      </p:sp>
      <p:cxnSp>
        <p:nvCxnSpPr>
          <p:cNvPr id="23" name="직선 연결선 22"/>
          <p:cNvCxnSpPr/>
          <p:nvPr/>
        </p:nvCxnSpPr>
        <p:spPr>
          <a:xfrm>
            <a:off x="1715339" y="4591884"/>
            <a:ext cx="285750" cy="158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1693115" y="5054732"/>
            <a:ext cx="285750" cy="158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1693115" y="5550864"/>
            <a:ext cx="285750" cy="15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1693115" y="6035865"/>
            <a:ext cx="285750" cy="158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693316" y="3774479"/>
            <a:ext cx="502862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altLang="ko-KR" sz="15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ko-KR" sz="15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Expansion of the fare system in Metropolitan area</a:t>
            </a:r>
            <a:endParaRPr lang="en-US" altLang="ko-KR" sz="15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C435C628-70DF-410F-BDA0-CDF832019F15}" type="slidenum">
              <a:rPr lang="en-US" altLang="ko-KR"/>
              <a:pPr>
                <a:defRPr/>
              </a:pPr>
              <a:t>27</a:t>
            </a:fld>
            <a:endParaRPr lang="en-US" altLang="ko-KR"/>
          </a:p>
        </p:txBody>
      </p:sp>
      <p:sp>
        <p:nvSpPr>
          <p:cNvPr id="150530" name="내용 개체 틀 2"/>
          <p:cNvSpPr txBox="1">
            <a:spLocks/>
          </p:cNvSpPr>
          <p:nvPr/>
        </p:nvSpPr>
        <p:spPr bwMode="auto">
          <a:xfrm>
            <a:off x="971550" y="1628800"/>
            <a:ext cx="8281988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Adopting international standard IC chip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Card usage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rate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: Bus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96%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/ Subway 100% / Taxi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47.5%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3546475"/>
            <a:ext cx="798671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0532" name="Group 2"/>
          <p:cNvGrpSpPr>
            <a:grpSpLocks/>
          </p:cNvGrpSpPr>
          <p:nvPr/>
        </p:nvGrpSpPr>
        <p:grpSpPr bwMode="auto">
          <a:xfrm>
            <a:off x="1143000" y="2755900"/>
            <a:ext cx="1581150" cy="519113"/>
            <a:chOff x="2326" y="2160"/>
            <a:chExt cx="2725" cy="1491"/>
          </a:xfrm>
        </p:grpSpPr>
        <p:grpSp>
          <p:nvGrpSpPr>
            <p:cNvPr id="150544" name="Group 3"/>
            <p:cNvGrpSpPr>
              <a:grpSpLocks/>
            </p:cNvGrpSpPr>
            <p:nvPr/>
          </p:nvGrpSpPr>
          <p:grpSpPr bwMode="auto">
            <a:xfrm>
              <a:off x="3256" y="2160"/>
              <a:ext cx="952" cy="1450"/>
              <a:chOff x="2145" y="1752"/>
              <a:chExt cx="952" cy="1450"/>
            </a:xfrm>
          </p:grpSpPr>
          <p:sp>
            <p:nvSpPr>
              <p:cNvPr id="150551" name="Oval 4"/>
              <p:cNvSpPr>
                <a:spLocks noChangeArrowheads="1"/>
              </p:cNvSpPr>
              <p:nvPr/>
            </p:nvSpPr>
            <p:spPr bwMode="auto">
              <a:xfrm>
                <a:off x="2166" y="2137"/>
                <a:ext cx="705" cy="725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pic>
            <p:nvPicPr>
              <p:cNvPr id="150552" name="Picture 5" descr="black-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45" y="1752"/>
                <a:ext cx="952" cy="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0545" name="Group 6"/>
            <p:cNvGrpSpPr>
              <a:grpSpLocks/>
            </p:cNvGrpSpPr>
            <p:nvPr/>
          </p:nvGrpSpPr>
          <p:grpSpPr bwMode="auto">
            <a:xfrm>
              <a:off x="4118" y="2205"/>
              <a:ext cx="933" cy="1446"/>
              <a:chOff x="4217" y="1694"/>
              <a:chExt cx="933" cy="1446"/>
            </a:xfrm>
          </p:grpSpPr>
          <p:sp>
            <p:nvSpPr>
              <p:cNvPr id="150549" name="Oval 7"/>
              <p:cNvSpPr>
                <a:spLocks noChangeArrowheads="1"/>
              </p:cNvSpPr>
              <p:nvPr/>
            </p:nvSpPr>
            <p:spPr bwMode="auto">
              <a:xfrm>
                <a:off x="4261" y="1987"/>
                <a:ext cx="705" cy="725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pic>
            <p:nvPicPr>
              <p:cNvPr id="150550" name="Picture 8" descr="ivory-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17" y="1694"/>
                <a:ext cx="933" cy="1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0546" name="Group 9"/>
            <p:cNvGrpSpPr>
              <a:grpSpLocks/>
            </p:cNvGrpSpPr>
            <p:nvPr/>
          </p:nvGrpSpPr>
          <p:grpSpPr bwMode="auto">
            <a:xfrm>
              <a:off x="2326" y="2183"/>
              <a:ext cx="975" cy="1443"/>
              <a:chOff x="852" y="1752"/>
              <a:chExt cx="975" cy="1443"/>
            </a:xfrm>
          </p:grpSpPr>
          <p:sp>
            <p:nvSpPr>
              <p:cNvPr id="150547" name="Oval 10"/>
              <p:cNvSpPr>
                <a:spLocks noChangeArrowheads="1"/>
              </p:cNvSpPr>
              <p:nvPr/>
            </p:nvSpPr>
            <p:spPr bwMode="auto">
              <a:xfrm>
                <a:off x="1011" y="2160"/>
                <a:ext cx="544" cy="612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pic>
            <p:nvPicPr>
              <p:cNvPr id="150548" name="Picture 11" descr="white-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52" y="1752"/>
                <a:ext cx="975" cy="1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50533" name="Picture 12" descr="카드조합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9325" y="1271588"/>
            <a:ext cx="25050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4" name="Picture 19" descr="밴드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50" y="3114675"/>
            <a:ext cx="1143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20" descr="0200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38" y="2398713"/>
            <a:ext cx="12779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21" descr="T_money-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3" y="2613025"/>
            <a:ext cx="11271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50539" name="Group 7"/>
          <p:cNvGrpSpPr>
            <a:grpSpLocks/>
          </p:cNvGrpSpPr>
          <p:nvPr/>
        </p:nvGrpSpPr>
        <p:grpSpPr bwMode="auto">
          <a:xfrm>
            <a:off x="525462" y="1077913"/>
            <a:ext cx="3435345" cy="246062"/>
            <a:chOff x="287" y="468"/>
            <a:chExt cx="2164" cy="155"/>
          </a:xfrm>
        </p:grpSpPr>
        <p:pic>
          <p:nvPicPr>
            <p:cNvPr id="150542" name="Picture 8" descr="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977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T-money / Smart card system</a:t>
              </a:r>
            </a:p>
          </p:txBody>
        </p:sp>
      </p:grpSp>
      <p:sp>
        <p:nvSpPr>
          <p:cNvPr id="150540" name="TextBox 31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50541" name="직사각형 3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707632" y="1742206"/>
            <a:ext cx="2005012" cy="2052638"/>
            <a:chOff x="2367" y="671"/>
            <a:chExt cx="1026" cy="1087"/>
          </a:xfrm>
        </p:grpSpPr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2382" y="1450"/>
              <a:ext cx="997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600" dirty="0">
                  <a:solidFill>
                    <a:srgbClr val="006699"/>
                  </a:solidFill>
                  <a:latin typeface="08서울남산체 EB" pitchFamily="18" charset="-127"/>
                  <a:ea typeface="08서울남산체 EB" pitchFamily="18" charset="-127"/>
                </a:rPr>
                <a:t>KSCC Transaction Data Center</a:t>
              </a:r>
            </a:p>
          </p:txBody>
        </p:sp>
        <p:pic>
          <p:nvPicPr>
            <p:cNvPr id="6" name="Picture 15" descr="1_전문가네트워크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67" y="671"/>
              <a:ext cx="1026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AutoShape 37"/>
          <p:cNvSpPr>
            <a:spLocks noChangeArrowheads="1"/>
          </p:cNvSpPr>
          <p:nvPr/>
        </p:nvSpPr>
        <p:spPr bwMode="auto">
          <a:xfrm>
            <a:off x="519932" y="3834531"/>
            <a:ext cx="3860800" cy="2951163"/>
          </a:xfrm>
          <a:prstGeom prst="roundRect">
            <a:avLst>
              <a:gd name="adj" fmla="val 4167"/>
            </a:avLst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prstShdw prst="shdw17" dist="12700" dir="10800000">
              <a:srgbClr val="999999"/>
            </a:prstShdw>
          </a:effectLst>
        </p:spPr>
        <p:txBody>
          <a:bodyPr wrap="none" anchor="ctr"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8" name="Picture 19" descr="버스교통카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607" y="3999631"/>
            <a:ext cx="13843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67544" y="5428381"/>
            <a:ext cx="198054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No. of Bus Route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Boarding Bus Stop</a:t>
            </a:r>
            <a:r>
              <a:rPr lang="ko-KR" altLang="en-US" sz="14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Boarding Time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User’s Basic Info.</a:t>
            </a:r>
            <a:endParaRPr lang="ko-KR" altLang="en-US" sz="1400" dirty="0">
              <a:latin typeface="Tahoma" pitchFamily="34" charset="0"/>
              <a:cs typeface="Tahoma" pitchFamily="34" charset="0"/>
            </a:endParaRPr>
          </a:p>
          <a:p>
            <a:pPr marL="180975" indent="-180975" latinLnBrk="0">
              <a:buClr>
                <a:schemeClr val="tx1"/>
              </a:buClr>
              <a:buSzPct val="90000"/>
            </a:pPr>
            <a:r>
              <a:rPr lang="ko-KR" altLang="en-US" sz="1400" dirty="0">
                <a:latin typeface="Tahoma" pitchFamily="34" charset="0"/>
                <a:cs typeface="Tahoma" pitchFamily="34" charset="0"/>
              </a:rPr>
              <a:t>  </a:t>
            </a: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(Adult/Student/Child)</a:t>
            </a:r>
          </a:p>
          <a:p>
            <a:pPr marL="180975" indent="-180975">
              <a:buFontTx/>
              <a:buChar char="•"/>
            </a:pPr>
            <a:endParaRPr lang="en-US" altLang="ko-KR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537644" y="5428381"/>
            <a:ext cx="181120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Alighting Bus Stop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Alight Time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Total Distance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Total Fare</a:t>
            </a:r>
          </a:p>
          <a:p>
            <a:pPr marL="180975" indent="-180975">
              <a:buFontTx/>
              <a:buChar char="•"/>
            </a:pPr>
            <a:endParaRPr lang="ko-KR" altLang="en-US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2450332" y="5374406"/>
            <a:ext cx="0" cy="1241425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892994" y="4234581"/>
            <a:ext cx="1214438" cy="815975"/>
            <a:chOff x="470" y="2203"/>
            <a:chExt cx="782" cy="544"/>
          </a:xfrm>
        </p:grpSpPr>
        <p:sp>
          <p:nvSpPr>
            <p:cNvPr id="13" name="AutoShape 27"/>
            <p:cNvSpPr>
              <a:spLocks noChangeArrowheads="1"/>
            </p:cNvSpPr>
            <p:nvPr/>
          </p:nvSpPr>
          <p:spPr bwMode="auto">
            <a:xfrm>
              <a:off x="470" y="2203"/>
              <a:ext cx="782" cy="544"/>
            </a:xfrm>
            <a:prstGeom prst="rightArrow">
              <a:avLst>
                <a:gd name="adj1" fmla="val 59194"/>
                <a:gd name="adj2" fmla="val 43012"/>
              </a:avLst>
            </a:prstGeom>
            <a:gradFill rotWithShape="1">
              <a:gsLst>
                <a:gs pos="0">
                  <a:srgbClr val="0099CC">
                    <a:alpha val="0"/>
                  </a:srgbClr>
                </a:gs>
                <a:gs pos="100000">
                  <a:srgbClr val="0099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781" y="2335"/>
              <a:ext cx="306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400">
                  <a:solidFill>
                    <a:schemeClr val="bg1"/>
                  </a:solidFill>
                  <a:latin typeface="08서울남산체 EB" pitchFamily="18" charset="-127"/>
                  <a:ea typeface="08서울남산체 EB" pitchFamily="18" charset="-127"/>
                </a:rPr>
                <a:t>IN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3007544" y="4234581"/>
            <a:ext cx="1216025" cy="815975"/>
            <a:chOff x="470" y="2203"/>
            <a:chExt cx="782" cy="544"/>
          </a:xfrm>
        </p:grpSpPr>
        <p:sp>
          <p:nvSpPr>
            <p:cNvPr id="16" name="AutoShape 41"/>
            <p:cNvSpPr>
              <a:spLocks noChangeArrowheads="1"/>
            </p:cNvSpPr>
            <p:nvPr/>
          </p:nvSpPr>
          <p:spPr bwMode="auto">
            <a:xfrm>
              <a:off x="470" y="2203"/>
              <a:ext cx="782" cy="544"/>
            </a:xfrm>
            <a:prstGeom prst="rightArrow">
              <a:avLst>
                <a:gd name="adj1" fmla="val 59194"/>
                <a:gd name="adj2" fmla="val 43012"/>
              </a:avLst>
            </a:prstGeom>
            <a:gradFill rotWithShape="1">
              <a:gsLst>
                <a:gs pos="0">
                  <a:srgbClr val="CC0066">
                    <a:alpha val="0"/>
                  </a:srgbClr>
                </a:gs>
                <a:gs pos="100000">
                  <a:srgbClr val="CC0066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589" y="2335"/>
              <a:ext cx="491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2400">
                  <a:solidFill>
                    <a:schemeClr val="bg1"/>
                  </a:solidFill>
                  <a:latin typeface="08서울남산체 EB" pitchFamily="18" charset="-127"/>
                  <a:ea typeface="08서울남산체 EB" pitchFamily="18" charset="-127"/>
                </a:rPr>
                <a:t>OUT</a:t>
              </a:r>
            </a:p>
          </p:txBody>
        </p:sp>
      </p:grpSp>
      <p:sp>
        <p:nvSpPr>
          <p:cNvPr id="18" name="AutoShape 38"/>
          <p:cNvSpPr>
            <a:spLocks noChangeArrowheads="1"/>
          </p:cNvSpPr>
          <p:nvPr/>
        </p:nvSpPr>
        <p:spPr bwMode="auto">
          <a:xfrm>
            <a:off x="4918894" y="3834531"/>
            <a:ext cx="3860800" cy="2951163"/>
          </a:xfrm>
          <a:prstGeom prst="roundRect">
            <a:avLst>
              <a:gd name="adj" fmla="val 4472"/>
            </a:avLst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prstShdw prst="shdw17" dist="12700" dir="10800000">
              <a:srgbClr val="999999"/>
            </a:prstShdw>
          </a:effectLst>
        </p:spPr>
        <p:txBody>
          <a:bodyPr wrap="none" anchor="ctr"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5010969" y="5428381"/>
            <a:ext cx="1606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>
                <a:latin typeface="Tahoma" pitchFamily="34" charset="0"/>
                <a:ea typeface="Tahoma" pitchFamily="34" charset="0"/>
                <a:cs typeface="Tahoma" pitchFamily="34" charset="0"/>
              </a:rPr>
              <a:t>Subway Station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>
                <a:latin typeface="Tahoma" pitchFamily="34" charset="0"/>
                <a:ea typeface="Tahoma" pitchFamily="34" charset="0"/>
                <a:cs typeface="Tahoma" pitchFamily="34" charset="0"/>
              </a:rPr>
              <a:t>Time of Transit </a:t>
            </a:r>
          </a:p>
          <a:p>
            <a:pPr marL="180975" indent="-180975" latinLnBrk="0">
              <a:buClr>
                <a:schemeClr val="tx1"/>
              </a:buClr>
              <a:buSzPct val="90000"/>
            </a:pPr>
            <a:r>
              <a:rPr lang="en-US" altLang="ko-KR" sz="1400">
                <a:latin typeface="Tahoma" pitchFamily="34" charset="0"/>
                <a:ea typeface="Tahoma" pitchFamily="34" charset="0"/>
                <a:cs typeface="Tahoma" pitchFamily="34" charset="0"/>
              </a:rPr>
              <a:t>   Passage</a:t>
            </a:r>
          </a:p>
          <a:p>
            <a:pPr marL="180975" indent="-180975">
              <a:buFontTx/>
              <a:buChar char="•"/>
            </a:pPr>
            <a:endParaRPr lang="ko-KR" altLang="en-US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895332" y="5428381"/>
            <a:ext cx="158767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>
                <a:latin typeface="Tahoma" pitchFamily="34" charset="0"/>
                <a:ea typeface="Tahoma" pitchFamily="34" charset="0"/>
                <a:cs typeface="Tahoma" pitchFamily="34" charset="0"/>
              </a:rPr>
              <a:t>Subway Station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>
                <a:latin typeface="Tahoma" pitchFamily="34" charset="0"/>
                <a:ea typeface="Tahoma" pitchFamily="34" charset="0"/>
                <a:cs typeface="Tahoma" pitchFamily="34" charset="0"/>
              </a:rPr>
              <a:t>Alighting Time 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>
                <a:latin typeface="Tahoma" pitchFamily="34" charset="0"/>
                <a:ea typeface="Tahoma" pitchFamily="34" charset="0"/>
                <a:cs typeface="Tahoma" pitchFamily="34" charset="0"/>
              </a:rPr>
              <a:t>Total Distance</a:t>
            </a:r>
          </a:p>
          <a:p>
            <a:pPr marL="180975" indent="-180975" latinLnBrk="0">
              <a:buClr>
                <a:schemeClr val="tx1"/>
              </a:buClr>
              <a:buSzPct val="90000"/>
              <a:buFontTx/>
              <a:buBlip>
                <a:blip r:embed="rId5"/>
              </a:buBlip>
            </a:pPr>
            <a:r>
              <a:rPr lang="en-US" altLang="ko-KR" sz="1400">
                <a:latin typeface="Tahoma" pitchFamily="34" charset="0"/>
                <a:ea typeface="Tahoma" pitchFamily="34" charset="0"/>
                <a:cs typeface="Tahoma" pitchFamily="34" charset="0"/>
              </a:rPr>
              <a:t>Total Fare</a:t>
            </a:r>
          </a:p>
          <a:p>
            <a:pPr marL="180975" indent="-180975">
              <a:buFontTx/>
              <a:buChar char="•"/>
            </a:pPr>
            <a:endParaRPr lang="ko-KR" altLang="en-US" sz="14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4" descr="지하철패스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2219" y="4085356"/>
            <a:ext cx="142716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35"/>
          <p:cNvSpPr>
            <a:spLocks noChangeShapeType="1"/>
          </p:cNvSpPr>
          <p:nvPr/>
        </p:nvSpPr>
        <p:spPr bwMode="auto">
          <a:xfrm>
            <a:off x="6849294" y="5374406"/>
            <a:ext cx="0" cy="1241425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23" name="Group 43"/>
          <p:cNvGrpSpPr>
            <a:grpSpLocks/>
          </p:cNvGrpSpPr>
          <p:nvPr/>
        </p:nvGrpSpPr>
        <p:grpSpPr bwMode="auto">
          <a:xfrm>
            <a:off x="5172894" y="4234581"/>
            <a:ext cx="1216025" cy="815975"/>
            <a:chOff x="470" y="2203"/>
            <a:chExt cx="782" cy="544"/>
          </a:xfrm>
        </p:grpSpPr>
        <p:sp>
          <p:nvSpPr>
            <p:cNvPr id="24" name="AutoShape 44"/>
            <p:cNvSpPr>
              <a:spLocks noChangeArrowheads="1"/>
            </p:cNvSpPr>
            <p:nvPr/>
          </p:nvSpPr>
          <p:spPr bwMode="auto">
            <a:xfrm>
              <a:off x="470" y="2203"/>
              <a:ext cx="782" cy="544"/>
            </a:xfrm>
            <a:prstGeom prst="rightArrow">
              <a:avLst>
                <a:gd name="adj1" fmla="val 59194"/>
                <a:gd name="adj2" fmla="val 43012"/>
              </a:avLst>
            </a:prstGeom>
            <a:gradFill rotWithShape="1">
              <a:gsLst>
                <a:gs pos="0">
                  <a:srgbClr val="0099CC">
                    <a:alpha val="0"/>
                  </a:srgbClr>
                </a:gs>
                <a:gs pos="100000">
                  <a:srgbClr val="0099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  <p:sp>
          <p:nvSpPr>
            <p:cNvPr id="25" name="Text Box 45"/>
            <p:cNvSpPr txBox="1">
              <a:spLocks noChangeArrowheads="1"/>
            </p:cNvSpPr>
            <p:nvPr/>
          </p:nvSpPr>
          <p:spPr bwMode="auto">
            <a:xfrm>
              <a:off x="781" y="2335"/>
              <a:ext cx="305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400">
                  <a:solidFill>
                    <a:schemeClr val="bg1"/>
                  </a:solidFill>
                  <a:latin typeface="08서울남산체 EB" pitchFamily="18" charset="-127"/>
                  <a:ea typeface="08서울남산체 EB" pitchFamily="18" charset="-127"/>
                </a:rPr>
                <a:t>IN</a:t>
              </a:r>
            </a:p>
          </p:txBody>
        </p: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7287444" y="4234581"/>
            <a:ext cx="1216025" cy="815975"/>
            <a:chOff x="470" y="2203"/>
            <a:chExt cx="782" cy="544"/>
          </a:xfrm>
        </p:grpSpPr>
        <p:sp>
          <p:nvSpPr>
            <p:cNvPr id="27" name="AutoShape 47"/>
            <p:cNvSpPr>
              <a:spLocks noChangeArrowheads="1"/>
            </p:cNvSpPr>
            <p:nvPr/>
          </p:nvSpPr>
          <p:spPr bwMode="auto">
            <a:xfrm>
              <a:off x="470" y="2203"/>
              <a:ext cx="782" cy="544"/>
            </a:xfrm>
            <a:prstGeom prst="rightArrow">
              <a:avLst>
                <a:gd name="adj1" fmla="val 59194"/>
                <a:gd name="adj2" fmla="val 43012"/>
              </a:avLst>
            </a:prstGeom>
            <a:gradFill rotWithShape="1">
              <a:gsLst>
                <a:gs pos="0">
                  <a:srgbClr val="CC0066">
                    <a:alpha val="0"/>
                  </a:srgbClr>
                </a:gs>
                <a:gs pos="100000">
                  <a:srgbClr val="CC0066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589" y="2335"/>
              <a:ext cx="491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2400">
                  <a:solidFill>
                    <a:schemeClr val="bg1"/>
                  </a:solidFill>
                  <a:latin typeface="08서울남산체 EB" pitchFamily="18" charset="-127"/>
                  <a:ea typeface="08서울남산체 EB" pitchFamily="18" charset="-127"/>
                </a:rPr>
                <a:t>OUT</a:t>
              </a:r>
            </a:p>
          </p:txBody>
        </p:sp>
      </p:grpSp>
      <p:grpSp>
        <p:nvGrpSpPr>
          <p:cNvPr id="29" name="Group 71"/>
          <p:cNvGrpSpPr>
            <a:grpSpLocks/>
          </p:cNvGrpSpPr>
          <p:nvPr/>
        </p:nvGrpSpPr>
        <p:grpSpPr bwMode="auto">
          <a:xfrm>
            <a:off x="2120132" y="1735856"/>
            <a:ext cx="1714500" cy="1987550"/>
            <a:chOff x="1267" y="641"/>
            <a:chExt cx="1103" cy="1326"/>
          </a:xfrm>
        </p:grpSpPr>
        <p:pic>
          <p:nvPicPr>
            <p:cNvPr id="30" name="Picture 69" descr="화사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67" y="641"/>
              <a:ext cx="1075" cy="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AutoShape 70"/>
            <p:cNvSpPr>
              <a:spLocks noChangeArrowheads="1"/>
            </p:cNvSpPr>
            <p:nvPr/>
          </p:nvSpPr>
          <p:spPr bwMode="auto">
            <a:xfrm rot="5400000">
              <a:off x="2283" y="822"/>
              <a:ext cx="108" cy="66"/>
            </a:xfrm>
            <a:prstGeom prst="triangle">
              <a:avLst>
                <a:gd name="adj" fmla="val 50000"/>
              </a:avLst>
            </a:prstGeom>
            <a:solidFill>
              <a:srgbClr val="0099CC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</p:grpSp>
      <p:grpSp>
        <p:nvGrpSpPr>
          <p:cNvPr id="32" name="Group 72"/>
          <p:cNvGrpSpPr>
            <a:grpSpLocks/>
          </p:cNvGrpSpPr>
          <p:nvPr/>
        </p:nvGrpSpPr>
        <p:grpSpPr bwMode="auto">
          <a:xfrm flipH="1">
            <a:off x="5403082" y="1735856"/>
            <a:ext cx="1714500" cy="1987550"/>
            <a:chOff x="1267" y="641"/>
            <a:chExt cx="1103" cy="1326"/>
          </a:xfrm>
        </p:grpSpPr>
        <p:pic>
          <p:nvPicPr>
            <p:cNvPr id="33" name="Picture 73" descr="화사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67" y="641"/>
              <a:ext cx="1075" cy="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AutoShape 74"/>
            <p:cNvSpPr>
              <a:spLocks noChangeArrowheads="1"/>
            </p:cNvSpPr>
            <p:nvPr/>
          </p:nvSpPr>
          <p:spPr bwMode="auto">
            <a:xfrm rot="5400000">
              <a:off x="2283" y="822"/>
              <a:ext cx="108" cy="66"/>
            </a:xfrm>
            <a:prstGeom prst="triangle">
              <a:avLst>
                <a:gd name="adj" fmla="val 50000"/>
              </a:avLst>
            </a:prstGeom>
            <a:solidFill>
              <a:srgbClr val="0099CC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</p:grpSp>
      <p:grpSp>
        <p:nvGrpSpPr>
          <p:cNvPr id="35" name="Group 83"/>
          <p:cNvGrpSpPr>
            <a:grpSpLocks/>
          </p:cNvGrpSpPr>
          <p:nvPr/>
        </p:nvGrpSpPr>
        <p:grpSpPr bwMode="auto">
          <a:xfrm>
            <a:off x="6211119" y="2424831"/>
            <a:ext cx="2228328" cy="1081088"/>
            <a:chOff x="3899" y="1047"/>
            <a:chExt cx="1434" cy="720"/>
          </a:xfrm>
        </p:grpSpPr>
        <p:sp>
          <p:nvSpPr>
            <p:cNvPr id="36" name="Text Box 61"/>
            <p:cNvSpPr txBox="1">
              <a:spLocks noChangeArrowheads="1"/>
            </p:cNvSpPr>
            <p:nvPr/>
          </p:nvSpPr>
          <p:spPr bwMode="auto">
            <a:xfrm>
              <a:off x="4583" y="1207"/>
              <a:ext cx="750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>
                  <a:latin typeface="Tahoma" pitchFamily="34" charset="0"/>
                  <a:ea typeface="Tahoma" pitchFamily="34" charset="0"/>
                  <a:cs typeface="Tahoma" pitchFamily="34" charset="0"/>
                </a:rPr>
                <a:t>Subway</a:t>
              </a:r>
            </a:p>
            <a:p>
              <a:pPr algn="ctr"/>
              <a:r>
                <a:rPr lang="en-US" altLang="ko-KR" sz="1600">
                  <a:latin typeface="Tahoma" pitchFamily="34" charset="0"/>
                  <a:ea typeface="Tahoma" pitchFamily="34" charset="0"/>
                  <a:cs typeface="Tahoma" pitchFamily="34" charset="0"/>
                </a:rPr>
                <a:t>Calculation</a:t>
              </a:r>
            </a:p>
            <a:p>
              <a:pPr algn="ctr"/>
              <a:r>
                <a:rPr lang="en-US" altLang="ko-KR" sz="1600">
                  <a:latin typeface="Tahoma" pitchFamily="34" charset="0"/>
                  <a:ea typeface="Tahoma" pitchFamily="34" charset="0"/>
                  <a:cs typeface="Tahoma" pitchFamily="34" charset="0"/>
                </a:rPr>
                <a:t>System</a:t>
              </a:r>
              <a:endParaRPr lang="ko-KR" altLang="en-US" sz="160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37" name="Picture 76" descr="아이콘_지하철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99" y="1047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Group 82"/>
          <p:cNvGrpSpPr>
            <a:grpSpLocks/>
          </p:cNvGrpSpPr>
          <p:nvPr/>
        </p:nvGrpSpPr>
        <p:grpSpPr bwMode="auto">
          <a:xfrm>
            <a:off x="780853" y="2424831"/>
            <a:ext cx="2244153" cy="1081088"/>
            <a:chOff x="405" y="1047"/>
            <a:chExt cx="1444" cy="720"/>
          </a:xfrm>
        </p:grpSpPr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405" y="1207"/>
              <a:ext cx="750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>
                  <a:latin typeface="Tahoma" pitchFamily="34" charset="0"/>
                  <a:ea typeface="Tahoma" pitchFamily="34" charset="0"/>
                  <a:cs typeface="Tahoma" pitchFamily="34" charset="0"/>
                </a:rPr>
                <a:t>Bus</a:t>
              </a:r>
            </a:p>
            <a:p>
              <a:pPr algn="ctr"/>
              <a:r>
                <a:rPr lang="en-US" altLang="ko-KR" sz="1600">
                  <a:latin typeface="Tahoma" pitchFamily="34" charset="0"/>
                  <a:ea typeface="Tahoma" pitchFamily="34" charset="0"/>
                  <a:cs typeface="Tahoma" pitchFamily="34" charset="0"/>
                </a:rPr>
                <a:t>Calculation</a:t>
              </a:r>
            </a:p>
            <a:p>
              <a:pPr algn="ctr"/>
              <a:r>
                <a:rPr lang="en-US" altLang="ko-KR" sz="1600">
                  <a:latin typeface="Tahoma" pitchFamily="34" charset="0"/>
                  <a:ea typeface="Tahoma" pitchFamily="34" charset="0"/>
                  <a:cs typeface="Tahoma" pitchFamily="34" charset="0"/>
                </a:rPr>
                <a:t>System</a:t>
              </a:r>
              <a:endParaRPr lang="ko-KR" altLang="en-US" sz="160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40" name="Picture 77" descr="아이콘_버스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29" y="1047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" name="직사각형 43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8" name="TextBox 31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49" name="직사각형 3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525463" y="1077913"/>
            <a:ext cx="3375024" cy="246062"/>
            <a:chOff x="287" y="468"/>
            <a:chExt cx="2126" cy="155"/>
          </a:xfrm>
        </p:grpSpPr>
        <p:pic>
          <p:nvPicPr>
            <p:cNvPr id="52" name="Picture 8" descr="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939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T-money / Smart card system</a:t>
              </a:r>
              <a:endParaRPr lang="en-US" altLang="ko-KR" sz="1600" b="1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2ADD4DE1-2DDE-445D-9BFB-959055E1D890}" type="slidenum">
              <a:rPr lang="en-US" altLang="ko-KR"/>
              <a:pPr>
                <a:defRPr/>
              </a:pPr>
              <a:t>29</a:t>
            </a:fld>
            <a:endParaRPr lang="en-US" altLang="ko-KR"/>
          </a:p>
        </p:txBody>
      </p:sp>
      <p:sp>
        <p:nvSpPr>
          <p:cNvPr id="55" name="직사각형 54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106" name="Group 7"/>
          <p:cNvGrpSpPr>
            <a:grpSpLocks/>
          </p:cNvGrpSpPr>
          <p:nvPr/>
        </p:nvGrpSpPr>
        <p:grpSpPr bwMode="auto">
          <a:xfrm>
            <a:off x="525463" y="1166714"/>
            <a:ext cx="5995986" cy="246062"/>
            <a:chOff x="287" y="468"/>
            <a:chExt cx="3777" cy="155"/>
          </a:xfrm>
        </p:grpSpPr>
        <p:pic>
          <p:nvPicPr>
            <p:cNvPr id="4109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90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Seoul Transportation Operation &amp; Information Service</a:t>
              </a:r>
            </a:p>
          </p:txBody>
        </p:sp>
      </p:grpSp>
      <p:sp>
        <p:nvSpPr>
          <p:cNvPr id="4107" name="TextBox 62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4108" name="직사각형 6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pic>
        <p:nvPicPr>
          <p:cNvPr id="54" name="Picture 2" descr="UNI00000fa00004"/>
          <p:cNvPicPr>
            <a:picLocks noChangeAspect="1" noChangeArrowheads="1"/>
          </p:cNvPicPr>
          <p:nvPr/>
        </p:nvPicPr>
        <p:blipFill>
          <a:blip r:embed="rId4" cstate="print"/>
          <a:srcRect l="36037" t="13441" r="32922" b="9364"/>
          <a:stretch>
            <a:fillRect/>
          </a:stretch>
        </p:blipFill>
        <p:spPr bwMode="auto">
          <a:xfrm>
            <a:off x="3858920" y="2327821"/>
            <a:ext cx="1825625" cy="2417762"/>
          </a:xfrm>
          <a:prstGeom prst="rect">
            <a:avLst/>
          </a:prstGeom>
          <a:noFill/>
        </p:spPr>
      </p:pic>
      <p:sp>
        <p:nvSpPr>
          <p:cNvPr id="56" name="AutoShape 86"/>
          <p:cNvSpPr>
            <a:spLocks noChangeArrowheads="1"/>
          </p:cNvSpPr>
          <p:nvPr/>
        </p:nvSpPr>
        <p:spPr bwMode="gray">
          <a:xfrm>
            <a:off x="365213" y="1800524"/>
            <a:ext cx="2874963" cy="53570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18000" tIns="0" rIns="1800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Collection of various </a:t>
            </a:r>
            <a:r>
              <a:rPr lang="en-US" altLang="ko-KR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ata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7" name="Group 4"/>
          <p:cNvGraphicFramePr>
            <a:graphicFrameLocks noGrp="1"/>
          </p:cNvGraphicFramePr>
          <p:nvPr/>
        </p:nvGraphicFramePr>
        <p:xfrm>
          <a:off x="252784" y="2363159"/>
          <a:ext cx="3048000" cy="4429158"/>
        </p:xfrm>
        <a:graphic>
          <a:graphicData uri="http://schemas.openxmlformats.org/drawingml/2006/table">
            <a:tbl>
              <a:tblPr/>
              <a:tblGrid>
                <a:gridCol w="1515505"/>
                <a:gridCol w="1532495"/>
              </a:tblGrid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Organization/ system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Collected information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BMS center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Bus operation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Transportation card system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Public transportation use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Transportation management system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Traffic volume and speed of urban expressways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Traffic broadcasting system.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Accidents/ demonstrations/ assemblies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National Police Agency, etc.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Traffic volume/ video data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Korea Meteorological Administration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Meteorological data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Gyeonggi-do intelligent transportation system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Traffic of Suwon/ </a:t>
                      </a:r>
                      <a:r>
                        <a:rPr kumimoji="1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Gwacheon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Private companies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S PGothic" pitchFamily="34" charset="-128"/>
                          <a:ea typeface="MS PGothic" pitchFamily="34" charset="-128"/>
                          <a:cs typeface="굴림" pitchFamily="50" charset="-127"/>
                        </a:rPr>
                        <a:t>Speed of arterials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굴림" pitchFamily="50" charset="-127"/>
                      </a:endParaRPr>
                    </a:p>
                  </a:txBody>
                  <a:tcPr marL="18000" marR="18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" name="AutoShape 86"/>
          <p:cNvSpPr>
            <a:spLocks noChangeArrowheads="1"/>
          </p:cNvSpPr>
          <p:nvPr/>
        </p:nvSpPr>
        <p:spPr bwMode="gray">
          <a:xfrm>
            <a:off x="3507872" y="1772816"/>
            <a:ext cx="2435225" cy="54099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1D6AB7"/>
              </a:gs>
              <a:gs pos="100000">
                <a:srgbClr val="1D6AB7">
                  <a:gamma/>
                  <a:shade val="42353"/>
                  <a:invGamma/>
                </a:srgbClr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18000" tIns="0" rIns="1800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Seoul TOPIS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(Analysis, Processing, Fusion)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0" name="Picture 38" descr="교통홍보-7"/>
          <p:cNvPicPr>
            <a:picLocks noChangeAspect="1" noChangeArrowheads="1"/>
          </p:cNvPicPr>
          <p:nvPr/>
        </p:nvPicPr>
        <p:blipFill>
          <a:blip r:embed="rId5" cstate="print"/>
          <a:srcRect l="56033" t="57800" r="21420" b="25862"/>
          <a:stretch>
            <a:fillRect/>
          </a:stretch>
        </p:blipFill>
        <p:spPr bwMode="auto">
          <a:xfrm>
            <a:off x="3492152" y="4887394"/>
            <a:ext cx="3240088" cy="1657350"/>
          </a:xfrm>
          <a:prstGeom prst="rect">
            <a:avLst/>
          </a:prstGeom>
          <a:noFill/>
        </p:spPr>
      </p:pic>
      <p:sp>
        <p:nvSpPr>
          <p:cNvPr id="61" name="AutoShape 86"/>
          <p:cNvSpPr>
            <a:spLocks noChangeArrowheads="1"/>
          </p:cNvSpPr>
          <p:nvPr/>
        </p:nvSpPr>
        <p:spPr bwMode="gray">
          <a:xfrm>
            <a:off x="6188188" y="2848204"/>
            <a:ext cx="2755900" cy="60590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18000" tIns="0" rIns="1800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Scientific administration of transportation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63" name="AutoShape 86"/>
          <p:cNvSpPr>
            <a:spLocks noChangeArrowheads="1"/>
          </p:cNvSpPr>
          <p:nvPr/>
        </p:nvSpPr>
        <p:spPr bwMode="gray">
          <a:xfrm>
            <a:off x="6187880" y="3490166"/>
            <a:ext cx="2755900" cy="60590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18000" tIns="0" rIns="1800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Integrated transportation management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64" name="AutoShape 86"/>
          <p:cNvSpPr>
            <a:spLocks noChangeArrowheads="1"/>
          </p:cNvSpPr>
          <p:nvPr/>
        </p:nvSpPr>
        <p:spPr bwMode="gray">
          <a:xfrm>
            <a:off x="6208588" y="4119235"/>
            <a:ext cx="2755900" cy="60590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18000" tIns="0" rIns="1800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Strengthened promotional function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65" name="AutoShape 42"/>
          <p:cNvSpPr>
            <a:spLocks noChangeArrowheads="1"/>
          </p:cNvSpPr>
          <p:nvPr/>
        </p:nvSpPr>
        <p:spPr bwMode="auto">
          <a:xfrm rot="5400000">
            <a:off x="2628974" y="3203670"/>
            <a:ext cx="1943100" cy="358775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66" name="AutoShape 43"/>
          <p:cNvSpPr>
            <a:spLocks noChangeArrowheads="1"/>
          </p:cNvSpPr>
          <p:nvPr/>
        </p:nvSpPr>
        <p:spPr bwMode="auto">
          <a:xfrm rot="5400000">
            <a:off x="4988451" y="3203670"/>
            <a:ext cx="1943100" cy="358775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67" name="AutoShape 86"/>
          <p:cNvSpPr>
            <a:spLocks noChangeArrowheads="1"/>
          </p:cNvSpPr>
          <p:nvPr/>
        </p:nvSpPr>
        <p:spPr bwMode="gray">
          <a:xfrm>
            <a:off x="6160989" y="2216687"/>
            <a:ext cx="2755900" cy="601324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18000" tIns="0" rIns="1800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Real-time</a:t>
            </a:r>
            <a:r>
              <a:rPr kumimoji="1" lang="en-US" altLang="ko-KR" sz="1400" b="1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communication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5721" y="4643446"/>
            <a:ext cx="8607455" cy="20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직사각형 4"/>
          <p:cNvSpPr/>
          <p:nvPr/>
        </p:nvSpPr>
        <p:spPr bwMode="auto">
          <a:xfrm flipV="1">
            <a:off x="5572125" y="1714500"/>
            <a:ext cx="3321050" cy="714375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22" name="Rectangle 57"/>
          <p:cNvSpPr>
            <a:spLocks noChangeArrowheads="1"/>
          </p:cNvSpPr>
          <p:nvPr/>
        </p:nvSpPr>
        <p:spPr bwMode="auto">
          <a:xfrm>
            <a:off x="5718496" y="1785927"/>
            <a:ext cx="240245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en-US" altLang="ko-K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Introduction</a:t>
            </a:r>
          </a:p>
        </p:txBody>
      </p:sp>
      <p:sp>
        <p:nvSpPr>
          <p:cNvPr id="9" name="직사각형 8"/>
          <p:cNvSpPr/>
          <p:nvPr/>
        </p:nvSpPr>
        <p:spPr bwMode="auto">
          <a:xfrm>
            <a:off x="217488" y="1714500"/>
            <a:ext cx="5354637" cy="7143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74368" y="1571614"/>
            <a:ext cx="110158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다음_SemiBold" pitchFamily="2" charset="-127"/>
                <a:ea typeface="다음_SemiBold" pitchFamily="2" charset="-127"/>
              </a:rPr>
              <a:t>01</a:t>
            </a:r>
            <a:endParaRPr lang="ko-KR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다음_SemiBold" pitchFamily="2" charset="-127"/>
              <a:ea typeface="다음_SemiBold" pitchFamily="2" charset="-127"/>
            </a:endParaRPr>
          </a:p>
        </p:txBody>
      </p:sp>
      <p:sp>
        <p:nvSpPr>
          <p:cNvPr id="101383" name="직사각형 6"/>
          <p:cNvSpPr>
            <a:spLocks noChangeArrowheads="1"/>
          </p:cNvSpPr>
          <p:nvPr/>
        </p:nvSpPr>
        <p:spPr bwMode="auto">
          <a:xfrm>
            <a:off x="214313" y="285750"/>
            <a:ext cx="8678862" cy="628650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1796876"/>
            <a:ext cx="28940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244475" y="1788939"/>
            <a:ext cx="2403475" cy="757237"/>
          </a:xfrm>
          <a:prstGeom prst="roundRect">
            <a:avLst>
              <a:gd name="adj" fmla="val 11884"/>
            </a:avLst>
          </a:prstGeom>
          <a:gradFill rotWithShape="1">
            <a:gsLst>
              <a:gs pos="0">
                <a:srgbClr val="0099CC"/>
              </a:gs>
              <a:gs pos="100000">
                <a:srgbClr val="00007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>
            <a:outerShdw dist="12700" dir="54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227013" y="2187401"/>
            <a:ext cx="2438400" cy="1847850"/>
          </a:xfrm>
          <a:prstGeom prst="roundRect">
            <a:avLst>
              <a:gd name="adj" fmla="val 5315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>
            <a:outerShdw dist="12700" dir="54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242888" y="2201689"/>
            <a:ext cx="2408237" cy="1246187"/>
          </a:xfrm>
          <a:prstGeom prst="roundRect">
            <a:avLst>
              <a:gd name="adj" fmla="val 6616"/>
            </a:avLst>
          </a:prstGeom>
          <a:gradFill rotWithShape="1">
            <a:gsLst>
              <a:gs pos="0">
                <a:srgbClr val="DDDDDD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8" name="Picture 16" descr="연결고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838" y="2049289"/>
            <a:ext cx="1111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연결고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750" y="2049289"/>
            <a:ext cx="1095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890588" y="1823864"/>
            <a:ext cx="109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For Public</a:t>
            </a:r>
            <a:endParaRPr lang="ko-KR" altLang="en-US" sz="160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238797" y="3460576"/>
            <a:ext cx="24609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0" lang="en-US" altLang="ko-KR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Route </a:t>
            </a:r>
            <a:r>
              <a:rPr kumimoji="0" lang="en-US" altLang="ko-KR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and operation Info</a:t>
            </a:r>
            <a:endParaRPr kumimoji="0" lang="ko-KR" altLang="en-US" sz="1500" dirty="0">
              <a:latin typeface="Tahoma" pitchFamily="34" charset="0"/>
              <a:ea typeface="08서울남산체 B" pitchFamily="18" charset="-127"/>
              <a:cs typeface="Tahoma" pitchFamily="34" charset="0"/>
            </a:endParaRPr>
          </a:p>
          <a:p>
            <a:pPr>
              <a:buFontTx/>
              <a:buChar char="•"/>
            </a:pPr>
            <a:r>
              <a:rPr kumimoji="0" lang="en-US" altLang="ko-KR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Bus </a:t>
            </a:r>
            <a:r>
              <a:rPr kumimoji="0" lang="en-US" altLang="ko-KR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Arrival Time</a:t>
            </a:r>
            <a:endParaRPr kumimoji="0" lang="ko-KR" altLang="en-US" sz="1500" dirty="0">
              <a:latin typeface="Tahoma" pitchFamily="34" charset="0"/>
              <a:ea typeface="08서울남산체 B" pitchFamily="18" charset="-127"/>
              <a:cs typeface="Tahoma" pitchFamily="34" charset="0"/>
            </a:endParaRPr>
          </a:p>
        </p:txBody>
      </p:sp>
      <p:pic>
        <p:nvPicPr>
          <p:cNvPr id="12" name="Picture 48" descr="버스안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" y="2335039"/>
            <a:ext cx="1004888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1354138" y="2382664"/>
            <a:ext cx="39211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ko-KR" sz="1200" dirty="0">
                <a:solidFill>
                  <a:srgbClr val="1F6DAD"/>
                </a:solidFill>
                <a:latin typeface="08서울남산체 B" pitchFamily="18" charset="-127"/>
                <a:ea typeface="08서울남산체 B" pitchFamily="18" charset="-127"/>
              </a:rPr>
              <a:t>BIT</a:t>
            </a: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1541463" y="2800176"/>
            <a:ext cx="835025" cy="444500"/>
            <a:chOff x="-10" y="515"/>
            <a:chExt cx="5750" cy="3502"/>
          </a:xfrm>
        </p:grpSpPr>
        <p:pic>
          <p:nvPicPr>
            <p:cNvPr id="15" name="Picture 26" descr="노트북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0" y="515"/>
              <a:ext cx="5750" cy="3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27" descr="웹화면4"/>
            <p:cNvSpPr>
              <a:spLocks noChangeArrowheads="1"/>
            </p:cNvSpPr>
            <p:nvPr/>
          </p:nvSpPr>
          <p:spPr bwMode="auto">
            <a:xfrm>
              <a:off x="774" y="785"/>
              <a:ext cx="4158" cy="2617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635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</p:grp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1743075" y="3260551"/>
            <a:ext cx="544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rgbClr val="1F6DAD"/>
                </a:solidFill>
                <a:latin typeface="08서울남산체 B" pitchFamily="18" charset="-127"/>
                <a:ea typeface="08서울남산체 B" pitchFamily="18" charset="-127"/>
              </a:rPr>
              <a:t>Internet</a:t>
            </a:r>
            <a:endParaRPr lang="ko-KR" altLang="en-US" sz="1200" dirty="0">
              <a:solidFill>
                <a:srgbClr val="1F6DAD"/>
              </a:solidFill>
              <a:latin typeface="08서울남산체 B" pitchFamily="18" charset="-127"/>
              <a:ea typeface="08서울남산체 B" pitchFamily="18" charset="-127"/>
            </a:endParaRPr>
          </a:p>
        </p:txBody>
      </p: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1020763" y="2792239"/>
            <a:ext cx="327025" cy="485775"/>
            <a:chOff x="1269" y="1101"/>
            <a:chExt cx="1738" cy="3030"/>
          </a:xfrm>
        </p:grpSpPr>
        <p:pic>
          <p:nvPicPr>
            <p:cNvPr id="19" name="Picture 23" descr="아이폰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69" y="1101"/>
              <a:ext cx="1738" cy="3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24" descr="모바일1"/>
            <p:cNvSpPr>
              <a:spLocks noChangeArrowheads="1"/>
            </p:cNvSpPr>
            <p:nvPr/>
          </p:nvSpPr>
          <p:spPr bwMode="auto">
            <a:xfrm>
              <a:off x="1527" y="1553"/>
              <a:ext cx="1214" cy="1807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굴림" charset="-127"/>
                <a:ea typeface="굴림" charset="-127"/>
              </a:endParaRPr>
            </a:p>
          </p:txBody>
        </p:sp>
      </p:grpSp>
      <p:sp>
        <p:nvSpPr>
          <p:cNvPr id="21" name="Rectangle 72"/>
          <p:cNvSpPr>
            <a:spLocks noChangeArrowheads="1"/>
          </p:cNvSpPr>
          <p:nvPr/>
        </p:nvSpPr>
        <p:spPr bwMode="auto">
          <a:xfrm>
            <a:off x="989013" y="3260551"/>
            <a:ext cx="457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rgbClr val="1F6DAD"/>
                </a:solidFill>
                <a:latin typeface="08서울남산체 B" pitchFamily="18" charset="-127"/>
                <a:ea typeface="08서울남산체 B" pitchFamily="18" charset="-127"/>
              </a:rPr>
              <a:t>Mobile</a:t>
            </a:r>
            <a:endParaRPr lang="ko-KR" altLang="en-US" sz="1200" dirty="0">
              <a:solidFill>
                <a:srgbClr val="1F6DAD"/>
              </a:solidFill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22" name="Rectangle 74"/>
          <p:cNvSpPr>
            <a:spLocks noChangeArrowheads="1"/>
          </p:cNvSpPr>
          <p:nvPr/>
        </p:nvSpPr>
        <p:spPr bwMode="auto">
          <a:xfrm>
            <a:off x="496888" y="3260551"/>
            <a:ext cx="263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ko-KR" sz="1200">
                <a:solidFill>
                  <a:srgbClr val="1F6DAD"/>
                </a:solidFill>
                <a:latin typeface="08서울남산체 B" pitchFamily="18" charset="-127"/>
                <a:ea typeface="08서울남산체 B" pitchFamily="18" charset="-127"/>
              </a:rPr>
              <a:t>ARS</a:t>
            </a:r>
          </a:p>
        </p:txBody>
      </p:sp>
      <p:pic>
        <p:nvPicPr>
          <p:cNvPr id="23" name="Picture 76" descr="전화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6238" y="2747789"/>
            <a:ext cx="45243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도로"/>
          <p:cNvPicPr>
            <a:picLocks noChangeAspect="1" noChangeArrowheads="1"/>
          </p:cNvPicPr>
          <p:nvPr/>
        </p:nvPicPr>
        <p:blipFill>
          <a:blip r:embed="rId11" cstate="print">
            <a:lum bright="6000"/>
          </a:blip>
          <a:srcRect/>
          <a:stretch>
            <a:fillRect/>
          </a:stretch>
        </p:blipFill>
        <p:spPr bwMode="auto">
          <a:xfrm>
            <a:off x="-7938" y="5679901"/>
            <a:ext cx="9134476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 descr="정류장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69000" y="5610051"/>
            <a:ext cx="19065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버스_파란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6300" y="5800551"/>
            <a:ext cx="17716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 descr="버스_초록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1225" y="5819601"/>
            <a:ext cx="1819275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4" descr="위성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98828" flipH="1">
            <a:off x="2668588" y="4086051"/>
            <a:ext cx="6667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Freeform 16"/>
          <p:cNvSpPr>
            <a:spLocks/>
          </p:cNvSpPr>
          <p:nvPr/>
        </p:nvSpPr>
        <p:spPr bwMode="auto">
          <a:xfrm>
            <a:off x="2425700" y="4427364"/>
            <a:ext cx="1346200" cy="1254125"/>
          </a:xfrm>
          <a:custGeom>
            <a:avLst/>
            <a:gdLst>
              <a:gd name="T0" fmla="*/ 0 w 1145"/>
              <a:gd name="T1" fmla="*/ 2147483647 h 545"/>
              <a:gd name="T2" fmla="*/ 2147483647 w 1145"/>
              <a:gd name="T3" fmla="*/ 0 h 545"/>
              <a:gd name="T4" fmla="*/ 2147483647 w 1145"/>
              <a:gd name="T5" fmla="*/ 2147483647 h 545"/>
              <a:gd name="T6" fmla="*/ 0 60000 65536"/>
              <a:gd name="T7" fmla="*/ 0 60000 65536"/>
              <a:gd name="T8" fmla="*/ 0 60000 65536"/>
              <a:gd name="T9" fmla="*/ 0 w 1145"/>
              <a:gd name="T10" fmla="*/ 0 h 545"/>
              <a:gd name="T11" fmla="*/ 1145 w 1145"/>
              <a:gd name="T12" fmla="*/ 545 h 5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5" h="545">
                <a:moveTo>
                  <a:pt x="0" y="545"/>
                </a:moveTo>
                <a:lnTo>
                  <a:pt x="499" y="0"/>
                </a:lnTo>
                <a:lnTo>
                  <a:pt x="1145" y="544"/>
                </a:lnTo>
              </a:path>
            </a:pathLst>
          </a:custGeom>
          <a:noFill/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0" name="Picture 19" descr="사령실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73513" y="2027064"/>
            <a:ext cx="144621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0" descr="토피스로고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62488" y="2227089"/>
            <a:ext cx="4318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3052763" y="3438351"/>
            <a:ext cx="26713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ko-KR" sz="1400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Real-time </a:t>
            </a:r>
            <a:endParaRPr lang="en-US" altLang="ko-KR" sz="1400" dirty="0">
              <a:solidFill>
                <a:srgbClr val="FF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ko-KR" sz="1400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Bus location </a:t>
            </a:r>
            <a:r>
              <a:rPr lang="en-US" altLang="ko-KR" sz="1400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</a:t>
            </a:r>
            <a:endParaRPr lang="ko-KR" altLang="en-US" sz="1400" dirty="0">
              <a:solidFill>
                <a:srgbClr val="FF6600"/>
              </a:solidFill>
              <a:latin typeface="Tahoma" pitchFamily="34" charset="0"/>
              <a:ea typeface="08서울남산체 EB" pitchFamily="18" charset="-127"/>
              <a:cs typeface="Tahoma" pitchFamily="34" charset="0"/>
            </a:endParaRPr>
          </a:p>
          <a:p>
            <a:pPr>
              <a:buFontTx/>
              <a:buChar char="•"/>
            </a:pPr>
            <a:r>
              <a:rPr lang="en-US" altLang="ko-KR" sz="1400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Interval and </a:t>
            </a:r>
            <a:r>
              <a:rPr lang="en-US" altLang="ko-KR" sz="1400" dirty="0" smtClean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 Info</a:t>
            </a:r>
            <a:endParaRPr lang="ko-KR" altLang="en-US" sz="1400" dirty="0">
              <a:solidFill>
                <a:srgbClr val="FF6600"/>
              </a:solidFill>
              <a:latin typeface="Tahoma" pitchFamily="34" charset="0"/>
              <a:ea typeface="08서울남산체 EB" pitchFamily="18" charset="-127"/>
              <a:cs typeface="Tahoma" pitchFamily="34" charset="0"/>
            </a:endParaRP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H="1" flipV="1">
            <a:off x="5429250" y="3592339"/>
            <a:ext cx="865188" cy="2016125"/>
          </a:xfrm>
          <a:prstGeom prst="line">
            <a:avLst/>
          </a:prstGeom>
          <a:noFill/>
          <a:ln w="57150">
            <a:solidFill>
              <a:srgbClr val="0066CC">
                <a:alpha val="79999"/>
              </a:srgbClr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 flipH="1" flipV="1">
            <a:off x="5213350" y="3592339"/>
            <a:ext cx="866775" cy="2016125"/>
          </a:xfrm>
          <a:prstGeom prst="line">
            <a:avLst/>
          </a:prstGeom>
          <a:noFill/>
          <a:ln w="57150">
            <a:solidFill>
              <a:srgbClr val="0066CC">
                <a:alpha val="79999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5861050" y="4457526"/>
            <a:ext cx="18117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ko-KR" sz="1400" dirty="0">
                <a:solidFill>
                  <a:srgbClr val="0066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Interval </a:t>
            </a:r>
            <a:r>
              <a:rPr lang="en-US" altLang="ko-KR" sz="1400" dirty="0" smtClean="0">
                <a:solidFill>
                  <a:srgbClr val="0066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</a:t>
            </a:r>
            <a:endParaRPr lang="en-US" altLang="ko-KR" sz="1400" dirty="0">
              <a:solidFill>
                <a:srgbClr val="0066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ko-KR" sz="1400" dirty="0">
                <a:solidFill>
                  <a:srgbClr val="0066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 Operation </a:t>
            </a:r>
            <a:r>
              <a:rPr lang="en-US" altLang="ko-KR" sz="1400" dirty="0" smtClean="0">
                <a:solidFill>
                  <a:srgbClr val="0066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</a:t>
            </a:r>
            <a:endParaRPr lang="ko-KR" altLang="en-US" sz="1400" dirty="0">
              <a:solidFill>
                <a:srgbClr val="0066CC"/>
              </a:solidFill>
              <a:latin typeface="Tahoma" pitchFamily="34" charset="0"/>
              <a:ea typeface="08서울남산체 EB" pitchFamily="18" charset="-127"/>
              <a:cs typeface="Tahoma" pitchFamily="34" charset="0"/>
            </a:endParaRPr>
          </a:p>
        </p:txBody>
      </p:sp>
      <p:grpSp>
        <p:nvGrpSpPr>
          <p:cNvPr id="36" name="Group 60"/>
          <p:cNvGrpSpPr>
            <a:grpSpLocks/>
          </p:cNvGrpSpPr>
          <p:nvPr/>
        </p:nvGrpSpPr>
        <p:grpSpPr bwMode="auto">
          <a:xfrm>
            <a:off x="6559550" y="1787351"/>
            <a:ext cx="2613025" cy="2236788"/>
            <a:chOff x="3745" y="663"/>
            <a:chExt cx="1936" cy="1606"/>
          </a:xfrm>
        </p:grpSpPr>
        <p:pic>
          <p:nvPicPr>
            <p:cNvPr id="37" name="Picture 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45" y="669"/>
              <a:ext cx="1936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AutoShape 13"/>
            <p:cNvSpPr>
              <a:spLocks noChangeArrowheads="1"/>
            </p:cNvSpPr>
            <p:nvPr/>
          </p:nvSpPr>
          <p:spPr bwMode="auto">
            <a:xfrm>
              <a:off x="3888" y="663"/>
              <a:ext cx="1609" cy="578"/>
            </a:xfrm>
            <a:prstGeom prst="roundRect">
              <a:avLst>
                <a:gd name="adj" fmla="val 11884"/>
              </a:avLst>
            </a:prstGeom>
            <a:gradFill rotWithShape="1">
              <a:gsLst>
                <a:gs pos="0">
                  <a:srgbClr val="0066CC"/>
                </a:gs>
                <a:gs pos="100000">
                  <a:srgbClr val="00007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127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9" name="AutoShape 14"/>
            <p:cNvSpPr>
              <a:spLocks noChangeArrowheads="1"/>
            </p:cNvSpPr>
            <p:nvPr/>
          </p:nvSpPr>
          <p:spPr bwMode="auto">
            <a:xfrm>
              <a:off x="3878" y="967"/>
              <a:ext cx="1631" cy="1159"/>
            </a:xfrm>
            <a:prstGeom prst="roundRect">
              <a:avLst>
                <a:gd name="adj" fmla="val 5315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>
              <a:outerShdw dist="127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0" name="AutoShape 15"/>
            <p:cNvSpPr>
              <a:spLocks noChangeArrowheads="1"/>
            </p:cNvSpPr>
            <p:nvPr/>
          </p:nvSpPr>
          <p:spPr bwMode="auto">
            <a:xfrm>
              <a:off x="3888" y="978"/>
              <a:ext cx="1611" cy="952"/>
            </a:xfrm>
            <a:prstGeom prst="roundRect">
              <a:avLst>
                <a:gd name="adj" fmla="val 6616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41" name="Picture 16" descr="연결고리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61" y="862"/>
              <a:ext cx="7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7" descr="연결고리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61" y="862"/>
              <a:ext cx="7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4166" y="689"/>
              <a:ext cx="104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Bus Company</a:t>
              </a:r>
              <a:endParaRPr lang="ko-KR" altLang="en-US" sz="1600">
                <a:solidFill>
                  <a:schemeClr val="bg1"/>
                </a:solidFill>
                <a:latin typeface="Tahoma" pitchFamily="34" charset="0"/>
                <a:ea typeface="08서울남산체 EB" pitchFamily="18" charset="-127"/>
                <a:cs typeface="Tahoma" pitchFamily="34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4079" y="1525"/>
              <a:ext cx="1126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kumimoji="0" lang="en-US" altLang="ko-KR" sz="15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Bus </a:t>
              </a:r>
              <a:r>
                <a:rPr kumimoji="0" lang="en-US" altLang="ko-KR" sz="15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Location </a:t>
              </a:r>
              <a:endParaRPr kumimoji="0" lang="ko-KR" altLang="en-US" sz="1500" dirty="0">
                <a:latin typeface="Tahoma" pitchFamily="34" charset="0"/>
                <a:ea typeface="08서울남산체 B" pitchFamily="18" charset="-127"/>
                <a:cs typeface="Tahoma" pitchFamily="34" charset="0"/>
              </a:endParaRPr>
            </a:p>
            <a:p>
              <a:pPr>
                <a:buFontTx/>
                <a:buChar char="•"/>
              </a:pPr>
              <a:r>
                <a:rPr kumimoji="0" lang="en-US" altLang="ko-KR" sz="15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Allocating </a:t>
              </a:r>
              <a:r>
                <a:rPr kumimoji="0" lang="en-US" altLang="ko-KR" sz="15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Bus</a:t>
              </a:r>
              <a:endParaRPr kumimoji="0" lang="ko-KR" altLang="en-US" sz="1500" dirty="0">
                <a:latin typeface="Tahoma" pitchFamily="34" charset="0"/>
                <a:ea typeface="08서울남산체 B" pitchFamily="18" charset="-127"/>
                <a:cs typeface="Tahoma" pitchFamily="34" charset="0"/>
              </a:endParaRPr>
            </a:p>
            <a:p>
              <a:pPr>
                <a:buFontTx/>
                <a:buChar char="•"/>
              </a:pPr>
              <a:r>
                <a:rPr kumimoji="0" lang="en-US" altLang="ko-KR" sz="15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Notice</a:t>
              </a:r>
              <a:endParaRPr kumimoji="0" lang="ko-KR" altLang="en-US" sz="1500" dirty="0">
                <a:latin typeface="Tahoma" pitchFamily="34" charset="0"/>
                <a:ea typeface="08서울남산체 B" pitchFamily="18" charset="-127"/>
                <a:cs typeface="Tahoma" pitchFamily="34" charset="0"/>
              </a:endParaRPr>
            </a:p>
          </p:txBody>
        </p:sp>
        <p:pic>
          <p:nvPicPr>
            <p:cNvPr id="45" name="Picture 44" descr="버스_초록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213" y="1071"/>
              <a:ext cx="8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45" descr="버스_빨강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404" y="1150"/>
              <a:ext cx="781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46" descr="버스_파란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314" y="1235"/>
              <a:ext cx="745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Group 53"/>
          <p:cNvGrpSpPr>
            <a:grpSpLocks/>
          </p:cNvGrpSpPr>
          <p:nvPr/>
        </p:nvGrpSpPr>
        <p:grpSpPr bwMode="auto">
          <a:xfrm>
            <a:off x="4708525" y="2285826"/>
            <a:ext cx="2016125" cy="1065213"/>
            <a:chOff x="2869" y="1164"/>
            <a:chExt cx="1094" cy="478"/>
          </a:xfrm>
        </p:grpSpPr>
        <p:sp>
          <p:nvSpPr>
            <p:cNvPr id="49" name="AutoShape 49"/>
            <p:cNvSpPr>
              <a:spLocks noChangeArrowheads="1"/>
            </p:cNvSpPr>
            <p:nvPr/>
          </p:nvSpPr>
          <p:spPr bwMode="auto">
            <a:xfrm>
              <a:off x="3200" y="1164"/>
              <a:ext cx="763" cy="478"/>
            </a:xfrm>
            <a:prstGeom prst="rightArrow">
              <a:avLst>
                <a:gd name="adj1" fmla="val 76472"/>
                <a:gd name="adj2" fmla="val 40793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0" name="Rectangle 52"/>
            <p:cNvSpPr>
              <a:spLocks noChangeArrowheads="1"/>
            </p:cNvSpPr>
            <p:nvPr/>
          </p:nvSpPr>
          <p:spPr bwMode="auto">
            <a:xfrm>
              <a:off x="2869" y="1221"/>
              <a:ext cx="333" cy="365"/>
            </a:xfrm>
            <a:prstGeom prst="rect">
              <a:avLst/>
            </a:prstGeom>
            <a:gradFill rotWithShape="1">
              <a:gsLst>
                <a:gs pos="0">
                  <a:srgbClr val="0099CC">
                    <a:alpha val="0"/>
                  </a:srgbClr>
                </a:gs>
                <a:gs pos="100000">
                  <a:srgbClr val="0099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3076" y="1262"/>
              <a:ext cx="848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0" latinLnBrk="0" hangingPunct="0"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-Real-time Bus</a:t>
              </a:r>
            </a:p>
            <a:p>
              <a:pPr eaLnBrk="0" latinLnBrk="0" hangingPunct="0"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Operation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Info</a:t>
              </a:r>
              <a:endParaRPr lang="en-US" altLang="en-US" sz="1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-Bus Operation DB</a:t>
              </a:r>
            </a:p>
          </p:txBody>
        </p:sp>
      </p:grpSp>
      <p:grpSp>
        <p:nvGrpSpPr>
          <p:cNvPr id="52" name="Group 59"/>
          <p:cNvGrpSpPr>
            <a:grpSpLocks/>
          </p:cNvGrpSpPr>
          <p:nvPr/>
        </p:nvGrpSpPr>
        <p:grpSpPr bwMode="auto">
          <a:xfrm>
            <a:off x="2622550" y="2330276"/>
            <a:ext cx="2138363" cy="1038225"/>
            <a:chOff x="1495" y="1183"/>
            <a:chExt cx="1203" cy="478"/>
          </a:xfrm>
        </p:grpSpPr>
        <p:sp>
          <p:nvSpPr>
            <p:cNvPr id="53" name="AutoShape 55"/>
            <p:cNvSpPr>
              <a:spLocks noChangeArrowheads="1"/>
            </p:cNvSpPr>
            <p:nvPr/>
          </p:nvSpPr>
          <p:spPr bwMode="auto">
            <a:xfrm rot="10800000">
              <a:off x="1495" y="1183"/>
              <a:ext cx="763" cy="478"/>
            </a:xfrm>
            <a:prstGeom prst="rightArrow">
              <a:avLst>
                <a:gd name="adj1" fmla="val 76472"/>
                <a:gd name="adj2" fmla="val 40793"/>
              </a:avLst>
            </a:prstGeom>
            <a:gradFill rotWithShape="1">
              <a:gsLst>
                <a:gs pos="0">
                  <a:srgbClr val="0099CC"/>
                </a:gs>
                <a:gs pos="100000">
                  <a:srgbClr val="0066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4" name="Rectangle 56"/>
            <p:cNvSpPr>
              <a:spLocks noChangeArrowheads="1"/>
            </p:cNvSpPr>
            <p:nvPr/>
          </p:nvSpPr>
          <p:spPr bwMode="auto">
            <a:xfrm rot="10800000">
              <a:off x="2254" y="1239"/>
              <a:ext cx="333" cy="365"/>
            </a:xfrm>
            <a:prstGeom prst="rect">
              <a:avLst/>
            </a:prstGeom>
            <a:gradFill rotWithShape="1">
              <a:gsLst>
                <a:gs pos="0">
                  <a:srgbClr val="0099CC">
                    <a:alpha val="0"/>
                  </a:srgbClr>
                </a:gs>
                <a:gs pos="100000">
                  <a:srgbClr val="0099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5" name="Text Box 57"/>
            <p:cNvSpPr txBox="1">
              <a:spLocks noChangeArrowheads="1"/>
            </p:cNvSpPr>
            <p:nvPr/>
          </p:nvSpPr>
          <p:spPr bwMode="auto">
            <a:xfrm>
              <a:off x="1615" y="1249"/>
              <a:ext cx="1083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0" latinLnBrk="0" hangingPunct="0"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-Real-time Bus </a:t>
              </a:r>
            </a:p>
            <a:p>
              <a:pPr algn="ctr" eaLnBrk="0" latinLnBrk="0" hangingPunct="0"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Operation Information</a:t>
              </a:r>
              <a:endParaRPr lang="en-US" altLang="en-US" sz="1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-Route and Transfer  </a:t>
              </a:r>
            </a:p>
            <a:p>
              <a:pPr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Info</a:t>
              </a:r>
              <a:endParaRPr lang="ko-KR" altLang="en-US" sz="1200" dirty="0">
                <a:solidFill>
                  <a:schemeClr val="bg1"/>
                </a:solidFill>
                <a:latin typeface="Tahoma" pitchFamily="34" charset="0"/>
                <a:ea typeface="08서울남산체 EB" pitchFamily="18" charset="-127"/>
                <a:cs typeface="Tahoma" pitchFamily="34" charset="0"/>
              </a:endParaRPr>
            </a:p>
          </p:txBody>
        </p:sp>
      </p:grpSp>
      <p:pic>
        <p:nvPicPr>
          <p:cNvPr id="56" name="Picture 15" descr="단말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92175" y="4816301"/>
            <a:ext cx="15605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4032250" y="1942926"/>
            <a:ext cx="1025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ko-KR" sz="1400" b="1">
                <a:latin typeface="08서울남산체 EB" pitchFamily="18" charset="-127"/>
                <a:ea typeface="08서울남산체 EB" pitchFamily="18" charset="-127"/>
              </a:rPr>
              <a:t>Seoul BMS</a:t>
            </a:r>
            <a:endParaRPr lang="ko-KR" altLang="en-US" sz="1400" b="1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8" name="직사각형 5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60" name="Group 7"/>
          <p:cNvGrpSpPr>
            <a:grpSpLocks/>
          </p:cNvGrpSpPr>
          <p:nvPr/>
        </p:nvGrpSpPr>
        <p:grpSpPr bwMode="auto">
          <a:xfrm>
            <a:off x="525463" y="1166714"/>
            <a:ext cx="3540124" cy="246062"/>
            <a:chOff x="287" y="468"/>
            <a:chExt cx="2230" cy="155"/>
          </a:xfrm>
        </p:grpSpPr>
        <p:pic>
          <p:nvPicPr>
            <p:cNvPr id="61" name="Picture 8" descr="00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2043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BMS(Bus Management System)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64" name="직사각형 6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9166 1.11111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38889E-6 2.22222E-6 L 0.16476 2.22222E-6 " pathEditMode="relative" rAng="0" ptsTypes="AA">
                                      <p:cBhvr>
                                        <p:cTn id="15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3.7037E-6 L 0.13264 3.7037E-6 " pathEditMode="relative" rAng="0" ptsTypes="AA">
                                      <p:cBhvr>
                                        <p:cTn id="23" dur="5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05556E-6 -4.07407E-6 L 0.1316 -4.07407E-6 " pathEditMode="relative" rAng="0" ptsTypes="AA">
                                      <p:cBhvr>
                                        <p:cTn id="25" dur="5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-1.85185E-6 L 0.125 -1.85185E-6 " pathEditMode="relative" rAng="0" ptsTypes="AA">
                                      <p:cBhvr>
                                        <p:cTn id="36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05417 3.33333E-6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05833 3.33333E-6 " pathEditMode="relative" rAng="0" ptsTypes="AA">
                                      <p:cBhvr>
                                        <p:cTn id="60" dur="7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29" grpId="3" animBg="1"/>
      <p:bldP spid="32" grpId="0"/>
      <p:bldP spid="33" grpId="0" animBg="1"/>
      <p:bldP spid="34" grpId="0" animBg="1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DE302-00B5-4564-A495-065ADDD1D02E}" type="slidenum">
              <a:rPr lang="ko-KR" altLang="en-US"/>
              <a:pPr>
                <a:defRPr/>
              </a:pPr>
              <a:t>31</a:t>
            </a:fld>
            <a:endParaRPr lang="ko-KR" altLang="en-US"/>
          </a:p>
        </p:txBody>
      </p:sp>
      <p:grpSp>
        <p:nvGrpSpPr>
          <p:cNvPr id="168962" name="그룹 101"/>
          <p:cNvGrpSpPr>
            <a:grpSpLocks/>
          </p:cNvGrpSpPr>
          <p:nvPr/>
        </p:nvGrpSpPr>
        <p:grpSpPr bwMode="auto">
          <a:xfrm>
            <a:off x="3825875" y="4676358"/>
            <a:ext cx="4608291" cy="1933991"/>
            <a:chOff x="2643174" y="4544229"/>
            <a:chExt cx="5435241" cy="1986912"/>
          </a:xfrm>
        </p:grpSpPr>
        <p:pic>
          <p:nvPicPr>
            <p:cNvPr id="98" name="그림 97" descr="휴대용단말기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6749" y="4544229"/>
              <a:ext cx="2244344" cy="18137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9" name="그림 98" descr="전자지불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3174" y="5048950"/>
              <a:ext cx="2174106" cy="1380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36" y="5286388"/>
              <a:ext cx="1934779" cy="12447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8965" name="Rectangle 10"/>
          <p:cNvSpPr>
            <a:spLocks noChangeArrowheads="1"/>
          </p:cNvSpPr>
          <p:nvPr/>
        </p:nvSpPr>
        <p:spPr bwMode="auto">
          <a:xfrm>
            <a:off x="684213" y="1700808"/>
            <a:ext cx="31416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ko-KR" sz="1600" dirty="0">
                <a:latin typeface="Tahoma" pitchFamily="34" charset="0"/>
                <a:ea typeface="HY헤드라인M" pitchFamily="18" charset="-127"/>
                <a:cs typeface="굴림" charset="-127"/>
              </a:rPr>
              <a:t>◎ </a:t>
            </a:r>
            <a:r>
              <a:rPr lang="en-US" altLang="ko-KR" sz="1600" dirty="0">
                <a:latin typeface="Tahoma" pitchFamily="34" charset="0"/>
                <a:ea typeface="HY헤드라인M" pitchFamily="18" charset="-127"/>
                <a:cs typeface="굴림" charset="-127"/>
              </a:rPr>
              <a:t>Bus Information System</a:t>
            </a:r>
            <a:endParaRPr lang="ko-KR" altLang="ko-KR" dirty="0">
              <a:ea typeface="HY헤드라인M" pitchFamily="18" charset="-127"/>
              <a:cs typeface="굴림" charset="-127"/>
            </a:endParaRPr>
          </a:p>
        </p:txBody>
      </p:sp>
      <p:sp>
        <p:nvSpPr>
          <p:cNvPr id="168" name="내용 개체 틀 2"/>
          <p:cNvSpPr>
            <a:spLocks/>
          </p:cNvSpPr>
          <p:nvPr/>
        </p:nvSpPr>
        <p:spPr bwMode="auto">
          <a:xfrm>
            <a:off x="950913" y="2040533"/>
            <a:ext cx="4413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/>
          <a:lstStyle/>
          <a:p>
            <a:pPr>
              <a:buClr>
                <a:schemeClr val="tx1"/>
              </a:buClr>
              <a:buSzPts val="1400"/>
              <a:buFont typeface="Tahoma" pitchFamily="34" charset="0"/>
              <a:buChar char="•"/>
            </a:pPr>
            <a:r>
              <a:rPr lang="en-US" altLang="ko-K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Bus operation data (location, speed, etc.)</a:t>
            </a:r>
          </a:p>
          <a:p>
            <a:pPr>
              <a:buClr>
                <a:schemeClr val="tx1"/>
              </a:buClr>
              <a:buSzPts val="1400"/>
              <a:buFont typeface="Tahoma" pitchFamily="34" charset="0"/>
              <a:buChar char="•"/>
            </a:pPr>
            <a:r>
              <a:rPr lang="en-US" altLang="ko-K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Arrival and departure time, Incidents</a:t>
            </a:r>
            <a:endParaRPr lang="ko-KR" altLang="ko-KR" dirty="0">
              <a:ea typeface="HY울릉도M"/>
              <a:cs typeface="굴림" charset="-127"/>
            </a:endParaRPr>
          </a:p>
        </p:txBody>
      </p:sp>
      <p:sp>
        <p:nvSpPr>
          <p:cNvPr id="168967" name="Rectangle 10"/>
          <p:cNvSpPr>
            <a:spLocks noChangeArrowheads="1"/>
          </p:cNvSpPr>
          <p:nvPr/>
        </p:nvSpPr>
        <p:spPr bwMode="auto">
          <a:xfrm>
            <a:off x="669925" y="3141663"/>
            <a:ext cx="6124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ko-KR" sz="1600">
                <a:latin typeface="Tahoma" pitchFamily="34" charset="0"/>
                <a:ea typeface="HY헤드라인M" pitchFamily="18" charset="-127"/>
                <a:cs typeface="굴림" charset="-127"/>
              </a:rPr>
              <a:t>◎ </a:t>
            </a:r>
            <a:r>
              <a:rPr lang="en-US" altLang="ko-KR" sz="1600">
                <a:latin typeface="Tahoma" pitchFamily="34" charset="0"/>
                <a:ea typeface="HY헤드라인M" pitchFamily="18" charset="-127"/>
                <a:cs typeface="굴림" charset="-127"/>
              </a:rPr>
              <a:t>Information service for various types of travel situations</a:t>
            </a:r>
            <a:endParaRPr lang="ko-KR" altLang="ko-KR">
              <a:ea typeface="HY헤드라인M" pitchFamily="18" charset="-127"/>
              <a:cs typeface="굴림" charset="-127"/>
            </a:endParaRPr>
          </a:p>
        </p:txBody>
      </p:sp>
      <p:sp>
        <p:nvSpPr>
          <p:cNvPr id="170" name="내용 개체 틀 2"/>
          <p:cNvSpPr>
            <a:spLocks/>
          </p:cNvSpPr>
          <p:nvPr/>
        </p:nvSpPr>
        <p:spPr bwMode="auto">
          <a:xfrm>
            <a:off x="990600" y="3471863"/>
            <a:ext cx="358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/>
          <a:lstStyle/>
          <a:p>
            <a:pPr>
              <a:buClr>
                <a:schemeClr val="tx1"/>
              </a:buClr>
              <a:buSzPts val="1400"/>
              <a:buFont typeface="Tahoma" pitchFamily="34" charset="0"/>
              <a:buChar char="•"/>
            </a:pPr>
            <a:r>
              <a:rPr lang="en-US" altLang="ko-KR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Congestion information for drivers</a:t>
            </a:r>
          </a:p>
          <a:p>
            <a:pPr>
              <a:buClr>
                <a:schemeClr val="tx1"/>
              </a:buClr>
              <a:buSzPts val="1400"/>
              <a:buFont typeface="Tahoma" pitchFamily="34" charset="0"/>
              <a:buChar char="•"/>
            </a:pPr>
            <a:r>
              <a:rPr lang="en-US" altLang="ko-KR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Real-time bus information </a:t>
            </a:r>
            <a:endParaRPr lang="ko-KR" altLang="ko-KR">
              <a:ea typeface="HY울릉도M"/>
              <a:cs typeface="굴림" charset="-127"/>
            </a:endParaRPr>
          </a:p>
        </p:txBody>
      </p:sp>
      <p:grpSp>
        <p:nvGrpSpPr>
          <p:cNvPr id="168969" name="그룹 173"/>
          <p:cNvGrpSpPr>
            <a:grpSpLocks/>
          </p:cNvGrpSpPr>
          <p:nvPr/>
        </p:nvGrpSpPr>
        <p:grpSpPr bwMode="auto">
          <a:xfrm>
            <a:off x="493713" y="4314825"/>
            <a:ext cx="3705225" cy="2295525"/>
            <a:chOff x="922732" y="4129084"/>
            <a:chExt cx="5141647" cy="2800360"/>
          </a:xfrm>
        </p:grpSpPr>
        <p:pic>
          <p:nvPicPr>
            <p:cNvPr id="17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47881" y="5343528"/>
              <a:ext cx="2708691" cy="15859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06397" y="4129084"/>
              <a:ext cx="2557982" cy="17945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3" name="Picture 1129" descr="C:\작업\ITS포럼\서울ITS추진사업\도시고속도로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22732" y="4316462"/>
              <a:ext cx="2553909" cy="15414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직사각형 18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8971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grpSp>
        <p:nvGrpSpPr>
          <p:cNvPr id="168972" name="Group 7"/>
          <p:cNvGrpSpPr>
            <a:grpSpLocks/>
          </p:cNvGrpSpPr>
          <p:nvPr/>
        </p:nvGrpSpPr>
        <p:grpSpPr bwMode="auto">
          <a:xfrm>
            <a:off x="581025" y="1154113"/>
            <a:ext cx="3028950" cy="246062"/>
            <a:chOff x="287" y="468"/>
            <a:chExt cx="1908" cy="155"/>
          </a:xfrm>
        </p:grpSpPr>
        <p:pic>
          <p:nvPicPr>
            <p:cNvPr id="168974" name="Picture 8" descr="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975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721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Traffic information service</a:t>
              </a:r>
            </a:p>
          </p:txBody>
        </p:sp>
      </p:grpSp>
      <p:sp>
        <p:nvSpPr>
          <p:cNvPr id="168973" name="TextBox 24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pic>
        <p:nvPicPr>
          <p:cNvPr id="24" name="Picture 16" descr="http://imgnews.naver.com/image/003/2009/08/16/NISI20090816_0001538358_web.jpg"/>
          <p:cNvPicPr>
            <a:picLocks noChangeAspect="1" noChangeArrowheads="1"/>
          </p:cNvPicPr>
          <p:nvPr/>
        </p:nvPicPr>
        <p:blipFill>
          <a:blip r:embed="rId10" cstate="print"/>
          <a:srcRect r="51391" b="62017"/>
          <a:stretch>
            <a:fillRect/>
          </a:stretch>
        </p:blipFill>
        <p:spPr bwMode="auto">
          <a:xfrm>
            <a:off x="6540574" y="1181327"/>
            <a:ext cx="2106514" cy="157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" descr="C:\DOCUME~1\서울시\LOCALS~1\Temp\Hnc\BinData\EMB0000042c4a16.JPG"/>
          <p:cNvPicPr>
            <a:picLocks noChangeAspect="1" noChangeArrowheads="1"/>
          </p:cNvPicPr>
          <p:nvPr/>
        </p:nvPicPr>
        <p:blipFill>
          <a:blip r:embed="rId11" cstate="print"/>
          <a:srcRect l="9849" t="11156"/>
          <a:stretch>
            <a:fillRect/>
          </a:stretch>
        </p:blipFill>
        <p:spPr bwMode="auto">
          <a:xfrm>
            <a:off x="6524364" y="2778159"/>
            <a:ext cx="2097932" cy="147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49B5E05F-D296-4DA5-818F-96F2F6EBC518}" type="slidenum">
              <a:rPr lang="en-US" altLang="ko-KR"/>
              <a:pPr>
                <a:defRPr/>
              </a:pPr>
              <a:t>32</a:t>
            </a:fld>
            <a:endParaRPr lang="en-US" altLang="ko-KR"/>
          </a:p>
        </p:txBody>
      </p:sp>
      <p:grpSp>
        <p:nvGrpSpPr>
          <p:cNvPr id="169986" name="Group 7"/>
          <p:cNvGrpSpPr>
            <a:grpSpLocks/>
          </p:cNvGrpSpPr>
          <p:nvPr/>
        </p:nvGrpSpPr>
        <p:grpSpPr bwMode="auto">
          <a:xfrm>
            <a:off x="565150" y="1035050"/>
            <a:ext cx="2917825" cy="246063"/>
            <a:chOff x="287" y="468"/>
            <a:chExt cx="1838" cy="155"/>
          </a:xfrm>
        </p:grpSpPr>
        <p:pic>
          <p:nvPicPr>
            <p:cNvPr id="169995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996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651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Conveniences of bus stop</a:t>
              </a:r>
            </a:p>
          </p:txBody>
        </p:sp>
      </p:grpSp>
      <p:sp>
        <p:nvSpPr>
          <p:cNvPr id="169987" name="내용 개체 틀 2"/>
          <p:cNvSpPr txBox="1">
            <a:spLocks/>
          </p:cNvSpPr>
          <p:nvPr/>
        </p:nvSpPr>
        <p:spPr bwMode="auto">
          <a:xfrm>
            <a:off x="777875" y="1343025"/>
            <a:ext cx="82819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ko-KR" altLang="en-US" sz="1400" dirty="0">
                <a:latin typeface="Tahoma" pitchFamily="34" charset="0"/>
                <a:ea typeface="나눔고딕"/>
                <a:cs typeface="Tahoma" pitchFamily="34" charset="0"/>
              </a:rPr>
              <a:t>‘</a:t>
            </a: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u-Shelter’</a:t>
            </a:r>
            <a:r>
              <a:rPr lang="ko-KR" altLang="en-US" sz="1400" dirty="0">
                <a:latin typeface="Tahoma" pitchFamily="34" charset="0"/>
                <a:ea typeface="나눔고딕"/>
                <a:cs typeface="Tahoma" pitchFamily="34" charset="0"/>
              </a:rPr>
              <a:t> </a:t>
            </a: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: connect IT technology and weather/air sensors</a:t>
            </a:r>
          </a:p>
          <a:p>
            <a:pPr marL="179388" indent="-250825" eaLnBrk="0" hangingPunct="0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     - </a:t>
            </a:r>
            <a:r>
              <a:rPr lang="en-US" altLang="ko-KR" sz="1200" dirty="0">
                <a:latin typeface="Tahoma" pitchFamily="34" charset="0"/>
                <a:ea typeface="나눔고딕"/>
                <a:cs typeface="Tahoma" pitchFamily="34" charset="0"/>
              </a:rPr>
              <a:t>information on the local area and stores, weather and air quality updates as well as bus arrival time</a:t>
            </a:r>
            <a:endParaRPr lang="en-US" altLang="ko-KR" sz="1400" dirty="0">
              <a:latin typeface="Tahoma" pitchFamily="34" charset="0"/>
              <a:ea typeface="나눔고딕"/>
              <a:cs typeface="Tahoma" pitchFamily="34" charset="0"/>
            </a:endParaRP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Introduce heating systems ; near infrared ray electric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Tahoma" pitchFamily="34" charset="0"/>
              </a:rPr>
              <a:t>heaters </a:t>
            </a: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and heated benches</a:t>
            </a:r>
            <a:endParaRPr lang="en-US" altLang="ko-KR" sz="1200" dirty="0">
              <a:latin typeface="Tahoma" pitchFamily="34" charset="0"/>
              <a:ea typeface="나눔고딕"/>
              <a:cs typeface="Tahoma" pitchFamily="34" charset="0"/>
            </a:endParaRPr>
          </a:p>
        </p:txBody>
      </p:sp>
      <p:pic>
        <p:nvPicPr>
          <p:cNvPr id="169988" name="Picture 6" descr="C:\DOCUME~1\jung\LOCALS~1\Temp\UNI0000140c461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4500563"/>
            <a:ext cx="27384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Picture 5" descr="C:\DOCUME~1\jung\LOCALS~1\Temp\Hnc\BinData\EMB0000140c4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4514850"/>
            <a:ext cx="51752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5183" y="2285992"/>
            <a:ext cx="2907993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9991" name="Picture 13" descr="K:\김지영파일\김지영문서\대외업무\2010\1.28 ESHUT\최종\U shelt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5" y="2193925"/>
            <a:ext cx="5580063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9993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69994" name="TextBox 18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9C7EF1A9-08DF-4B8F-AEF0-C444D246C345}" type="slidenum">
              <a:rPr lang="en-US" altLang="ko-KR"/>
              <a:pPr>
                <a:defRPr/>
              </a:pPr>
              <a:t>33</a:t>
            </a:fld>
            <a:endParaRPr lang="en-US" altLang="ko-KR"/>
          </a:p>
        </p:txBody>
      </p:sp>
      <p:sp>
        <p:nvSpPr>
          <p:cNvPr id="155650" name="내용 개체 틀 2"/>
          <p:cNvSpPr txBox="1">
            <a:spLocks/>
          </p:cNvSpPr>
          <p:nvPr/>
        </p:nvSpPr>
        <p:spPr bwMode="auto">
          <a:xfrm>
            <a:off x="969963" y="1746250"/>
            <a:ext cx="79248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For faster and reliable bus operation 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To improve passengers’ convenience by comfortable shelter, transfer center </a:t>
            </a:r>
          </a:p>
        </p:txBody>
      </p:sp>
      <p:sp>
        <p:nvSpPr>
          <p:cNvPr id="21" name="직사각형 20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27088" y="1469703"/>
            <a:ext cx="2569614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5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- 12 </a:t>
            </a:r>
            <a:r>
              <a:rPr lang="en-US" altLang="ko-KR" sz="15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corridors of </a:t>
            </a:r>
            <a:r>
              <a:rPr lang="en-US" altLang="ko-KR" sz="15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114.3km</a:t>
            </a:r>
            <a:endParaRPr lang="en-US" altLang="ko-KR" sz="15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55653" name="Group 7"/>
          <p:cNvGrpSpPr>
            <a:grpSpLocks/>
          </p:cNvGrpSpPr>
          <p:nvPr/>
        </p:nvGrpSpPr>
        <p:grpSpPr bwMode="auto">
          <a:xfrm>
            <a:off x="525462" y="1077913"/>
            <a:ext cx="2163759" cy="246062"/>
            <a:chOff x="287" y="468"/>
            <a:chExt cx="1363" cy="155"/>
          </a:xfrm>
        </p:grpSpPr>
        <p:pic>
          <p:nvPicPr>
            <p:cNvPr id="155665" name="Picture 8" descr="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176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latin typeface="Tahoma" pitchFamily="34" charset="0"/>
                  <a:cs typeface="Tahoma" pitchFamily="34" charset="0"/>
                </a:rPr>
                <a:t> Median Bus Lane </a:t>
              </a:r>
              <a:endParaRPr lang="en-US" altLang="ko-KR" sz="1600" b="1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55654" name="TextBox 25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55655" name="직사각형 26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pic>
        <p:nvPicPr>
          <p:cNvPr id="155656" name="Picture 6" descr="강남대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5863" y="3800475"/>
            <a:ext cx="3824287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7" name="Picture 95" descr="개편전버스운행"/>
          <p:cNvPicPr>
            <a:picLocks noChangeAspect="1" noChangeArrowheads="1"/>
          </p:cNvPicPr>
          <p:nvPr/>
        </p:nvPicPr>
        <p:blipFill>
          <a:blip r:embed="rId6" cstate="print"/>
          <a:srcRect l="102" t="2254" r="21088" b="26859"/>
          <a:stretch>
            <a:fillRect/>
          </a:stretch>
        </p:blipFill>
        <p:spPr bwMode="auto">
          <a:xfrm>
            <a:off x="5156200" y="2581275"/>
            <a:ext cx="2044700" cy="14747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" name="위로 굽은 화살표 39"/>
          <p:cNvSpPr/>
          <p:nvPr/>
        </p:nvSpPr>
        <p:spPr bwMode="auto">
          <a:xfrm rot="10800000" flipH="1">
            <a:off x="7250113" y="3157538"/>
            <a:ext cx="933450" cy="700087"/>
          </a:xfrm>
          <a:prstGeom prst="bentUpArrow">
            <a:avLst/>
          </a:prstGeom>
          <a:solidFill>
            <a:srgbClr val="6699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400" b="1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0" y="2661987"/>
            <a:ext cx="4917969" cy="4080126"/>
            <a:chOff x="1835696" y="1155700"/>
            <a:chExt cx="6410036" cy="5857875"/>
          </a:xfrm>
        </p:grpSpPr>
        <p:pic>
          <p:nvPicPr>
            <p:cNvPr id="283650" name="Picture 2" descr="C:\DOCUME~1\서울시청\LOCALS~1\Temp\UNI00000e5c10bc.gif"/>
            <p:cNvPicPr>
              <a:picLocks noChangeAspect="1" noChangeArrowheads="1"/>
            </p:cNvPicPr>
            <p:nvPr/>
          </p:nvPicPr>
          <p:blipFill>
            <a:blip r:embed="rId7" cstate="print"/>
            <a:srcRect r="31817"/>
            <a:stretch>
              <a:fillRect/>
            </a:stretch>
          </p:blipFill>
          <p:spPr bwMode="auto">
            <a:xfrm>
              <a:off x="1835696" y="1155700"/>
              <a:ext cx="6410036" cy="5857875"/>
            </a:xfrm>
            <a:prstGeom prst="rect">
              <a:avLst/>
            </a:prstGeom>
            <a:noFill/>
          </p:spPr>
        </p:pic>
        <p:sp>
          <p:nvSpPr>
            <p:cNvPr id="24" name="직사각형 23"/>
            <p:cNvSpPr/>
            <p:nvPr/>
          </p:nvSpPr>
          <p:spPr>
            <a:xfrm>
              <a:off x="1921164" y="1163782"/>
              <a:ext cx="4387272" cy="535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3" name="Picture 5" descr="C:\DOCUME~1\jung\LOCALS~1\Temp\UNI000007c02c8b.gif"/>
          <p:cNvPicPr>
            <a:picLocks noChangeAspect="1" noChangeArrowheads="1"/>
          </p:cNvPicPr>
          <p:nvPr/>
        </p:nvPicPr>
        <p:blipFill>
          <a:blip r:embed="rId8" cstate="print"/>
          <a:srcRect l="71568" t="-520" r="8475" b="83464"/>
          <a:stretch>
            <a:fillRect/>
          </a:stretch>
        </p:blipFill>
        <p:spPr bwMode="auto">
          <a:xfrm>
            <a:off x="85750" y="2432695"/>
            <a:ext cx="1865312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직사각형 53"/>
          <p:cNvSpPr/>
          <p:nvPr/>
        </p:nvSpPr>
        <p:spPr>
          <a:xfrm>
            <a:off x="849337" y="2559695"/>
            <a:ext cx="766763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schemeClr val="tx1"/>
                </a:solidFill>
              </a:rPr>
              <a:t>Operated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939825" y="2805757"/>
            <a:ext cx="766762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 smtClean="0">
                <a:solidFill>
                  <a:schemeClr val="tx1"/>
                </a:solidFill>
              </a:rPr>
              <a:t>2012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933475" y="3053407"/>
            <a:ext cx="766762" cy="14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 smtClean="0">
                <a:solidFill>
                  <a:schemeClr val="tx1"/>
                </a:solidFill>
              </a:rPr>
              <a:t>2013~2014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874737" y="3291532"/>
            <a:ext cx="76835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schemeClr val="tx1"/>
                </a:solidFill>
              </a:rPr>
              <a:t>After </a:t>
            </a:r>
            <a:r>
              <a:rPr lang="en-US" altLang="ko-KR" sz="800" dirty="0" smtClean="0">
                <a:solidFill>
                  <a:schemeClr val="tx1"/>
                </a:solidFill>
              </a:rPr>
              <a:t>2015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cxnSp>
        <p:nvCxnSpPr>
          <p:cNvPr id="58" name="직선 연결선 57"/>
          <p:cNvCxnSpPr/>
          <p:nvPr/>
        </p:nvCxnSpPr>
        <p:spPr>
          <a:xfrm flipV="1">
            <a:off x="196453" y="2871192"/>
            <a:ext cx="614362" cy="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V="1">
            <a:off x="187622" y="3111004"/>
            <a:ext cx="614362" cy="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/>
          <p:cNvSpPr/>
          <p:nvPr/>
        </p:nvSpPr>
        <p:spPr>
          <a:xfrm>
            <a:off x="198834" y="3330773"/>
            <a:ext cx="600075" cy="7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1" name="직선 연결선 60"/>
          <p:cNvCxnSpPr/>
          <p:nvPr/>
        </p:nvCxnSpPr>
        <p:spPr>
          <a:xfrm flipV="1">
            <a:off x="192360" y="3364111"/>
            <a:ext cx="614362" cy="2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 flipV="1">
            <a:off x="189433" y="2620466"/>
            <a:ext cx="614362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2483E850-57D9-4C50-93D2-C71F4B0012DF}" type="slidenum">
              <a:rPr lang="en-US" altLang="ko-KR"/>
              <a:pPr>
                <a:defRPr/>
              </a:pPr>
              <a:t>34</a:t>
            </a:fld>
            <a:endParaRPr lang="en-US" altLang="ko-KR"/>
          </a:p>
        </p:txBody>
      </p:sp>
      <p:grpSp>
        <p:nvGrpSpPr>
          <p:cNvPr id="161794" name="Group 7"/>
          <p:cNvGrpSpPr>
            <a:grpSpLocks/>
          </p:cNvGrpSpPr>
          <p:nvPr/>
        </p:nvGrpSpPr>
        <p:grpSpPr bwMode="auto">
          <a:xfrm>
            <a:off x="576263" y="1162050"/>
            <a:ext cx="3438525" cy="246063"/>
            <a:chOff x="287" y="468"/>
            <a:chExt cx="2166" cy="155"/>
          </a:xfrm>
        </p:grpSpPr>
        <p:pic>
          <p:nvPicPr>
            <p:cNvPr id="161811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1812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979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Expansion of median bus lane </a:t>
              </a:r>
            </a:p>
          </p:txBody>
        </p:sp>
      </p:grpSp>
      <p:sp>
        <p:nvSpPr>
          <p:cNvPr id="161795" name="내용 개체 틀 2"/>
          <p:cNvSpPr txBox="1">
            <a:spLocks/>
          </p:cNvSpPr>
          <p:nvPr/>
        </p:nvSpPr>
        <p:spPr bwMode="auto">
          <a:xfrm>
            <a:off x="728663" y="1484313"/>
            <a:ext cx="8281987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Establishing a 214.7km network of 19 corridors  </a:t>
            </a: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Connect with 22 corridors of BRT in Metropolitan area</a:t>
            </a:r>
          </a:p>
        </p:txBody>
      </p:sp>
      <p:pic>
        <p:nvPicPr>
          <p:cNvPr id="161796" name="Picture 9" descr="EMB00000ea40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8213" y="2862263"/>
            <a:ext cx="4486275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9" name="AutoShape 3"/>
          <p:cNvSpPr>
            <a:spLocks noChangeArrowheads="1"/>
          </p:cNvSpPr>
          <p:nvPr/>
        </p:nvSpPr>
        <p:spPr bwMode="auto">
          <a:xfrm>
            <a:off x="402530" y="2416175"/>
            <a:ext cx="4017963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10000"/>
              </a:spcBef>
            </a:pPr>
            <a:r>
              <a:rPr lang="ko-KR" altLang="en-US" sz="14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4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Median bus lane</a:t>
            </a:r>
          </a:p>
        </p:txBody>
      </p:sp>
      <p:sp>
        <p:nvSpPr>
          <p:cNvPr id="161800" name="AutoShape 3"/>
          <p:cNvSpPr>
            <a:spLocks noChangeArrowheads="1"/>
          </p:cNvSpPr>
          <p:nvPr/>
        </p:nvSpPr>
        <p:spPr bwMode="auto">
          <a:xfrm>
            <a:off x="4534793" y="2451100"/>
            <a:ext cx="4357687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10000"/>
              </a:spcBef>
            </a:pPr>
            <a:r>
              <a:rPr lang="en-US" altLang="ko-KR" sz="1400" b="1">
                <a:latin typeface="Tahoma" pitchFamily="34" charset="0"/>
                <a:cs typeface="Tahoma" pitchFamily="34" charset="0"/>
                <a:sym typeface="Wingdings" pitchFamily="2" charset="2"/>
              </a:rPr>
              <a:t> BRT in metropolitan area</a:t>
            </a:r>
          </a:p>
        </p:txBody>
      </p:sp>
      <p:cxnSp>
        <p:nvCxnSpPr>
          <p:cNvPr id="27" name="직선 연결선 26"/>
          <p:cNvCxnSpPr/>
          <p:nvPr/>
        </p:nvCxnSpPr>
        <p:spPr>
          <a:xfrm flipV="1">
            <a:off x="399925" y="2789238"/>
            <a:ext cx="3935413" cy="95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 flipV="1">
            <a:off x="4559175" y="2808288"/>
            <a:ext cx="42862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1804" name="TextBox 34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61805" name="직사각형 3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222126" y="2876549"/>
            <a:ext cx="4191000" cy="3533776"/>
            <a:chOff x="1835696" y="1155700"/>
            <a:chExt cx="6410036" cy="5857875"/>
          </a:xfrm>
        </p:grpSpPr>
        <p:pic>
          <p:nvPicPr>
            <p:cNvPr id="25" name="Picture 2" descr="C:\DOCUME~1\서울시청\LOCALS~1\Temp\UNI00000e5c10bc.gif"/>
            <p:cNvPicPr>
              <a:picLocks noChangeAspect="1" noChangeArrowheads="1"/>
            </p:cNvPicPr>
            <p:nvPr/>
          </p:nvPicPr>
          <p:blipFill>
            <a:blip r:embed="rId6" cstate="print"/>
            <a:srcRect r="31817"/>
            <a:stretch>
              <a:fillRect/>
            </a:stretch>
          </p:blipFill>
          <p:spPr bwMode="auto">
            <a:xfrm>
              <a:off x="1835696" y="1155700"/>
              <a:ext cx="6410036" cy="5857875"/>
            </a:xfrm>
            <a:prstGeom prst="rect">
              <a:avLst/>
            </a:prstGeom>
            <a:noFill/>
          </p:spPr>
        </p:pic>
        <p:sp>
          <p:nvSpPr>
            <p:cNvPr id="26" name="직사각형 25"/>
            <p:cNvSpPr/>
            <p:nvPr/>
          </p:nvSpPr>
          <p:spPr>
            <a:xfrm>
              <a:off x="1921164" y="1163782"/>
              <a:ext cx="4387272" cy="535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9" name="Picture 5" descr="C:\DOCUME~1\jung\LOCALS~1\Temp\UNI000007c02c8b.gif"/>
          <p:cNvPicPr>
            <a:picLocks noChangeAspect="1" noChangeArrowheads="1"/>
          </p:cNvPicPr>
          <p:nvPr/>
        </p:nvPicPr>
        <p:blipFill>
          <a:blip r:embed="rId7" cstate="print"/>
          <a:srcRect l="71568" t="-520" r="8475" b="83464"/>
          <a:stretch>
            <a:fillRect/>
          </a:stretch>
        </p:blipFill>
        <p:spPr bwMode="auto">
          <a:xfrm>
            <a:off x="83542" y="2834506"/>
            <a:ext cx="1865312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직사각형 29"/>
          <p:cNvSpPr/>
          <p:nvPr/>
        </p:nvSpPr>
        <p:spPr>
          <a:xfrm>
            <a:off x="847129" y="2961506"/>
            <a:ext cx="766763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schemeClr val="tx1"/>
                </a:solidFill>
              </a:rPr>
              <a:t>Operated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937617" y="3207568"/>
            <a:ext cx="766762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 smtClean="0">
                <a:solidFill>
                  <a:schemeClr val="tx1"/>
                </a:solidFill>
              </a:rPr>
              <a:t>2012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931267" y="3455218"/>
            <a:ext cx="766762" cy="14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 smtClean="0">
                <a:solidFill>
                  <a:schemeClr val="tx1"/>
                </a:solidFill>
              </a:rPr>
              <a:t>2013~2014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72529" y="3693343"/>
            <a:ext cx="76835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ko-KR" sz="800" dirty="0">
                <a:solidFill>
                  <a:schemeClr val="tx1"/>
                </a:solidFill>
              </a:rPr>
              <a:t>After </a:t>
            </a:r>
            <a:r>
              <a:rPr lang="en-US" altLang="ko-KR" sz="800" dirty="0" smtClean="0">
                <a:solidFill>
                  <a:schemeClr val="tx1"/>
                </a:solidFill>
              </a:rPr>
              <a:t>2015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cxnSp>
        <p:nvCxnSpPr>
          <p:cNvPr id="35" name="직선 연결선 34"/>
          <p:cNvCxnSpPr/>
          <p:nvPr/>
        </p:nvCxnSpPr>
        <p:spPr>
          <a:xfrm flipV="1">
            <a:off x="194245" y="3273003"/>
            <a:ext cx="614362" cy="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 flipV="1">
            <a:off x="185414" y="3512815"/>
            <a:ext cx="614362" cy="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196626" y="3732584"/>
            <a:ext cx="600075" cy="7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8" name="직선 연결선 37"/>
          <p:cNvCxnSpPr/>
          <p:nvPr/>
        </p:nvCxnSpPr>
        <p:spPr>
          <a:xfrm flipV="1">
            <a:off x="190152" y="3765922"/>
            <a:ext cx="614362" cy="2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V="1">
            <a:off x="187225" y="3022277"/>
            <a:ext cx="614362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직사각형 111"/>
          <p:cNvSpPr/>
          <p:nvPr/>
        </p:nvSpPr>
        <p:spPr>
          <a:xfrm>
            <a:off x="559837" y="5195889"/>
            <a:ext cx="3872204" cy="10017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ko-KR" sz="150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662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232CB7-C53D-41F2-89E8-4CA030857B4C}" type="slidenum">
              <a:rPr lang="en-US" altLang="ko-KR">
                <a:solidFill>
                  <a:srgbClr val="898989"/>
                </a:solidFill>
                <a:latin typeface="Tahoma" pitchFamily="34" charset="0"/>
                <a:ea typeface="굴림" charset="-127"/>
                <a:cs typeface="Tahoma" pitchFamily="34" charset="0"/>
              </a:rPr>
              <a:pPr/>
              <a:t>35</a:t>
            </a:fld>
            <a:endParaRPr lang="en-US" altLang="ko-KR">
              <a:solidFill>
                <a:srgbClr val="898989"/>
              </a:solidFill>
              <a:latin typeface="Tahoma" pitchFamily="34" charset="0"/>
              <a:ea typeface="굴림" charset="-127"/>
              <a:cs typeface="Tahoma" pitchFamily="34" charset="0"/>
            </a:endParaRPr>
          </a:p>
        </p:txBody>
      </p:sp>
      <p:pic>
        <p:nvPicPr>
          <p:cNvPr id="157699" name="Picture 33" descr="굴절버스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738" y="5003800"/>
            <a:ext cx="26289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0" name="Picture 37" descr="굴절버스 휠체어 출입 리프트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500" y="5054600"/>
            <a:ext cx="179863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1" name="Rectangle 9"/>
          <p:cNvSpPr>
            <a:spLocks noChangeArrowheads="1"/>
          </p:cNvSpPr>
          <p:nvPr/>
        </p:nvSpPr>
        <p:spPr bwMode="auto">
          <a:xfrm>
            <a:off x="4483100" y="6308725"/>
            <a:ext cx="1889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200" b="1">
                <a:latin typeface="Tahoma" pitchFamily="34" charset="0"/>
                <a:cs typeface="Tahoma" pitchFamily="34" charset="0"/>
              </a:rPr>
              <a:t>Low-floor buses</a:t>
            </a:r>
          </a:p>
        </p:txBody>
      </p:sp>
      <p:sp>
        <p:nvSpPr>
          <p:cNvPr id="157702" name="Rectangle 9"/>
          <p:cNvSpPr>
            <a:spLocks noChangeArrowheads="1"/>
          </p:cNvSpPr>
          <p:nvPr/>
        </p:nvSpPr>
        <p:spPr bwMode="auto">
          <a:xfrm>
            <a:off x="6659563" y="6273800"/>
            <a:ext cx="2178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1200" b="1">
                <a:latin typeface="Tahoma" pitchFamily="34" charset="0"/>
                <a:cs typeface="Tahoma" pitchFamily="34" charset="0"/>
              </a:rPr>
              <a:t>High capacity articulated buses</a:t>
            </a:r>
          </a:p>
        </p:txBody>
      </p:sp>
      <p:sp>
        <p:nvSpPr>
          <p:cNvPr id="20" name="직사각형 19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57705" name="Group 7"/>
          <p:cNvGrpSpPr>
            <a:grpSpLocks/>
          </p:cNvGrpSpPr>
          <p:nvPr/>
        </p:nvGrpSpPr>
        <p:grpSpPr bwMode="auto">
          <a:xfrm>
            <a:off x="525463" y="1196752"/>
            <a:ext cx="2235199" cy="246062"/>
            <a:chOff x="287" y="468"/>
            <a:chExt cx="1408" cy="155"/>
          </a:xfrm>
        </p:grpSpPr>
        <p:pic>
          <p:nvPicPr>
            <p:cNvPr id="157737" name="Picture 8" descr="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221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16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High-quality buses</a:t>
              </a:r>
              <a:endParaRPr lang="en-US" altLang="ko-KR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57706" name="TextBox 24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57707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grpSp>
        <p:nvGrpSpPr>
          <p:cNvPr id="157708" name="그룹 59"/>
          <p:cNvGrpSpPr>
            <a:grpSpLocks/>
          </p:cNvGrpSpPr>
          <p:nvPr/>
        </p:nvGrpSpPr>
        <p:grpSpPr bwMode="auto">
          <a:xfrm>
            <a:off x="7346950" y="2252663"/>
            <a:ext cx="1328738" cy="2401887"/>
            <a:chOff x="5408613" y="1639888"/>
            <a:chExt cx="2266950" cy="4022725"/>
          </a:xfrm>
        </p:grpSpPr>
        <p:pic>
          <p:nvPicPr>
            <p:cNvPr id="157731" name="Picture 32" descr="하이브리드CNG버스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08613" y="3940175"/>
              <a:ext cx="2266950" cy="172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7732" name="그룹 31"/>
            <p:cNvGrpSpPr>
              <a:grpSpLocks/>
            </p:cNvGrpSpPr>
            <p:nvPr/>
          </p:nvGrpSpPr>
          <p:grpSpPr bwMode="auto">
            <a:xfrm>
              <a:off x="5438775" y="1639888"/>
              <a:ext cx="1898650" cy="3286770"/>
              <a:chOff x="5438775" y="1639888"/>
              <a:chExt cx="1898651" cy="3286789"/>
            </a:xfrm>
          </p:grpSpPr>
          <p:pic>
            <p:nvPicPr>
              <p:cNvPr id="157733" name="Picture 37" descr="하이브리드CNG버스 로고부착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438775" y="1639888"/>
                <a:ext cx="1898651" cy="1898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7734" name="타원 86"/>
              <p:cNvSpPr>
                <a:spLocks noChangeArrowheads="1"/>
              </p:cNvSpPr>
              <p:nvPr/>
            </p:nvSpPr>
            <p:spPr bwMode="auto">
              <a:xfrm>
                <a:off x="5852407" y="4741435"/>
                <a:ext cx="290267" cy="185242"/>
              </a:xfrm>
              <a:prstGeom prst="ellipse">
                <a:avLst/>
              </a:prstGeom>
              <a:noFill/>
              <a:ln w="25400" algn="ctr">
                <a:solidFill>
                  <a:srgbClr val="F2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ko-KR" altLang="ko-KR"/>
              </a:p>
            </p:txBody>
          </p:sp>
          <p:cxnSp>
            <p:nvCxnSpPr>
              <p:cNvPr id="157735" name="직선 연결선 57"/>
              <p:cNvCxnSpPr>
                <a:cxnSpLocks noChangeShapeType="1"/>
                <a:endCxn id="157734" idx="6"/>
              </p:cNvCxnSpPr>
              <p:nvPr/>
            </p:nvCxnSpPr>
            <p:spPr bwMode="auto">
              <a:xfrm rot="5400000">
                <a:off x="5786433" y="3419489"/>
                <a:ext cx="1770073" cy="1058863"/>
              </a:xfrm>
              <a:prstGeom prst="line">
                <a:avLst/>
              </a:prstGeom>
              <a:noFill/>
              <a:ln w="12700" algn="ctr">
                <a:solidFill>
                  <a:srgbClr val="F2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57736" name="직선 연결선 58"/>
              <p:cNvCxnSpPr>
                <a:cxnSpLocks noChangeShapeType="1"/>
              </p:cNvCxnSpPr>
              <p:nvPr/>
            </p:nvCxnSpPr>
            <p:spPr bwMode="auto">
              <a:xfrm rot="16200000" flipV="1">
                <a:off x="4588663" y="3594906"/>
                <a:ext cx="2135199" cy="415925"/>
              </a:xfrm>
              <a:prstGeom prst="line">
                <a:avLst/>
              </a:prstGeom>
              <a:noFill/>
              <a:ln w="12700" algn="ctr">
                <a:solidFill>
                  <a:srgbClr val="F20000"/>
                </a:solidFill>
                <a:prstDash val="dash"/>
                <a:round/>
                <a:headEnd/>
                <a:tailEnd/>
              </a:ln>
            </p:spPr>
          </p:cxnSp>
        </p:grpSp>
      </p:grpSp>
      <p:grpSp>
        <p:nvGrpSpPr>
          <p:cNvPr id="157709" name="그룹 46"/>
          <p:cNvGrpSpPr>
            <a:grpSpLocks/>
          </p:cNvGrpSpPr>
          <p:nvPr/>
        </p:nvGrpSpPr>
        <p:grpSpPr bwMode="auto">
          <a:xfrm>
            <a:off x="4819650" y="2012950"/>
            <a:ext cx="2468563" cy="2855913"/>
            <a:chOff x="3143240" y="2346347"/>
            <a:chExt cx="3789363" cy="4154487"/>
          </a:xfrm>
        </p:grpSpPr>
        <p:pic>
          <p:nvPicPr>
            <p:cNvPr id="157725" name="Picture 29" descr="CNG버스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43240" y="4627584"/>
              <a:ext cx="3789363" cy="187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7726" name="그룹 17"/>
            <p:cNvGrpSpPr>
              <a:grpSpLocks/>
            </p:cNvGrpSpPr>
            <p:nvPr/>
          </p:nvGrpSpPr>
          <p:grpSpPr bwMode="auto">
            <a:xfrm>
              <a:off x="3727440" y="2346347"/>
              <a:ext cx="1879600" cy="3417507"/>
              <a:chOff x="5448312" y="1658940"/>
              <a:chExt cx="1879599" cy="3417527"/>
            </a:xfrm>
          </p:grpSpPr>
          <p:pic>
            <p:nvPicPr>
              <p:cNvPr id="157727" name="Picture 30" descr="cng버스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448312" y="1658940"/>
                <a:ext cx="1879599" cy="1879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4" name="타원 93"/>
              <p:cNvSpPr/>
              <p:nvPr/>
            </p:nvSpPr>
            <p:spPr>
              <a:xfrm>
                <a:off x="6845303" y="4751153"/>
                <a:ext cx="360659" cy="325617"/>
              </a:xfrm>
              <a:prstGeom prst="ellipse">
                <a:avLst/>
              </a:prstGeom>
              <a:noFill/>
              <a:ln>
                <a:solidFill>
                  <a:srgbClr val="F2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ko-KR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cxnSp>
            <p:nvCxnSpPr>
              <p:cNvPr id="95" name="직선 연결선 94"/>
              <p:cNvCxnSpPr>
                <a:endCxn id="94" idx="6"/>
              </p:cNvCxnSpPr>
              <p:nvPr/>
            </p:nvCxnSpPr>
            <p:spPr>
              <a:xfrm flipH="1">
                <a:off x="7205962" y="2596534"/>
                <a:ext cx="119407" cy="2316273"/>
              </a:xfrm>
              <a:prstGeom prst="line">
                <a:avLst/>
              </a:prstGeom>
              <a:ln w="12700">
                <a:solidFill>
                  <a:srgbClr val="F2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직선 연결선 95"/>
              <p:cNvCxnSpPr>
                <a:endCxn id="94" idx="3"/>
              </p:cNvCxnSpPr>
              <p:nvPr/>
            </p:nvCxnSpPr>
            <p:spPr>
              <a:xfrm rot="16200000" flipH="1">
                <a:off x="5189763" y="3321432"/>
                <a:ext cx="2041460" cy="1376842"/>
              </a:xfrm>
              <a:prstGeom prst="line">
                <a:avLst/>
              </a:prstGeom>
              <a:ln w="12700">
                <a:solidFill>
                  <a:srgbClr val="F2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모서리가 둥근 직사각형 96"/>
          <p:cNvSpPr/>
          <p:nvPr/>
        </p:nvSpPr>
        <p:spPr>
          <a:xfrm>
            <a:off x="2624138" y="2222500"/>
            <a:ext cx="1603375" cy="1000125"/>
          </a:xfrm>
          <a:prstGeom prst="roundRect">
            <a:avLst/>
          </a:prstGeom>
          <a:solidFill>
            <a:srgbClr val="CAE8AA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ko-KR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98" name="직선 연결선 97"/>
          <p:cNvCxnSpPr/>
          <p:nvPr/>
        </p:nvCxnSpPr>
        <p:spPr>
          <a:xfrm>
            <a:off x="3062288" y="3375025"/>
            <a:ext cx="2857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98"/>
          <p:cNvCxnSpPr/>
          <p:nvPr/>
        </p:nvCxnSpPr>
        <p:spPr>
          <a:xfrm>
            <a:off x="3062288" y="3498850"/>
            <a:ext cx="2857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71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3988" y="3203575"/>
            <a:ext cx="20716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모서리가 둥근 직사각형 100"/>
          <p:cNvSpPr/>
          <p:nvPr/>
        </p:nvSpPr>
        <p:spPr>
          <a:xfrm>
            <a:off x="655638" y="2222500"/>
            <a:ext cx="1682750" cy="1000125"/>
          </a:xfrm>
          <a:prstGeom prst="roundRect">
            <a:avLst/>
          </a:prstGeom>
          <a:solidFill>
            <a:srgbClr val="CAE8AA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ko-KR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2624138" y="3636963"/>
            <a:ext cx="1603375" cy="1000125"/>
          </a:xfrm>
          <a:prstGeom prst="roundRect">
            <a:avLst/>
          </a:prstGeom>
          <a:solidFill>
            <a:srgbClr val="CAE8AA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ko-KR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655638" y="3636963"/>
            <a:ext cx="1682750" cy="1000125"/>
          </a:xfrm>
          <a:prstGeom prst="roundRect">
            <a:avLst/>
          </a:prstGeom>
          <a:solidFill>
            <a:srgbClr val="CAE8AA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ko-KR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4" name="타원 103"/>
          <p:cNvSpPr/>
          <p:nvPr/>
        </p:nvSpPr>
        <p:spPr>
          <a:xfrm>
            <a:off x="1843088" y="2894013"/>
            <a:ext cx="1204912" cy="1071562"/>
          </a:xfrm>
          <a:prstGeom prst="ellipse">
            <a:avLst/>
          </a:prstGeom>
          <a:solidFill>
            <a:srgbClr val="FEE7BA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ko-KR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57718" name="직사각형 48"/>
          <p:cNvSpPr>
            <a:spLocks noChangeArrowheads="1"/>
          </p:cNvSpPr>
          <p:nvPr/>
        </p:nvSpPr>
        <p:spPr bwMode="auto">
          <a:xfrm>
            <a:off x="768350" y="2411413"/>
            <a:ext cx="145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200">
                <a:latin typeface="Tahoma" pitchFamily="34" charset="0"/>
                <a:ea typeface="08서울남산체 세로쓰기"/>
                <a:cs typeface="굴림" charset="-127"/>
              </a:rPr>
              <a:t>Convenient public </a:t>
            </a:r>
          </a:p>
          <a:p>
            <a:pPr algn="ctr"/>
            <a:r>
              <a:rPr lang="en-US" altLang="ko-KR" sz="1200">
                <a:latin typeface="Tahoma" pitchFamily="34" charset="0"/>
                <a:ea typeface="08서울남산체 세로쓰기"/>
                <a:cs typeface="굴림" charset="-127"/>
              </a:rPr>
              <a:t>transportation </a:t>
            </a:r>
          </a:p>
          <a:p>
            <a:pPr algn="ctr"/>
            <a:r>
              <a:rPr lang="en-US" altLang="ko-KR" sz="1200">
                <a:latin typeface="Tahoma" pitchFamily="34" charset="0"/>
                <a:ea typeface="08서울남산체 세로쓰기"/>
                <a:cs typeface="굴림" charset="-127"/>
              </a:rPr>
              <a:t>for everyone</a:t>
            </a:r>
            <a:endParaRPr lang="ko-KR" altLang="ko-KR">
              <a:ea typeface="08서울남산체 세로쓰기"/>
              <a:cs typeface="굴림" charset="-127"/>
            </a:endParaRPr>
          </a:p>
        </p:txBody>
      </p:sp>
      <p:sp>
        <p:nvSpPr>
          <p:cNvPr id="157719" name="직사각형 49"/>
          <p:cNvSpPr>
            <a:spLocks noChangeArrowheads="1"/>
          </p:cNvSpPr>
          <p:nvPr/>
        </p:nvSpPr>
        <p:spPr bwMode="auto">
          <a:xfrm>
            <a:off x="2684463" y="2474913"/>
            <a:ext cx="1495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Tahoma" pitchFamily="34" charset="0"/>
                <a:ea typeface="08서울남산체 세로쓰기"/>
                <a:cs typeface="굴림" charset="-127"/>
              </a:rPr>
              <a:t>Eco-friendly, </a:t>
            </a:r>
          </a:p>
          <a:p>
            <a:pPr algn="ctr"/>
            <a:r>
              <a:rPr lang="en-US" altLang="ko-KR" sz="1200">
                <a:latin typeface="Tahoma" pitchFamily="34" charset="0"/>
                <a:ea typeface="08서울남산체 세로쓰기"/>
                <a:cs typeface="굴림" charset="-127"/>
              </a:rPr>
              <a:t>low-polluting buses</a:t>
            </a:r>
            <a:endParaRPr lang="ko-KR" altLang="ko-KR">
              <a:ea typeface="08서울남산체 세로쓰기"/>
              <a:cs typeface="굴림" charset="-127"/>
            </a:endParaRPr>
          </a:p>
        </p:txBody>
      </p:sp>
      <p:sp>
        <p:nvSpPr>
          <p:cNvPr id="157720" name="직사각형 50"/>
          <p:cNvSpPr>
            <a:spLocks noChangeArrowheads="1"/>
          </p:cNvSpPr>
          <p:nvPr/>
        </p:nvSpPr>
        <p:spPr bwMode="auto">
          <a:xfrm>
            <a:off x="731838" y="3963988"/>
            <a:ext cx="15017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Tahoma" pitchFamily="34" charset="0"/>
                <a:ea typeface="08서울남산체 세로쓰기"/>
                <a:cs typeface="굴림" charset="-127"/>
              </a:rPr>
              <a:t>Enhanced reliability</a:t>
            </a:r>
            <a:endParaRPr lang="ko-KR" altLang="ko-KR">
              <a:ea typeface="08서울남산체 세로쓰기"/>
              <a:cs typeface="굴림" charset="-127"/>
            </a:endParaRPr>
          </a:p>
        </p:txBody>
      </p:sp>
      <p:sp>
        <p:nvSpPr>
          <p:cNvPr id="157721" name="직사각형 51"/>
          <p:cNvSpPr>
            <a:spLocks noChangeArrowheads="1"/>
          </p:cNvSpPr>
          <p:nvPr/>
        </p:nvSpPr>
        <p:spPr bwMode="auto">
          <a:xfrm>
            <a:off x="2568575" y="3956050"/>
            <a:ext cx="17827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Tahoma" pitchFamily="34" charset="0"/>
                <a:ea typeface="08서울남산체 세로쓰기"/>
                <a:cs typeface="굴림" charset="-127"/>
              </a:rPr>
              <a:t>Bus information system</a:t>
            </a:r>
            <a:endParaRPr lang="ko-KR" altLang="ko-KR">
              <a:ea typeface="08서울남산체 세로쓰기"/>
              <a:cs typeface="굴림" charset="-127"/>
            </a:endParaRPr>
          </a:p>
        </p:txBody>
      </p:sp>
      <p:sp>
        <p:nvSpPr>
          <p:cNvPr id="157722" name="직사각형 53"/>
          <p:cNvSpPr>
            <a:spLocks noChangeArrowheads="1"/>
          </p:cNvSpPr>
          <p:nvPr/>
        </p:nvSpPr>
        <p:spPr bwMode="auto">
          <a:xfrm>
            <a:off x="1812925" y="3163888"/>
            <a:ext cx="121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>
                <a:latin typeface="Tahoma" pitchFamily="34" charset="0"/>
                <a:ea typeface="08서울남산체 세로쓰기"/>
                <a:cs typeface="굴림" charset="-127"/>
              </a:rPr>
              <a:t>High</a:t>
            </a:r>
          </a:p>
          <a:p>
            <a:pPr algn="ctr"/>
            <a:r>
              <a:rPr lang="en-US" altLang="ko-KR" sz="1400">
                <a:latin typeface="Tahoma" pitchFamily="34" charset="0"/>
                <a:ea typeface="08서울남산체 세로쓰기"/>
                <a:cs typeface="굴림" charset="-127"/>
              </a:rPr>
              <a:t>quality buses</a:t>
            </a:r>
            <a:endParaRPr lang="ko-KR" altLang="ko-KR">
              <a:ea typeface="08서울남산체 세로쓰기"/>
              <a:cs typeface="굴림" charset="-127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527050" y="2068513"/>
            <a:ext cx="3933825" cy="438785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ko-KR" sz="150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5" name="내용 개체 틀 2"/>
          <p:cNvSpPr>
            <a:spLocks/>
          </p:cNvSpPr>
          <p:nvPr/>
        </p:nvSpPr>
        <p:spPr bwMode="auto">
          <a:xfrm>
            <a:off x="554561" y="5239331"/>
            <a:ext cx="4064091" cy="92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/>
          <a:lstStyle/>
          <a:p>
            <a:pPr>
              <a:buClr>
                <a:schemeClr val="tx1"/>
              </a:buClr>
              <a:buSzPts val="1400"/>
              <a:buFont typeface="Tahoma" pitchFamily="34" charset="0"/>
              <a:buChar char="•"/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99%</a:t>
            </a:r>
            <a:r>
              <a:rPr lang="ko-KR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of all buses (7,479 buses) were replaced </a:t>
            </a:r>
          </a:p>
          <a:p>
            <a:pPr>
              <a:buClr>
                <a:schemeClr val="tx1"/>
              </a:buClr>
              <a:buSzPts val="1400"/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 with CNG buses (December 2011)</a:t>
            </a:r>
          </a:p>
          <a:p>
            <a:pPr>
              <a:lnSpc>
                <a:spcPts val="1000"/>
              </a:lnSpc>
              <a:buClr>
                <a:schemeClr val="tx1"/>
              </a:buClr>
              <a:buSzPts val="1400"/>
            </a:pPr>
            <a:endParaRPr lang="en-US" altLang="ko-KR" sz="14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HY울릉도M"/>
              <a:cs typeface="굴림" charset="-127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SzPts val="1400"/>
              <a:buFont typeface="Tahoma" pitchFamily="34" charset="0"/>
              <a:buChar char="•"/>
            </a:pPr>
            <a:r>
              <a:rPr lang="en-US" altLang="ko-K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 Low-floor buses : 50%  by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Y울릉도M"/>
                <a:cs typeface="굴림" charset="-127"/>
              </a:rPr>
              <a:t>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6CE01-0FB7-46D1-912A-B56D87E3F256}" type="slidenum">
              <a:rPr lang="ko-KR" altLang="en-US"/>
              <a:pPr>
                <a:defRPr/>
              </a:pPr>
              <a:t>36</a:t>
            </a:fld>
            <a:endParaRPr lang="ko-KR" altLang="en-US"/>
          </a:p>
        </p:txBody>
      </p:sp>
      <p:sp>
        <p:nvSpPr>
          <p:cNvPr id="163842" name="Rectangle 4"/>
          <p:cNvSpPr>
            <a:spLocks noChangeArrowheads="1"/>
          </p:cNvSpPr>
          <p:nvPr/>
        </p:nvSpPr>
        <p:spPr bwMode="auto">
          <a:xfrm>
            <a:off x="752475" y="1547813"/>
            <a:ext cx="85725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ts val="1600"/>
              <a:buFont typeface="Wingdings" pitchFamily="2" charset="2"/>
              <a:buChar char="§"/>
            </a:pPr>
            <a:r>
              <a:rPr lang="en-US" altLang="ko-KR" sz="1400">
                <a:latin typeface="Tahoma" pitchFamily="34" charset="0"/>
                <a:ea typeface="맑은 고딕"/>
                <a:cs typeface="굴림" charset="-127"/>
              </a:rPr>
              <a:t> Wide-range BRT(Bus Rapid Transit) linked to median bus lanes</a:t>
            </a:r>
            <a:endParaRPr lang="ko-KR" altLang="ko-KR" sz="1400">
              <a:latin typeface="Tahoma" pitchFamily="34" charset="0"/>
              <a:ea typeface="맑은 고딕"/>
              <a:cs typeface="굴림" charset="-127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SzPts val="1600"/>
              <a:buFont typeface="Wingdings" pitchFamily="2" charset="2"/>
              <a:buChar char="§"/>
            </a:pPr>
            <a:r>
              <a:rPr lang="en-US" altLang="ko-KR" sz="1400">
                <a:latin typeface="Tahoma" pitchFamily="34" charset="0"/>
                <a:ea typeface="맑은 고딕"/>
                <a:cs typeface="굴림" charset="-127"/>
              </a:rPr>
              <a:t> Suburban Transportation Centers for wide-range transfer demand.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ts val="1600"/>
              <a:buFont typeface="Wingdings" pitchFamily="2" charset="2"/>
              <a:buChar char="§"/>
            </a:pPr>
            <a:r>
              <a:rPr lang="en-US" altLang="ko-KR" sz="1400">
                <a:latin typeface="Tahoma" pitchFamily="34" charset="0"/>
                <a:ea typeface="맑은 고딕"/>
                <a:cs typeface="굴림" charset="-127"/>
              </a:rPr>
              <a:t> CBD/subcenter Transportation Centers for short-distance feeder bus demand. </a:t>
            </a:r>
            <a:endParaRPr lang="ko-KR" altLang="ko-KR" sz="1400">
              <a:ea typeface="맑은 고딕"/>
              <a:cs typeface="굴림" charset="-127"/>
            </a:endParaRPr>
          </a:p>
        </p:txBody>
      </p:sp>
      <p:pic>
        <p:nvPicPr>
          <p:cNvPr id="16384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2817813"/>
            <a:ext cx="4486275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789363"/>
            <a:ext cx="44926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그림 7" descr="2009-08-01 PM 04-49-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3088" y="5164138"/>
            <a:ext cx="20716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6" name="Text Box 8"/>
          <p:cNvSpPr txBox="1">
            <a:spLocks noChangeArrowheads="1"/>
          </p:cNvSpPr>
          <p:nvPr/>
        </p:nvSpPr>
        <p:spPr bwMode="auto">
          <a:xfrm>
            <a:off x="4643438" y="4837113"/>
            <a:ext cx="4500562" cy="2603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b="1">
                <a:solidFill>
                  <a:srgbClr val="FFC000"/>
                </a:solidFill>
                <a:latin typeface="Tahoma" pitchFamily="34" charset="0"/>
                <a:ea typeface="HY울릉도M"/>
                <a:cs typeface="굴림" charset="-127"/>
              </a:rPr>
              <a:t>CBD/subcenter Transportation Center</a:t>
            </a:r>
            <a:endParaRPr lang="ko-KR" altLang="ko-KR">
              <a:ea typeface="HY울릉도M"/>
              <a:cs typeface="굴림" charset="-127"/>
            </a:endParaRPr>
          </a:p>
        </p:txBody>
      </p:sp>
      <p:sp>
        <p:nvSpPr>
          <p:cNvPr id="163847" name="Text Box 8"/>
          <p:cNvSpPr txBox="1">
            <a:spLocks noChangeArrowheads="1"/>
          </p:cNvSpPr>
          <p:nvPr/>
        </p:nvSpPr>
        <p:spPr bwMode="auto">
          <a:xfrm>
            <a:off x="4646613" y="2908300"/>
            <a:ext cx="4497387" cy="2603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b="1">
                <a:solidFill>
                  <a:srgbClr val="FFC000"/>
                </a:solidFill>
                <a:latin typeface="Tahoma" pitchFamily="34" charset="0"/>
                <a:ea typeface="HY울릉도M"/>
                <a:cs typeface="굴림" charset="-127"/>
              </a:rPr>
              <a:t>Suburban Transportation Center</a:t>
            </a:r>
            <a:endParaRPr lang="ko-KR" altLang="ko-KR">
              <a:ea typeface="HY울릉도M"/>
              <a:cs typeface="굴림" charset="-127"/>
            </a:endParaRPr>
          </a:p>
        </p:txBody>
      </p:sp>
      <p:grpSp>
        <p:nvGrpSpPr>
          <p:cNvPr id="163849" name="그룹 21"/>
          <p:cNvGrpSpPr>
            <a:grpSpLocks/>
          </p:cNvGrpSpPr>
          <p:nvPr/>
        </p:nvGrpSpPr>
        <p:grpSpPr bwMode="auto">
          <a:xfrm>
            <a:off x="6900317" y="3261569"/>
            <a:ext cx="2206625" cy="1414462"/>
            <a:chOff x="4601029" y="3135085"/>
            <a:chExt cx="2206172" cy="1413946"/>
          </a:xfrm>
        </p:grpSpPr>
        <p:pic>
          <p:nvPicPr>
            <p:cNvPr id="16386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01029" y="3135085"/>
              <a:ext cx="2206172" cy="1413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4618488" y="3166823"/>
              <a:ext cx="801522" cy="190431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tIns="18000" bIns="18000">
              <a:spAutoFit/>
            </a:bodyPr>
            <a:lstStyle/>
            <a:p>
              <a:pPr algn="ctr"/>
              <a:r>
                <a:rPr lang="en-US" altLang="ko-KR" sz="1000" b="1" dirty="0" err="1">
                  <a:solidFill>
                    <a:srgbClr val="1F5D99"/>
                  </a:solidFill>
                  <a:latin typeface="Tahoma" pitchFamily="34" charset="0"/>
                  <a:ea typeface="HY울릉도M"/>
                  <a:cs typeface="굴림" charset="-127"/>
                </a:rPr>
                <a:t>Gaehwa</a:t>
              </a:r>
              <a:endParaRPr lang="ko-KR" altLang="ko-KR" dirty="0">
                <a:solidFill>
                  <a:schemeClr val="tx1"/>
                </a:solidFill>
                <a:latin typeface="굴림" charset="-127"/>
                <a:ea typeface="HY울릉도M"/>
                <a:cs typeface="굴림" charset="-127"/>
              </a:endParaRPr>
            </a:p>
          </p:txBody>
        </p:sp>
      </p:grpSp>
      <p:grpSp>
        <p:nvGrpSpPr>
          <p:cNvPr id="163851" name="그룹 22"/>
          <p:cNvGrpSpPr>
            <a:grpSpLocks/>
          </p:cNvGrpSpPr>
          <p:nvPr/>
        </p:nvGrpSpPr>
        <p:grpSpPr bwMode="auto">
          <a:xfrm>
            <a:off x="4627563" y="5164138"/>
            <a:ext cx="2236787" cy="1520825"/>
            <a:chOff x="4570675" y="5051757"/>
            <a:chExt cx="2237079" cy="1520515"/>
          </a:xfrm>
        </p:grpSpPr>
        <p:pic>
          <p:nvPicPr>
            <p:cNvPr id="163859" name="Picture 3" descr="P10100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675" y="5051757"/>
              <a:ext cx="2237079" cy="1520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4581788" y="5067629"/>
              <a:ext cx="1371779" cy="344417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tIns="18000" bIns="18000">
              <a:spAutoFit/>
            </a:bodyPr>
            <a:lstStyle/>
            <a:p>
              <a:pPr algn="ctr"/>
              <a:r>
                <a:rPr lang="en-US" altLang="ko-KR" sz="1000" b="1">
                  <a:solidFill>
                    <a:srgbClr val="1F5D99"/>
                  </a:solidFill>
                  <a:latin typeface="Tahoma" pitchFamily="34" charset="0"/>
                  <a:ea typeface="HY울릉도M"/>
                  <a:cs typeface="굴림" charset="-127"/>
                </a:rPr>
                <a:t>Cheongnyangni Station</a:t>
              </a:r>
              <a:endParaRPr lang="ko-KR" altLang="ko-KR">
                <a:solidFill>
                  <a:schemeClr val="tx1"/>
                </a:solidFill>
                <a:latin typeface="굴림" charset="-127"/>
                <a:ea typeface="HY울릉도M"/>
                <a:cs typeface="굴림" charset="-127"/>
              </a:endParaRPr>
            </a:p>
          </p:txBody>
        </p:sp>
      </p:grp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934200" y="5170488"/>
            <a:ext cx="866775" cy="34448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8000" bIns="18000">
            <a:spAutoFit/>
          </a:bodyPr>
          <a:lstStyle/>
          <a:p>
            <a:pPr algn="ctr"/>
            <a:r>
              <a:rPr lang="en-US" altLang="ko-KR" sz="1000" b="1">
                <a:solidFill>
                  <a:srgbClr val="1F5D99"/>
                </a:solidFill>
                <a:latin typeface="Tahoma" pitchFamily="34" charset="0"/>
                <a:ea typeface="HY울릉도M"/>
                <a:cs typeface="굴림" charset="-127"/>
              </a:rPr>
              <a:t>Seoul Station</a:t>
            </a:r>
            <a:endParaRPr lang="ko-KR" altLang="ko-KR">
              <a:solidFill>
                <a:schemeClr val="tx1"/>
              </a:solidFill>
              <a:latin typeface="굴림" charset="-127"/>
              <a:ea typeface="HY울릉도M"/>
              <a:cs typeface="굴림" charset="-127"/>
            </a:endParaRPr>
          </a:p>
        </p:txBody>
      </p:sp>
      <p:sp>
        <p:nvSpPr>
          <p:cNvPr id="22" name="직사각형 21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3854" name="Group 7"/>
          <p:cNvGrpSpPr>
            <a:grpSpLocks/>
          </p:cNvGrpSpPr>
          <p:nvPr/>
        </p:nvGrpSpPr>
        <p:grpSpPr bwMode="auto">
          <a:xfrm>
            <a:off x="565150" y="1185863"/>
            <a:ext cx="7918450" cy="246062"/>
            <a:chOff x="287" y="468"/>
            <a:chExt cx="4988" cy="155"/>
          </a:xfrm>
        </p:grpSpPr>
        <p:pic>
          <p:nvPicPr>
            <p:cNvPr id="163857" name="Picture 8" descr="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58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4801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Expand public transportation infrastructure connecting metropolitan area</a:t>
              </a:r>
            </a:p>
          </p:txBody>
        </p:sp>
      </p:grpSp>
      <p:sp>
        <p:nvSpPr>
          <p:cNvPr id="163855" name="TextBox 27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63856" name="직사각형 28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pic>
        <p:nvPicPr>
          <p:cNvPr id="24" name="Picture 5" descr="C:\Documents and Settings\jung\바탕 화면\크기변환_2크기변환_2구파발.jpg"/>
          <p:cNvPicPr>
            <a:picLocks noChangeAspect="1" noChangeArrowheads="1"/>
          </p:cNvPicPr>
          <p:nvPr/>
        </p:nvPicPr>
        <p:blipFill>
          <a:blip r:embed="rId9" cstate="print"/>
          <a:srcRect l="5000" t="14571" r="4167"/>
          <a:stretch>
            <a:fillRect/>
          </a:stretch>
        </p:blipFill>
        <p:spPr bwMode="auto">
          <a:xfrm>
            <a:off x="4686300" y="3271892"/>
            <a:ext cx="2104766" cy="139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706492" y="3297511"/>
            <a:ext cx="801687" cy="19024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8000" bIns="18000">
            <a:spAutoFit/>
          </a:bodyPr>
          <a:lstStyle/>
          <a:p>
            <a:pPr algn="ctr"/>
            <a:r>
              <a:rPr lang="en-US" altLang="ko-KR" sz="1000" b="1" dirty="0" err="1" smtClean="0">
                <a:solidFill>
                  <a:srgbClr val="1F5D99"/>
                </a:solidFill>
                <a:latin typeface="Tahoma" pitchFamily="34" charset="0"/>
                <a:ea typeface="HY울릉도M"/>
                <a:cs typeface="굴림" charset="-127"/>
              </a:rPr>
              <a:t>Gupabal</a:t>
            </a:r>
            <a:endParaRPr lang="ko-KR" altLang="ko-KR" dirty="0">
              <a:solidFill>
                <a:schemeClr val="tx1"/>
              </a:solidFill>
              <a:latin typeface="굴림" charset="-127"/>
              <a:ea typeface="HY울릉도M"/>
              <a:cs typeface="굴림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AutoShape 674"/>
          <p:cNvSpPr>
            <a:spLocks noChangeArrowheads="1"/>
          </p:cNvSpPr>
          <p:nvPr/>
        </p:nvSpPr>
        <p:spPr bwMode="auto">
          <a:xfrm>
            <a:off x="600075" y="1930400"/>
            <a:ext cx="5700713" cy="1785938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bIns="154800" anchor="ctr">
            <a:flatTx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Seoul’s symbol “</a:t>
            </a:r>
            <a:r>
              <a:rPr lang="en-US" altLang="ko-KR" sz="1500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Haechi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”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is  applied for taxi designing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Introduce international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taxis </a:t>
            </a:r>
          </a:p>
          <a:p>
            <a:pPr>
              <a:lnSpc>
                <a:spcPts val="25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-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8.8mil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 of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foreign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visitors in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Seoul, </a:t>
            </a:r>
          </a:p>
          <a:p>
            <a:pPr>
              <a:lnSpc>
                <a:spcPts val="2500"/>
              </a:lnSpc>
            </a:pP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   350 thousand using international taxi </a:t>
            </a:r>
            <a:r>
              <a:rPr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(2011)</a:t>
            </a:r>
            <a:endParaRPr lang="en-US" altLang="ko-KR" sz="14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- English, Japanese, Chinese language service</a:t>
            </a:r>
          </a:p>
        </p:txBody>
      </p:sp>
      <p:pic>
        <p:nvPicPr>
          <p:cNvPr id="164866" name="Picture 4" descr="http://imgnews.naver.com/image/023/2009/02/17/2009021601797_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4400550"/>
            <a:ext cx="246221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2" descr="http://www.seoul.go.kr/info/organ/subhomepage/transport/images/new_brand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8763" y="4284663"/>
            <a:ext cx="2844800" cy="21177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4868" name="Picture 2" descr="http://www.seoul.go.kr/info/organ/subhomepage/transport/images/new_brand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4872038"/>
            <a:ext cx="277495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Picture 8" descr="http://www.seoul.go.kr/info/organ/subhomepage/transport/images/new_brand_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4225" y="4329113"/>
            <a:ext cx="2768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0" name="Picture 4" descr="http://www.seoul.go.kr/info/organ/subhomepage/transport/images/new_brand_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1989138"/>
            <a:ext cx="2370137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4872" name="Group 7"/>
          <p:cNvGrpSpPr>
            <a:grpSpLocks/>
          </p:cNvGrpSpPr>
          <p:nvPr/>
        </p:nvGrpSpPr>
        <p:grpSpPr bwMode="auto">
          <a:xfrm>
            <a:off x="565150" y="1185863"/>
            <a:ext cx="2984500" cy="246062"/>
            <a:chOff x="287" y="468"/>
            <a:chExt cx="1880" cy="155"/>
          </a:xfrm>
        </p:grpSpPr>
        <p:pic>
          <p:nvPicPr>
            <p:cNvPr id="164875" name="Picture 8" descr="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876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693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Taxi Service improvement</a:t>
              </a:r>
            </a:p>
          </p:txBody>
        </p:sp>
      </p:grpSp>
      <p:sp>
        <p:nvSpPr>
          <p:cNvPr id="164873" name="TextBox 16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64874" name="직사각형 17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098925" y="6597650"/>
            <a:ext cx="982663" cy="244475"/>
          </a:xfrm>
        </p:spPr>
        <p:txBody>
          <a:bodyPr/>
          <a:lstStyle/>
          <a:p>
            <a:pPr>
              <a:defRPr/>
            </a:pPr>
            <a:fld id="{B11BB4FC-70D3-4B0D-B929-EB29AA335FF8}" type="slidenum">
              <a:rPr lang="en-US" altLang="ko-KR"/>
              <a:pPr>
                <a:defRPr/>
              </a:pPr>
              <a:t>38</a:t>
            </a:fld>
            <a:endParaRPr lang="en-US" altLang="ko-KR"/>
          </a:p>
        </p:txBody>
      </p:sp>
      <p:grpSp>
        <p:nvGrpSpPr>
          <p:cNvPr id="166914" name="Group 13"/>
          <p:cNvGrpSpPr>
            <a:grpSpLocks/>
          </p:cNvGrpSpPr>
          <p:nvPr/>
        </p:nvGrpSpPr>
        <p:grpSpPr bwMode="auto">
          <a:xfrm>
            <a:off x="3286125" y="4365625"/>
            <a:ext cx="2581275" cy="1920875"/>
            <a:chOff x="4059" y="1298"/>
            <a:chExt cx="1588" cy="1170"/>
          </a:xfrm>
        </p:grpSpPr>
        <p:pic>
          <p:nvPicPr>
            <p:cNvPr id="166927" name="Picture 11" descr="교통홍보-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9" y="1298"/>
              <a:ext cx="1588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928" name="Rectangle 12"/>
            <p:cNvSpPr>
              <a:spLocks noChangeArrowheads="1"/>
            </p:cNvSpPr>
            <p:nvPr/>
          </p:nvSpPr>
          <p:spPr bwMode="auto">
            <a:xfrm>
              <a:off x="4059" y="1298"/>
              <a:ext cx="27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166915" name="그림 14" descr="Card_Taxi_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4364038"/>
            <a:ext cx="2633663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6916" name="그룹 24"/>
          <p:cNvGrpSpPr>
            <a:grpSpLocks/>
          </p:cNvGrpSpPr>
          <p:nvPr/>
        </p:nvGrpSpPr>
        <p:grpSpPr bwMode="auto">
          <a:xfrm>
            <a:off x="6011863" y="4368800"/>
            <a:ext cx="2863850" cy="1920875"/>
            <a:chOff x="5857884" y="4071942"/>
            <a:chExt cx="3188870" cy="2504349"/>
          </a:xfrm>
        </p:grpSpPr>
        <p:pic>
          <p:nvPicPr>
            <p:cNvPr id="166924" name="Picture 9" descr="EMB000006f4000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4071942"/>
              <a:ext cx="1614228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5" name="Picture 8" descr="EMB000006f400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29520" y="4071942"/>
              <a:ext cx="1617234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26" name="그림 16" descr="단말기사진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2497" y="5229200"/>
              <a:ext cx="3152194" cy="1347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직사각형 1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6918" name="Group 7"/>
          <p:cNvGrpSpPr>
            <a:grpSpLocks/>
          </p:cNvGrpSpPr>
          <p:nvPr/>
        </p:nvGrpSpPr>
        <p:grpSpPr bwMode="auto">
          <a:xfrm>
            <a:off x="565150" y="1185863"/>
            <a:ext cx="2984500" cy="246062"/>
            <a:chOff x="287" y="468"/>
            <a:chExt cx="1880" cy="155"/>
          </a:xfrm>
        </p:grpSpPr>
        <p:pic>
          <p:nvPicPr>
            <p:cNvPr id="166922" name="Picture 8" descr="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923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693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Taxi Service improvement</a:t>
              </a:r>
            </a:p>
          </p:txBody>
        </p:sp>
      </p:grpSp>
      <p:sp>
        <p:nvSpPr>
          <p:cNvPr id="166919" name="TextBox 22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66920" name="직사각형 23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66921" name="AutoShape 674"/>
          <p:cNvSpPr>
            <a:spLocks noChangeArrowheads="1"/>
          </p:cNvSpPr>
          <p:nvPr/>
        </p:nvSpPr>
        <p:spPr bwMode="auto">
          <a:xfrm>
            <a:off x="500063" y="1628775"/>
            <a:ext cx="8215312" cy="2324100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bIns="154800" anchor="ctr">
            <a:flatTx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Credit and T-money card payment for taxi fares</a:t>
            </a:r>
          </a:p>
          <a:p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-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70,578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payment devices were installed(as of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December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2011) *</a:t>
            </a:r>
            <a:r>
              <a:rPr lang="en-US" altLang="ko-KR" sz="1500" dirty="0">
                <a:latin typeface="Tahoma" pitchFamily="34" charset="0"/>
                <a:cs typeface="Tahoma" pitchFamily="34" charset="0"/>
              </a:rPr>
              <a:t>payment rate : </a:t>
            </a:r>
            <a:r>
              <a:rPr lang="en-US" altLang="ko-KR" sz="1500" dirty="0" smtClean="0">
                <a:latin typeface="Tahoma" pitchFamily="34" charset="0"/>
                <a:cs typeface="Tahoma" pitchFamily="34" charset="0"/>
              </a:rPr>
              <a:t>47.5%</a:t>
            </a:r>
            <a:endParaRPr lang="en-US" altLang="ko-KR" sz="1500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500" dirty="0">
                <a:solidFill>
                  <a:srgbClr val="000000"/>
                </a:solidFill>
                <a:latin typeface="Tahoma" pitchFamily="34" charset="0"/>
                <a:ea typeface="맑은 고딕"/>
                <a:cs typeface="Tahoma" pitchFamily="34" charset="0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Business call taxi :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4,449 firms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participate in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December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2011</a:t>
            </a:r>
          </a:p>
          <a:p>
            <a:pPr>
              <a:lnSpc>
                <a:spcPts val="1300"/>
              </a:lnSpc>
            </a:pPr>
            <a:endParaRPr lang="en-US" altLang="ko-KR" sz="15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500" dirty="0">
                <a:solidFill>
                  <a:srgbClr val="000000"/>
                </a:solidFill>
                <a:latin typeface="Tahoma" pitchFamily="34" charset="0"/>
                <a:ea typeface="맑은 고딕"/>
                <a:cs typeface="맑은 고딕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Brand call taxi </a:t>
            </a:r>
            <a:r>
              <a:rPr lang="ko-KR" altLang="en-US" sz="1500" dirty="0">
                <a:solidFill>
                  <a:srgbClr val="000000"/>
                </a:solidFill>
                <a:latin typeface="Tahoma" pitchFamily="34" charset="0"/>
                <a:ea typeface="맑은 고딕"/>
                <a:cs typeface="맑은 고딕"/>
              </a:rPr>
              <a:t> </a:t>
            </a:r>
            <a:endParaRPr lang="en-US" altLang="ko-KR" sz="15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-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23,565</a:t>
            </a:r>
            <a:r>
              <a:rPr lang="ko-KR" altLang="en-US" sz="1500" dirty="0" smtClean="0">
                <a:solidFill>
                  <a:srgbClr val="000000"/>
                </a:solidFill>
                <a:latin typeface="Tahoma" pitchFamily="34" charset="0"/>
                <a:ea typeface="맑은 고딕"/>
                <a:cs typeface="맑은 고딕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taxis are operated (as of </a:t>
            </a:r>
            <a:r>
              <a:rPr lang="en-US" altLang="ko-KR" sz="15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December </a:t>
            </a: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2011)</a:t>
            </a:r>
          </a:p>
          <a:p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- equipped with GPS, providing card payment service and safe return home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내용 개체 틀 2"/>
          <p:cNvSpPr txBox="1">
            <a:spLocks/>
          </p:cNvSpPr>
          <p:nvPr/>
        </p:nvSpPr>
        <p:spPr bwMode="auto">
          <a:xfrm>
            <a:off x="899592" y="1412776"/>
            <a:ext cx="4346426" cy="33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 Social </a:t>
            </a:r>
            <a:r>
              <a:rPr lang="en-US" altLang="ko-KR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benefits </a:t>
            </a:r>
            <a:r>
              <a:rPr lang="en-US" altLang="ko-KR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expected : $ </a:t>
            </a:r>
            <a:r>
              <a:rPr lang="en-US" altLang="ko-KR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1.4 </a:t>
            </a:r>
            <a:r>
              <a:rPr lang="en-US" altLang="ko-KR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billion</a:t>
            </a:r>
            <a:endParaRPr lang="en-US" altLang="ko-KR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endParaRPr lang="en-US" altLang="ko-KR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DDEADD-80B9-42CD-92E6-96CC683BC931}" type="slidenum">
              <a:rPr lang="en-US" altLang="ko-KR">
                <a:solidFill>
                  <a:srgbClr val="898989"/>
                </a:solidFill>
                <a:latin typeface="Tahoma" pitchFamily="34" charset="0"/>
                <a:ea typeface="굴림" charset="-127"/>
                <a:cs typeface="Tahoma" pitchFamily="34" charset="0"/>
              </a:rPr>
              <a:pPr/>
              <a:t>39</a:t>
            </a:fld>
            <a:endParaRPr lang="en-US" altLang="ko-KR">
              <a:solidFill>
                <a:srgbClr val="898989"/>
              </a:solidFill>
              <a:latin typeface="Tahoma" pitchFamily="34" charset="0"/>
              <a:ea typeface="굴림" charset="-127"/>
              <a:cs typeface="Tahoma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59750" name="Group 7"/>
          <p:cNvGrpSpPr>
            <a:grpSpLocks/>
          </p:cNvGrpSpPr>
          <p:nvPr/>
        </p:nvGrpSpPr>
        <p:grpSpPr bwMode="auto">
          <a:xfrm>
            <a:off x="525463" y="1077913"/>
            <a:ext cx="2293938" cy="246062"/>
            <a:chOff x="287" y="468"/>
            <a:chExt cx="1445" cy="155"/>
          </a:xfrm>
        </p:grpSpPr>
        <p:pic>
          <p:nvPicPr>
            <p:cNvPr id="159753" name="Picture 8" descr="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258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Major Achievement</a:t>
              </a:r>
            </a:p>
          </p:txBody>
        </p:sp>
      </p:grpSp>
      <p:sp>
        <p:nvSpPr>
          <p:cNvPr id="159751" name="TextBox 23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Provision of decent public transportation service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159752" name="직사각형 24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7" name="Rectangle 153"/>
          <p:cNvSpPr>
            <a:spLocks noChangeArrowheads="1"/>
          </p:cNvSpPr>
          <p:nvPr/>
        </p:nvSpPr>
        <p:spPr bwMode="auto">
          <a:xfrm>
            <a:off x="660202" y="2197596"/>
            <a:ext cx="4149725" cy="1965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" name="Text Box 103"/>
          <p:cNvSpPr txBox="1">
            <a:spLocks noChangeArrowheads="1"/>
          </p:cNvSpPr>
          <p:nvPr/>
        </p:nvSpPr>
        <p:spPr bwMode="auto">
          <a:xfrm>
            <a:off x="418617" y="3878470"/>
            <a:ext cx="15859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‘03.7~’03.12</a:t>
            </a: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3039864" y="1956296"/>
            <a:ext cx="2108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thousands person / day)</a:t>
            </a:r>
          </a:p>
        </p:txBody>
      </p:sp>
      <p:sp>
        <p:nvSpPr>
          <p:cNvPr id="22" name="Text Box 125"/>
          <p:cNvSpPr txBox="1">
            <a:spLocks noChangeArrowheads="1"/>
          </p:cNvSpPr>
          <p:nvPr/>
        </p:nvSpPr>
        <p:spPr bwMode="auto">
          <a:xfrm>
            <a:off x="1366704" y="3876882"/>
            <a:ext cx="1581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‘05.7~’05.12</a:t>
            </a:r>
          </a:p>
        </p:txBody>
      </p:sp>
      <p:sp>
        <p:nvSpPr>
          <p:cNvPr id="24" name="AutoShape 126"/>
          <p:cNvSpPr>
            <a:spLocks noChangeArrowheads="1"/>
          </p:cNvSpPr>
          <p:nvPr/>
        </p:nvSpPr>
        <p:spPr bwMode="auto">
          <a:xfrm>
            <a:off x="1063427" y="2953387"/>
            <a:ext cx="442913" cy="919021"/>
          </a:xfrm>
          <a:prstGeom prst="can">
            <a:avLst>
              <a:gd name="adj" fmla="val 15563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139"/>
          <p:cNvSpPr txBox="1">
            <a:spLocks noChangeArrowheads="1"/>
          </p:cNvSpPr>
          <p:nvPr/>
        </p:nvSpPr>
        <p:spPr bwMode="auto">
          <a:xfrm>
            <a:off x="1035284" y="2642959"/>
            <a:ext cx="5635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latin typeface="Arial" pitchFamily="34" charset="0"/>
                <a:cs typeface="Arial" pitchFamily="34" charset="0"/>
              </a:rPr>
              <a:t>9,3</a:t>
            </a:r>
            <a:r>
              <a:rPr lang="en-US" altLang="ko-KR" sz="1200" dirty="0"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26" name="Text Box 140"/>
          <p:cNvSpPr txBox="1">
            <a:spLocks noChangeArrowheads="1"/>
          </p:cNvSpPr>
          <p:nvPr/>
        </p:nvSpPr>
        <p:spPr bwMode="auto">
          <a:xfrm>
            <a:off x="1926176" y="2365578"/>
            <a:ext cx="56356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latin typeface="Arial" pitchFamily="34" charset="0"/>
                <a:cs typeface="Arial" pitchFamily="34" charset="0"/>
              </a:rPr>
              <a:t>9,</a:t>
            </a:r>
            <a:r>
              <a:rPr lang="en-US" altLang="ko-KR" sz="1200" dirty="0">
                <a:latin typeface="Arial" pitchFamily="34" charset="0"/>
                <a:cs typeface="Arial" pitchFamily="34" charset="0"/>
              </a:rPr>
              <a:t>833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53667" y="1778570"/>
            <a:ext cx="3141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en-US" sz="1600" dirty="0">
                <a:latin typeface="Tahoma" pitchFamily="34" charset="0"/>
                <a:ea typeface="HY울릉도M" pitchFamily="18" charset="-127"/>
              </a:rPr>
              <a:t>◎ </a:t>
            </a:r>
            <a:r>
              <a:rPr lang="en-US" altLang="ko-KR" sz="1600" dirty="0">
                <a:latin typeface="Tahoma" pitchFamily="34" charset="0"/>
                <a:ea typeface="HY울릉도M" pitchFamily="18" charset="-127"/>
              </a:rPr>
              <a:t>Increase of Passengers</a:t>
            </a:r>
          </a:p>
        </p:txBody>
      </p:sp>
      <p:sp>
        <p:nvSpPr>
          <p:cNvPr id="28" name="Line 152"/>
          <p:cNvSpPr>
            <a:spLocks noChangeShapeType="1"/>
          </p:cNvSpPr>
          <p:nvPr/>
        </p:nvSpPr>
        <p:spPr bwMode="auto">
          <a:xfrm>
            <a:off x="703065" y="3869234"/>
            <a:ext cx="40322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30" name="AutoShape 126"/>
          <p:cNvSpPr>
            <a:spLocks noChangeArrowheads="1"/>
          </p:cNvSpPr>
          <p:nvPr/>
        </p:nvSpPr>
        <p:spPr bwMode="auto">
          <a:xfrm>
            <a:off x="1975923" y="2646162"/>
            <a:ext cx="442913" cy="1221484"/>
          </a:xfrm>
          <a:prstGeom prst="can">
            <a:avLst>
              <a:gd name="adj" fmla="val 20685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140"/>
          <p:cNvSpPr txBox="1">
            <a:spLocks noChangeArrowheads="1"/>
          </p:cNvSpPr>
          <p:nvPr/>
        </p:nvSpPr>
        <p:spPr bwMode="auto">
          <a:xfrm>
            <a:off x="2779528" y="2227495"/>
            <a:ext cx="65274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10,588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125"/>
          <p:cNvSpPr txBox="1">
            <a:spLocks noChangeArrowheads="1"/>
          </p:cNvSpPr>
          <p:nvPr/>
        </p:nvSpPr>
        <p:spPr bwMode="auto">
          <a:xfrm>
            <a:off x="2365580" y="3878470"/>
            <a:ext cx="15811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’10.7~’10.12</a:t>
            </a:r>
            <a:endParaRPr lang="en-US" altLang="ko-KR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26"/>
          <p:cNvSpPr>
            <a:spLocks noChangeArrowheads="1"/>
          </p:cNvSpPr>
          <p:nvPr/>
        </p:nvSpPr>
        <p:spPr bwMode="auto">
          <a:xfrm>
            <a:off x="5410770" y="2219821"/>
            <a:ext cx="3259138" cy="17303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Line 142"/>
          <p:cNvSpPr>
            <a:spLocks noChangeShapeType="1"/>
          </p:cNvSpPr>
          <p:nvPr/>
        </p:nvSpPr>
        <p:spPr bwMode="auto">
          <a:xfrm>
            <a:off x="5418708" y="2234109"/>
            <a:ext cx="3267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35" name="Line 143"/>
          <p:cNvSpPr>
            <a:spLocks noChangeShapeType="1"/>
          </p:cNvSpPr>
          <p:nvPr/>
        </p:nvSpPr>
        <p:spPr bwMode="auto">
          <a:xfrm>
            <a:off x="5398070" y="2583359"/>
            <a:ext cx="326707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36" name="Line 144"/>
          <p:cNvSpPr>
            <a:spLocks noChangeShapeType="1"/>
          </p:cNvSpPr>
          <p:nvPr/>
        </p:nvSpPr>
        <p:spPr bwMode="auto">
          <a:xfrm>
            <a:off x="5398070" y="2834184"/>
            <a:ext cx="326707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37" name="Line 145"/>
          <p:cNvSpPr>
            <a:spLocks noChangeShapeType="1"/>
          </p:cNvSpPr>
          <p:nvPr/>
        </p:nvSpPr>
        <p:spPr bwMode="auto">
          <a:xfrm>
            <a:off x="5398070" y="3154859"/>
            <a:ext cx="326707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38" name="Line 146"/>
          <p:cNvSpPr>
            <a:spLocks noChangeShapeType="1"/>
          </p:cNvSpPr>
          <p:nvPr/>
        </p:nvSpPr>
        <p:spPr bwMode="auto">
          <a:xfrm>
            <a:off x="5398070" y="3439021"/>
            <a:ext cx="326707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39" name="Line 147"/>
          <p:cNvSpPr>
            <a:spLocks noChangeShapeType="1"/>
          </p:cNvSpPr>
          <p:nvPr/>
        </p:nvSpPr>
        <p:spPr bwMode="auto">
          <a:xfrm>
            <a:off x="5398070" y="3721596"/>
            <a:ext cx="3267075" cy="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40" name="Line 148"/>
          <p:cNvSpPr>
            <a:spLocks noChangeShapeType="1"/>
          </p:cNvSpPr>
          <p:nvPr/>
        </p:nvSpPr>
        <p:spPr bwMode="auto">
          <a:xfrm>
            <a:off x="5412358" y="4007346"/>
            <a:ext cx="32670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41" name="Text Box 127"/>
          <p:cNvSpPr txBox="1">
            <a:spLocks noChangeArrowheads="1"/>
          </p:cNvSpPr>
          <p:nvPr/>
        </p:nvSpPr>
        <p:spPr bwMode="auto">
          <a:xfrm>
            <a:off x="5318695" y="3981946"/>
            <a:ext cx="7334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’04.6.24</a:t>
            </a:r>
          </a:p>
        </p:txBody>
      </p:sp>
      <p:sp>
        <p:nvSpPr>
          <p:cNvPr id="42" name="Text Box 133"/>
          <p:cNvSpPr txBox="1">
            <a:spLocks noChangeArrowheads="1"/>
          </p:cNvSpPr>
          <p:nvPr/>
        </p:nvSpPr>
        <p:spPr bwMode="auto">
          <a:xfrm>
            <a:off x="6447408" y="4004171"/>
            <a:ext cx="438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‘05</a:t>
            </a:r>
          </a:p>
        </p:txBody>
      </p:sp>
      <p:cxnSp>
        <p:nvCxnSpPr>
          <p:cNvPr id="43" name="AutoShape 155"/>
          <p:cNvCxnSpPr>
            <a:cxnSpLocks noChangeShapeType="1"/>
          </p:cNvCxnSpPr>
          <p:nvPr/>
        </p:nvCxnSpPr>
        <p:spPr bwMode="auto">
          <a:xfrm>
            <a:off x="5626670" y="2767509"/>
            <a:ext cx="931863" cy="7127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sp>
        <p:nvSpPr>
          <p:cNvPr id="44" name="Text Box 157"/>
          <p:cNvSpPr txBox="1">
            <a:spLocks noChangeArrowheads="1"/>
          </p:cNvSpPr>
          <p:nvPr/>
        </p:nvSpPr>
        <p:spPr bwMode="auto">
          <a:xfrm>
            <a:off x="5425058" y="2540496"/>
            <a:ext cx="4794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sz="120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1.8</a:t>
            </a:r>
          </a:p>
        </p:txBody>
      </p:sp>
      <p:sp>
        <p:nvSpPr>
          <p:cNvPr id="45" name="Text Box 160"/>
          <p:cNvSpPr txBox="1">
            <a:spLocks noChangeArrowheads="1"/>
          </p:cNvSpPr>
          <p:nvPr/>
        </p:nvSpPr>
        <p:spPr bwMode="auto">
          <a:xfrm>
            <a:off x="5425058" y="3394571"/>
            <a:ext cx="4794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6DDA"/>
                </a:solidFill>
                <a:latin typeface="Arial" pitchFamily="34" charset="0"/>
                <a:cs typeface="Arial" pitchFamily="34" charset="0"/>
              </a:rPr>
              <a:t>22.4</a:t>
            </a:r>
          </a:p>
        </p:txBody>
      </p:sp>
      <p:cxnSp>
        <p:nvCxnSpPr>
          <p:cNvPr id="46" name="AutoShape 162"/>
          <p:cNvCxnSpPr>
            <a:cxnSpLocks noChangeShapeType="1"/>
          </p:cNvCxnSpPr>
          <p:nvPr/>
        </p:nvCxnSpPr>
        <p:spPr bwMode="auto">
          <a:xfrm flipV="1">
            <a:off x="5626670" y="2510334"/>
            <a:ext cx="896938" cy="450850"/>
          </a:xfrm>
          <a:prstGeom prst="straightConnector1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</p:spPr>
      </p:cxnSp>
      <p:cxnSp>
        <p:nvCxnSpPr>
          <p:cNvPr id="47" name="AutoShape 163"/>
          <p:cNvCxnSpPr>
            <a:cxnSpLocks noChangeShapeType="1"/>
          </p:cNvCxnSpPr>
          <p:nvPr/>
        </p:nvCxnSpPr>
        <p:spPr bwMode="auto">
          <a:xfrm flipV="1">
            <a:off x="5626670" y="3107234"/>
            <a:ext cx="944563" cy="252412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</p:cxnSp>
      <p:cxnSp>
        <p:nvCxnSpPr>
          <p:cNvPr id="48" name="AutoShape 174"/>
          <p:cNvCxnSpPr>
            <a:cxnSpLocks noChangeShapeType="1"/>
          </p:cNvCxnSpPr>
          <p:nvPr/>
        </p:nvCxnSpPr>
        <p:spPr bwMode="auto">
          <a:xfrm>
            <a:off x="6574408" y="2497634"/>
            <a:ext cx="784225" cy="288925"/>
          </a:xfrm>
          <a:prstGeom prst="straightConnector1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</p:spPr>
      </p:cxn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5571108" y="2745284"/>
            <a:ext cx="98425" cy="61912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val 177"/>
          <p:cNvSpPr>
            <a:spLocks noChangeArrowheads="1"/>
          </p:cNvSpPr>
          <p:nvPr/>
        </p:nvSpPr>
        <p:spPr bwMode="auto">
          <a:xfrm>
            <a:off x="5571108" y="3313609"/>
            <a:ext cx="98425" cy="63500"/>
          </a:xfrm>
          <a:prstGeom prst="ellipse">
            <a:avLst/>
          </a:prstGeom>
          <a:gradFill rotWithShape="1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val 178"/>
          <p:cNvSpPr>
            <a:spLocks noChangeArrowheads="1"/>
          </p:cNvSpPr>
          <p:nvPr/>
        </p:nvSpPr>
        <p:spPr bwMode="auto">
          <a:xfrm>
            <a:off x="5571108" y="2931021"/>
            <a:ext cx="98425" cy="63500"/>
          </a:xfrm>
          <a:prstGeom prst="ellipse">
            <a:avLst/>
          </a:prstGeom>
          <a:gradFill rotWithShape="1">
            <a:gsLst>
              <a:gs pos="0">
                <a:srgbClr val="03A91F"/>
              </a:gs>
              <a:gs pos="100000">
                <a:srgbClr val="014E0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193"/>
          <p:cNvSpPr txBox="1">
            <a:spLocks noChangeArrowheads="1"/>
          </p:cNvSpPr>
          <p:nvPr/>
        </p:nvSpPr>
        <p:spPr bwMode="auto">
          <a:xfrm>
            <a:off x="6375970" y="3497759"/>
            <a:ext cx="4794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sz="120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7.5</a:t>
            </a:r>
          </a:p>
        </p:txBody>
      </p:sp>
      <p:sp>
        <p:nvSpPr>
          <p:cNvPr id="54" name="Text Box 199"/>
          <p:cNvSpPr txBox="1">
            <a:spLocks noChangeArrowheads="1"/>
          </p:cNvSpPr>
          <p:nvPr/>
        </p:nvSpPr>
        <p:spPr bwMode="auto">
          <a:xfrm>
            <a:off x="6375970" y="2859584"/>
            <a:ext cx="4794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>
                <a:solidFill>
                  <a:srgbClr val="006DDA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sz="1200">
                <a:solidFill>
                  <a:srgbClr val="006DDA"/>
                </a:solidFill>
                <a:latin typeface="Arial" pitchFamily="34" charset="0"/>
                <a:cs typeface="Arial" pitchFamily="34" charset="0"/>
              </a:rPr>
              <a:t>0.4</a:t>
            </a:r>
          </a:p>
        </p:txBody>
      </p:sp>
      <p:sp>
        <p:nvSpPr>
          <p:cNvPr id="55" name="Text Box 200"/>
          <p:cNvSpPr txBox="1">
            <a:spLocks noChangeArrowheads="1"/>
          </p:cNvSpPr>
          <p:nvPr/>
        </p:nvSpPr>
        <p:spPr bwMode="auto">
          <a:xfrm>
            <a:off x="6375970" y="2529384"/>
            <a:ext cx="4794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51.4</a:t>
            </a:r>
          </a:p>
        </p:txBody>
      </p:sp>
      <p:sp>
        <p:nvSpPr>
          <p:cNvPr id="56" name="Text Box 206"/>
          <p:cNvSpPr txBox="1">
            <a:spLocks noChangeArrowheads="1"/>
          </p:cNvSpPr>
          <p:nvPr/>
        </p:nvSpPr>
        <p:spPr bwMode="auto">
          <a:xfrm>
            <a:off x="5415533" y="2996109"/>
            <a:ext cx="4794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sz="120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5.8</a:t>
            </a:r>
          </a:p>
        </p:txBody>
      </p:sp>
      <p:sp>
        <p:nvSpPr>
          <p:cNvPr id="57" name="Text Box 216"/>
          <p:cNvSpPr txBox="1">
            <a:spLocks noChangeArrowheads="1"/>
          </p:cNvSpPr>
          <p:nvPr/>
        </p:nvSpPr>
        <p:spPr bwMode="auto">
          <a:xfrm>
            <a:off x="7279258" y="3999409"/>
            <a:ext cx="3952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‘06</a:t>
            </a:r>
          </a:p>
        </p:txBody>
      </p:sp>
      <p:sp>
        <p:nvSpPr>
          <p:cNvPr id="58" name="Text Box 218"/>
          <p:cNvSpPr txBox="1">
            <a:spLocks noChangeArrowheads="1"/>
          </p:cNvSpPr>
          <p:nvPr/>
        </p:nvSpPr>
        <p:spPr bwMode="auto">
          <a:xfrm>
            <a:off x="7193533" y="3602534"/>
            <a:ext cx="4794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13.8</a:t>
            </a:r>
          </a:p>
        </p:txBody>
      </p:sp>
      <p:cxnSp>
        <p:nvCxnSpPr>
          <p:cNvPr id="59" name="AutoShape 219"/>
          <p:cNvCxnSpPr>
            <a:cxnSpLocks noChangeShapeType="1"/>
          </p:cNvCxnSpPr>
          <p:nvPr/>
        </p:nvCxnSpPr>
        <p:spPr bwMode="auto">
          <a:xfrm flipV="1">
            <a:off x="6571233" y="2707184"/>
            <a:ext cx="796925" cy="400050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</p:cxnSp>
      <p:sp>
        <p:nvSpPr>
          <p:cNvPr id="60" name="Oval 220"/>
          <p:cNvSpPr>
            <a:spLocks noChangeArrowheads="1"/>
          </p:cNvSpPr>
          <p:nvPr/>
        </p:nvSpPr>
        <p:spPr bwMode="auto">
          <a:xfrm>
            <a:off x="7312595" y="2757984"/>
            <a:ext cx="100013" cy="61912"/>
          </a:xfrm>
          <a:prstGeom prst="ellipse">
            <a:avLst/>
          </a:prstGeom>
          <a:gradFill rotWithShape="1">
            <a:gsLst>
              <a:gs pos="0">
                <a:srgbClr val="03A91F"/>
              </a:gs>
              <a:gs pos="100000">
                <a:srgbClr val="014E0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Oval 222"/>
          <p:cNvSpPr>
            <a:spLocks noChangeArrowheads="1"/>
          </p:cNvSpPr>
          <p:nvPr/>
        </p:nvSpPr>
        <p:spPr bwMode="auto">
          <a:xfrm>
            <a:off x="7312595" y="2677021"/>
            <a:ext cx="98425" cy="61913"/>
          </a:xfrm>
          <a:prstGeom prst="ellipse">
            <a:avLst/>
          </a:prstGeom>
          <a:gradFill rotWithShape="1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 Box 224"/>
          <p:cNvSpPr txBox="1">
            <a:spLocks noChangeArrowheads="1"/>
          </p:cNvSpPr>
          <p:nvPr/>
        </p:nvSpPr>
        <p:spPr bwMode="auto">
          <a:xfrm>
            <a:off x="7179245" y="2816721"/>
            <a:ext cx="4794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41.1</a:t>
            </a:r>
          </a:p>
        </p:txBody>
      </p:sp>
      <p:sp>
        <p:nvSpPr>
          <p:cNvPr id="63" name="Oval 189"/>
          <p:cNvSpPr>
            <a:spLocks noChangeArrowheads="1"/>
          </p:cNvSpPr>
          <p:nvPr/>
        </p:nvSpPr>
        <p:spPr bwMode="auto">
          <a:xfrm>
            <a:off x="6518845" y="3077071"/>
            <a:ext cx="100013" cy="61913"/>
          </a:xfrm>
          <a:prstGeom prst="ellipse">
            <a:avLst/>
          </a:prstGeom>
          <a:gradFill rotWithShape="1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Oval 190"/>
          <p:cNvSpPr>
            <a:spLocks noChangeArrowheads="1"/>
          </p:cNvSpPr>
          <p:nvPr/>
        </p:nvSpPr>
        <p:spPr bwMode="auto">
          <a:xfrm>
            <a:off x="6518845" y="2464296"/>
            <a:ext cx="100013" cy="63500"/>
          </a:xfrm>
          <a:prstGeom prst="ellipse">
            <a:avLst/>
          </a:prstGeom>
          <a:gradFill rotWithShape="1">
            <a:gsLst>
              <a:gs pos="0">
                <a:srgbClr val="03A91F"/>
              </a:gs>
              <a:gs pos="100000">
                <a:srgbClr val="014E0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AutoShape 226"/>
          <p:cNvCxnSpPr>
            <a:cxnSpLocks noChangeShapeType="1"/>
          </p:cNvCxnSpPr>
          <p:nvPr/>
        </p:nvCxnSpPr>
        <p:spPr bwMode="auto">
          <a:xfrm>
            <a:off x="6571233" y="3481884"/>
            <a:ext cx="801687" cy="10636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sp>
        <p:nvSpPr>
          <p:cNvPr id="66" name="Oval 188"/>
          <p:cNvSpPr>
            <a:spLocks noChangeArrowheads="1"/>
          </p:cNvSpPr>
          <p:nvPr/>
        </p:nvSpPr>
        <p:spPr bwMode="auto">
          <a:xfrm>
            <a:off x="6518845" y="3451721"/>
            <a:ext cx="100013" cy="6191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Oval 221"/>
          <p:cNvSpPr>
            <a:spLocks noChangeArrowheads="1"/>
          </p:cNvSpPr>
          <p:nvPr/>
        </p:nvSpPr>
        <p:spPr bwMode="auto">
          <a:xfrm>
            <a:off x="7318945" y="3556496"/>
            <a:ext cx="100013" cy="6191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193"/>
          <p:cNvSpPr txBox="1">
            <a:spLocks noChangeArrowheads="1"/>
          </p:cNvSpPr>
          <p:nvPr/>
        </p:nvSpPr>
        <p:spPr bwMode="auto">
          <a:xfrm>
            <a:off x="8274620" y="3766046"/>
            <a:ext cx="39786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3.2</a:t>
            </a:r>
            <a:endParaRPr lang="en-US" altLang="ko-KR" sz="1200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 Box 199"/>
          <p:cNvSpPr txBox="1">
            <a:spLocks noChangeArrowheads="1"/>
          </p:cNvSpPr>
          <p:nvPr/>
        </p:nvSpPr>
        <p:spPr bwMode="auto">
          <a:xfrm>
            <a:off x="8098408" y="2316659"/>
            <a:ext cx="48282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rgbClr val="006DDA"/>
                </a:solidFill>
                <a:latin typeface="Arial" pitchFamily="34" charset="0"/>
                <a:cs typeface="Arial" pitchFamily="34" charset="0"/>
              </a:rPr>
              <a:t>88.5</a:t>
            </a:r>
            <a:endParaRPr lang="en-US" altLang="ko-KR" sz="1200" dirty="0">
              <a:solidFill>
                <a:srgbClr val="006DD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 Box 200"/>
          <p:cNvSpPr txBox="1">
            <a:spLocks noChangeArrowheads="1"/>
          </p:cNvSpPr>
          <p:nvPr/>
        </p:nvSpPr>
        <p:spPr bwMode="auto">
          <a:xfrm>
            <a:off x="8128100" y="3484769"/>
            <a:ext cx="39786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8.3</a:t>
            </a:r>
            <a:endParaRPr lang="en-US" altLang="ko-KR" sz="120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AutoShape 226"/>
          <p:cNvCxnSpPr>
            <a:cxnSpLocks noChangeShapeType="1"/>
          </p:cNvCxnSpPr>
          <p:nvPr/>
        </p:nvCxnSpPr>
        <p:spPr bwMode="auto">
          <a:xfrm>
            <a:off x="7376796" y="3592172"/>
            <a:ext cx="825095" cy="277864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sp>
        <p:nvSpPr>
          <p:cNvPr id="72" name="Text Box 216"/>
          <p:cNvSpPr txBox="1">
            <a:spLocks noChangeArrowheads="1"/>
          </p:cNvSpPr>
          <p:nvPr/>
        </p:nvSpPr>
        <p:spPr bwMode="auto">
          <a:xfrm>
            <a:off x="8150795" y="4018459"/>
            <a:ext cx="37683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altLang="ko-KR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Oval 136"/>
          <p:cNvSpPr>
            <a:spLocks noChangeArrowheads="1"/>
          </p:cNvSpPr>
          <p:nvPr/>
        </p:nvSpPr>
        <p:spPr bwMode="auto">
          <a:xfrm>
            <a:off x="7699945" y="2099171"/>
            <a:ext cx="76200" cy="889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Oval 137"/>
          <p:cNvSpPr>
            <a:spLocks noChangeArrowheads="1"/>
          </p:cNvSpPr>
          <p:nvPr/>
        </p:nvSpPr>
        <p:spPr bwMode="auto">
          <a:xfrm>
            <a:off x="6120383" y="2095996"/>
            <a:ext cx="76200" cy="88900"/>
          </a:xfrm>
          <a:prstGeom prst="ellipse">
            <a:avLst/>
          </a:prstGeom>
          <a:gradFill rotWithShape="1">
            <a:gsLst>
              <a:gs pos="0">
                <a:srgbClr val="33CCFF"/>
              </a:gs>
              <a:gs pos="100000">
                <a:srgbClr val="185E76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138"/>
          <p:cNvSpPr>
            <a:spLocks noChangeArrowheads="1"/>
          </p:cNvSpPr>
          <p:nvPr/>
        </p:nvSpPr>
        <p:spPr bwMode="auto">
          <a:xfrm>
            <a:off x="7752333" y="1948359"/>
            <a:ext cx="1201737" cy="3476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Not satisfied</a:t>
            </a:r>
          </a:p>
        </p:txBody>
      </p:sp>
      <p:sp>
        <p:nvSpPr>
          <p:cNvPr id="76" name="Oval 139"/>
          <p:cNvSpPr>
            <a:spLocks noChangeArrowheads="1"/>
          </p:cNvSpPr>
          <p:nvPr/>
        </p:nvSpPr>
        <p:spPr bwMode="auto">
          <a:xfrm>
            <a:off x="7052245" y="2119809"/>
            <a:ext cx="76200" cy="88900"/>
          </a:xfrm>
          <a:prstGeom prst="ellipse">
            <a:avLst/>
          </a:prstGeom>
          <a:solidFill>
            <a:srgbClr val="0099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140"/>
          <p:cNvSpPr>
            <a:spLocks noChangeArrowheads="1"/>
          </p:cNvSpPr>
          <p:nvPr/>
        </p:nvSpPr>
        <p:spPr bwMode="auto">
          <a:xfrm>
            <a:off x="7103045" y="1957884"/>
            <a:ext cx="504825" cy="3476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Fare</a:t>
            </a:r>
          </a:p>
        </p:txBody>
      </p:sp>
      <p:sp>
        <p:nvSpPr>
          <p:cNvPr id="78" name="Rectangle 141"/>
          <p:cNvSpPr>
            <a:spLocks noChangeArrowheads="1"/>
          </p:cNvSpPr>
          <p:nvPr/>
        </p:nvSpPr>
        <p:spPr bwMode="auto">
          <a:xfrm>
            <a:off x="6133083" y="1948359"/>
            <a:ext cx="982662" cy="3476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Satisfied</a:t>
            </a:r>
          </a:p>
        </p:txBody>
      </p:sp>
      <p:sp>
        <p:nvSpPr>
          <p:cNvPr id="79" name="Rectangle 10"/>
          <p:cNvSpPr>
            <a:spLocks noChangeArrowheads="1"/>
          </p:cNvSpPr>
          <p:nvPr/>
        </p:nvSpPr>
        <p:spPr bwMode="auto">
          <a:xfrm>
            <a:off x="4945633" y="1772146"/>
            <a:ext cx="3141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en-US" sz="1600" dirty="0">
                <a:latin typeface="Tahoma" pitchFamily="34" charset="0"/>
                <a:ea typeface="HY울릉도M" pitchFamily="18" charset="-127"/>
              </a:rPr>
              <a:t>◎ </a:t>
            </a:r>
            <a:r>
              <a:rPr lang="en-US" altLang="ko-KR" sz="1600" dirty="0">
                <a:latin typeface="Tahoma" pitchFamily="34" charset="0"/>
                <a:ea typeface="HY울릉도M" pitchFamily="18" charset="-127"/>
              </a:rPr>
              <a:t>Citizens’ satisfaction</a:t>
            </a:r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553840" y="4325540"/>
            <a:ext cx="3141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en-US" sz="1600" dirty="0">
                <a:latin typeface="Tahoma" pitchFamily="34" charset="0"/>
                <a:ea typeface="HY울릉도M" pitchFamily="18" charset="-127"/>
              </a:rPr>
              <a:t>◎ </a:t>
            </a:r>
            <a:r>
              <a:rPr lang="en-US" altLang="ko-KR" sz="1600" dirty="0">
                <a:latin typeface="Tahoma" pitchFamily="34" charset="0"/>
                <a:ea typeface="HY울릉도M" pitchFamily="18" charset="-127"/>
              </a:rPr>
              <a:t>Decline in bus accidents</a:t>
            </a:r>
          </a:p>
        </p:txBody>
      </p:sp>
      <p:sp>
        <p:nvSpPr>
          <p:cNvPr id="81" name="Rectangle 236"/>
          <p:cNvSpPr>
            <a:spLocks noChangeArrowheads="1"/>
          </p:cNvSpPr>
          <p:nvPr/>
        </p:nvSpPr>
        <p:spPr bwMode="auto">
          <a:xfrm>
            <a:off x="679252" y="4766518"/>
            <a:ext cx="4149725" cy="1965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2" name="Text Box 103"/>
          <p:cNvSpPr txBox="1">
            <a:spLocks noChangeArrowheads="1"/>
          </p:cNvSpPr>
          <p:nvPr/>
        </p:nvSpPr>
        <p:spPr bwMode="auto">
          <a:xfrm>
            <a:off x="467544" y="6435558"/>
            <a:ext cx="158591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’04.1~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’04.6</a:t>
            </a:r>
          </a:p>
        </p:txBody>
      </p:sp>
      <p:sp>
        <p:nvSpPr>
          <p:cNvPr id="83" name="Text Box 104"/>
          <p:cNvSpPr txBox="1">
            <a:spLocks noChangeArrowheads="1"/>
          </p:cNvSpPr>
          <p:nvPr/>
        </p:nvSpPr>
        <p:spPr bwMode="auto">
          <a:xfrm>
            <a:off x="2949377" y="4522043"/>
            <a:ext cx="21082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No. of accidents/ month)</a:t>
            </a:r>
          </a:p>
        </p:txBody>
      </p:sp>
      <p:sp>
        <p:nvSpPr>
          <p:cNvPr id="84" name="Text Box 125"/>
          <p:cNvSpPr txBox="1">
            <a:spLocks noChangeArrowheads="1"/>
          </p:cNvSpPr>
          <p:nvPr/>
        </p:nvSpPr>
        <p:spPr bwMode="auto">
          <a:xfrm>
            <a:off x="1385176" y="6433971"/>
            <a:ext cx="15811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05.1~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’05.6</a:t>
            </a:r>
          </a:p>
        </p:txBody>
      </p:sp>
      <p:sp>
        <p:nvSpPr>
          <p:cNvPr id="85" name="AutoShape 126"/>
          <p:cNvSpPr>
            <a:spLocks noChangeArrowheads="1"/>
          </p:cNvSpPr>
          <p:nvPr/>
        </p:nvSpPr>
        <p:spPr bwMode="auto">
          <a:xfrm>
            <a:off x="1139627" y="5330080"/>
            <a:ext cx="442913" cy="1127125"/>
          </a:xfrm>
          <a:prstGeom prst="can">
            <a:avLst>
              <a:gd name="adj" fmla="val 17484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 Box 139"/>
          <p:cNvSpPr txBox="1">
            <a:spLocks noChangeArrowheads="1"/>
          </p:cNvSpPr>
          <p:nvPr/>
        </p:nvSpPr>
        <p:spPr bwMode="auto">
          <a:xfrm>
            <a:off x="1051452" y="5096718"/>
            <a:ext cx="56778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1,139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 Box 140"/>
          <p:cNvSpPr txBox="1">
            <a:spLocks noChangeArrowheads="1"/>
          </p:cNvSpPr>
          <p:nvPr/>
        </p:nvSpPr>
        <p:spPr bwMode="auto">
          <a:xfrm>
            <a:off x="1923338" y="5354471"/>
            <a:ext cx="43954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706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Line 243"/>
          <p:cNvSpPr>
            <a:spLocks noChangeShapeType="1"/>
          </p:cNvSpPr>
          <p:nvPr/>
        </p:nvSpPr>
        <p:spPr bwMode="auto">
          <a:xfrm>
            <a:off x="779265" y="6454030"/>
            <a:ext cx="40322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89" name="AutoShape 127"/>
          <p:cNvSpPr>
            <a:spLocks noChangeArrowheads="1"/>
          </p:cNvSpPr>
          <p:nvPr/>
        </p:nvSpPr>
        <p:spPr bwMode="auto">
          <a:xfrm>
            <a:off x="3644702" y="5938982"/>
            <a:ext cx="481013" cy="508987"/>
          </a:xfrm>
          <a:prstGeom prst="can">
            <a:avLst>
              <a:gd name="adj" fmla="val 8639"/>
            </a:avLst>
          </a:prstGeom>
          <a:gradFill rotWithShape="1">
            <a:gsLst>
              <a:gs pos="0">
                <a:srgbClr val="761847"/>
              </a:gs>
              <a:gs pos="50000">
                <a:srgbClr val="FF3399"/>
              </a:gs>
              <a:gs pos="100000">
                <a:srgbClr val="761847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AutoShape 126"/>
          <p:cNvSpPr>
            <a:spLocks noChangeArrowheads="1"/>
          </p:cNvSpPr>
          <p:nvPr/>
        </p:nvSpPr>
        <p:spPr bwMode="auto">
          <a:xfrm>
            <a:off x="1942388" y="5605296"/>
            <a:ext cx="442913" cy="828675"/>
          </a:xfrm>
          <a:prstGeom prst="can">
            <a:avLst>
              <a:gd name="adj" fmla="val 12854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 Box 140"/>
          <p:cNvSpPr txBox="1">
            <a:spLocks noChangeArrowheads="1"/>
          </p:cNvSpPr>
          <p:nvPr/>
        </p:nvSpPr>
        <p:spPr bwMode="auto">
          <a:xfrm>
            <a:off x="3643115" y="5614243"/>
            <a:ext cx="43954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502</a:t>
            </a:r>
            <a:endParaRPr lang="en-US" altLang="ko-KR" sz="12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 Box 125"/>
          <p:cNvSpPr txBox="1">
            <a:spLocks noChangeArrowheads="1"/>
          </p:cNvSpPr>
          <p:nvPr/>
        </p:nvSpPr>
        <p:spPr bwMode="auto">
          <a:xfrm>
            <a:off x="3150990" y="6454030"/>
            <a:ext cx="15811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11.1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’11.6</a:t>
            </a:r>
            <a:endParaRPr lang="en-US" altLang="ko-KR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Line 255"/>
          <p:cNvSpPr>
            <a:spLocks noChangeShapeType="1"/>
          </p:cNvSpPr>
          <p:nvPr/>
        </p:nvSpPr>
        <p:spPr bwMode="auto">
          <a:xfrm>
            <a:off x="5686995" y="5326905"/>
            <a:ext cx="0" cy="838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94" name="Rectangle 10"/>
          <p:cNvSpPr>
            <a:spLocks noChangeArrowheads="1"/>
          </p:cNvSpPr>
          <p:nvPr/>
        </p:nvSpPr>
        <p:spPr bwMode="auto">
          <a:xfrm>
            <a:off x="4955158" y="4335065"/>
            <a:ext cx="4008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en-US" sz="1600">
                <a:latin typeface="Tahoma" pitchFamily="34" charset="0"/>
                <a:ea typeface="HY울릉도M" pitchFamily="18" charset="-127"/>
              </a:rPr>
              <a:t>◎ </a:t>
            </a:r>
            <a:r>
              <a:rPr lang="en-US" altLang="ko-KR" sz="1600">
                <a:latin typeface="Tahoma" pitchFamily="34" charset="0"/>
                <a:ea typeface="HY울릉도M" pitchFamily="18" charset="-127"/>
              </a:rPr>
              <a:t>Increase in fare revenues (Bus)</a:t>
            </a:r>
          </a:p>
        </p:txBody>
      </p:sp>
      <p:graphicFrame>
        <p:nvGraphicFramePr>
          <p:cNvPr id="95" name="Object 259"/>
          <p:cNvGraphicFramePr>
            <a:graphicFrameLocks noChangeAspect="1"/>
          </p:cNvGraphicFramePr>
          <p:nvPr/>
        </p:nvGraphicFramePr>
        <p:xfrm>
          <a:off x="5175820" y="4731593"/>
          <a:ext cx="3629025" cy="2009775"/>
        </p:xfrm>
        <a:graphic>
          <a:graphicData uri="http://schemas.openxmlformats.org/presentationml/2006/ole">
            <p:oleObj spid="_x0000_s271361" name="워크시트" r:id="rId6" imgW="3048000" imgH="1685941" progId="Excel.Sheet.8">
              <p:embed/>
            </p:oleObj>
          </a:graphicData>
        </a:graphic>
      </p:graphicFrame>
      <p:sp>
        <p:nvSpPr>
          <p:cNvPr id="96" name="Rectangle 260"/>
          <p:cNvSpPr>
            <a:spLocks noChangeArrowheads="1"/>
          </p:cNvSpPr>
          <p:nvPr/>
        </p:nvSpPr>
        <p:spPr bwMode="auto">
          <a:xfrm>
            <a:off x="7819008" y="4525218"/>
            <a:ext cx="143351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kumimoji="0" lang="ko-KR" altLang="en-US" sz="1200">
                <a:latin typeface="Arial" pitchFamily="34" charset="0"/>
                <a:ea typeface="(한)동판체C" charset="-127"/>
              </a:rPr>
              <a:t>(</a:t>
            </a:r>
            <a:r>
              <a:rPr kumimoji="0" lang="en-US" altLang="ko-KR" sz="1200">
                <a:latin typeface="Arial" pitchFamily="34" charset="0"/>
                <a:ea typeface="(한)동판체C" charset="-127"/>
              </a:rPr>
              <a:t>million won/day)</a:t>
            </a:r>
          </a:p>
        </p:txBody>
      </p:sp>
      <p:sp>
        <p:nvSpPr>
          <p:cNvPr id="97" name="Rectangle 261"/>
          <p:cNvSpPr>
            <a:spLocks noChangeArrowheads="1"/>
          </p:cNvSpPr>
          <p:nvPr/>
        </p:nvSpPr>
        <p:spPr bwMode="auto">
          <a:xfrm>
            <a:off x="8171433" y="5041155"/>
            <a:ext cx="965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latinLnBrk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kumimoji="0" lang="en-US" altLang="ko-KR" sz="1400">
                <a:solidFill>
                  <a:srgbClr val="CC0000"/>
                </a:solidFill>
                <a:latin typeface="Arial" pitchFamily="34" charset="0"/>
                <a:ea typeface="휴먼태모음T" pitchFamily="18" charset="-127"/>
              </a:rPr>
              <a:t>24.18%</a:t>
            </a:r>
          </a:p>
        </p:txBody>
      </p:sp>
      <p:sp>
        <p:nvSpPr>
          <p:cNvPr id="98" name="Oval 188"/>
          <p:cNvSpPr>
            <a:spLocks noChangeArrowheads="1"/>
          </p:cNvSpPr>
          <p:nvPr/>
        </p:nvSpPr>
        <p:spPr bwMode="auto">
          <a:xfrm>
            <a:off x="8172400" y="3861048"/>
            <a:ext cx="98425" cy="61912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9" name="AutoShape 174"/>
          <p:cNvCxnSpPr>
            <a:cxnSpLocks noChangeShapeType="1"/>
          </p:cNvCxnSpPr>
          <p:nvPr/>
        </p:nvCxnSpPr>
        <p:spPr bwMode="auto">
          <a:xfrm>
            <a:off x="7384033" y="2792909"/>
            <a:ext cx="854803" cy="975527"/>
          </a:xfrm>
          <a:prstGeom prst="straightConnector1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</p:spPr>
      </p:cxnSp>
      <p:cxnSp>
        <p:nvCxnSpPr>
          <p:cNvPr id="100" name="AutoShape 219"/>
          <p:cNvCxnSpPr>
            <a:cxnSpLocks noChangeShapeType="1"/>
          </p:cNvCxnSpPr>
          <p:nvPr/>
        </p:nvCxnSpPr>
        <p:spPr bwMode="auto">
          <a:xfrm flipV="1">
            <a:off x="7393558" y="2357934"/>
            <a:ext cx="771525" cy="339725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</p:cxnSp>
      <p:sp>
        <p:nvSpPr>
          <p:cNvPr id="101" name="Oval 190"/>
          <p:cNvSpPr>
            <a:spLocks noChangeArrowheads="1"/>
          </p:cNvSpPr>
          <p:nvPr/>
        </p:nvSpPr>
        <p:spPr bwMode="auto">
          <a:xfrm>
            <a:off x="8172400" y="3744740"/>
            <a:ext cx="98425" cy="61913"/>
          </a:xfrm>
          <a:prstGeom prst="ellipse">
            <a:avLst/>
          </a:prstGeom>
          <a:gradFill rotWithShape="1">
            <a:gsLst>
              <a:gs pos="0">
                <a:srgbClr val="03A91F"/>
              </a:gs>
              <a:gs pos="100000">
                <a:srgbClr val="014E0E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Oval 189"/>
          <p:cNvSpPr>
            <a:spLocks noChangeArrowheads="1"/>
          </p:cNvSpPr>
          <p:nvPr/>
        </p:nvSpPr>
        <p:spPr bwMode="auto">
          <a:xfrm>
            <a:off x="8084120" y="2332534"/>
            <a:ext cx="98425" cy="61912"/>
          </a:xfrm>
          <a:prstGeom prst="ellipse">
            <a:avLst/>
          </a:prstGeom>
          <a:gradFill rotWithShape="1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12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 Box 223"/>
          <p:cNvSpPr txBox="1">
            <a:spLocks noChangeArrowheads="1"/>
          </p:cNvSpPr>
          <p:nvPr/>
        </p:nvSpPr>
        <p:spPr bwMode="auto">
          <a:xfrm>
            <a:off x="7166545" y="2475409"/>
            <a:ext cx="4794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>
                <a:solidFill>
                  <a:srgbClr val="006DDA"/>
                </a:solidFill>
                <a:latin typeface="Arial" pitchFamily="34" charset="0"/>
                <a:cs typeface="Arial" pitchFamily="34" charset="0"/>
              </a:rPr>
              <a:t>45.1</a:t>
            </a:r>
          </a:p>
        </p:txBody>
      </p:sp>
      <p:sp>
        <p:nvSpPr>
          <p:cNvPr id="104" name="AutoShape 127"/>
          <p:cNvSpPr>
            <a:spLocks noChangeArrowheads="1"/>
          </p:cNvSpPr>
          <p:nvPr/>
        </p:nvSpPr>
        <p:spPr bwMode="auto">
          <a:xfrm>
            <a:off x="3996533" y="2401456"/>
            <a:ext cx="481013" cy="1473696"/>
          </a:xfrm>
          <a:prstGeom prst="can">
            <a:avLst>
              <a:gd name="adj" fmla="val 21019"/>
            </a:avLst>
          </a:prstGeom>
          <a:gradFill rotWithShape="1">
            <a:gsLst>
              <a:gs pos="0">
                <a:srgbClr val="761847"/>
              </a:gs>
              <a:gs pos="50000">
                <a:srgbClr val="FF3399"/>
              </a:gs>
              <a:gs pos="100000">
                <a:srgbClr val="761847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 Box 140"/>
          <p:cNvSpPr txBox="1">
            <a:spLocks noChangeArrowheads="1"/>
          </p:cNvSpPr>
          <p:nvPr/>
        </p:nvSpPr>
        <p:spPr bwMode="auto">
          <a:xfrm>
            <a:off x="3909043" y="2141133"/>
            <a:ext cx="65274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10,874</a:t>
            </a:r>
            <a:endParaRPr lang="en-US" altLang="ko-KR" sz="12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125"/>
          <p:cNvSpPr txBox="1">
            <a:spLocks noChangeArrowheads="1"/>
          </p:cNvSpPr>
          <p:nvPr/>
        </p:nvSpPr>
        <p:spPr bwMode="auto">
          <a:xfrm>
            <a:off x="3502821" y="3874862"/>
            <a:ext cx="15811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11.7~’11.12</a:t>
            </a:r>
            <a:endParaRPr lang="en-US" altLang="ko-KR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AutoShape 126"/>
          <p:cNvSpPr>
            <a:spLocks noChangeArrowheads="1"/>
          </p:cNvSpPr>
          <p:nvPr/>
        </p:nvSpPr>
        <p:spPr bwMode="auto">
          <a:xfrm>
            <a:off x="2905711" y="2530764"/>
            <a:ext cx="442913" cy="1327632"/>
          </a:xfrm>
          <a:prstGeom prst="can">
            <a:avLst>
              <a:gd name="adj" fmla="val 20685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 Box 125"/>
          <p:cNvSpPr txBox="1">
            <a:spLocks noChangeArrowheads="1"/>
          </p:cNvSpPr>
          <p:nvPr/>
        </p:nvSpPr>
        <p:spPr bwMode="auto">
          <a:xfrm>
            <a:off x="2216447" y="6433971"/>
            <a:ext cx="15811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altLang="ko-KR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05.1~</a:t>
            </a:r>
            <a:r>
              <a:rPr lang="en-US" altLang="ko-K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’05.6</a:t>
            </a:r>
          </a:p>
        </p:txBody>
      </p:sp>
      <p:sp>
        <p:nvSpPr>
          <p:cNvPr id="110" name="Text Box 140"/>
          <p:cNvSpPr txBox="1">
            <a:spLocks noChangeArrowheads="1"/>
          </p:cNvSpPr>
          <p:nvPr/>
        </p:nvSpPr>
        <p:spPr bwMode="auto">
          <a:xfrm>
            <a:off x="2773540" y="5537501"/>
            <a:ext cx="43954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581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AutoShape 126"/>
          <p:cNvSpPr>
            <a:spLocks noChangeArrowheads="1"/>
          </p:cNvSpPr>
          <p:nvPr/>
        </p:nvSpPr>
        <p:spPr bwMode="auto">
          <a:xfrm>
            <a:off x="2773659" y="5828145"/>
            <a:ext cx="442913" cy="615062"/>
          </a:xfrm>
          <a:prstGeom prst="can">
            <a:avLst>
              <a:gd name="adj" fmla="val 12854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 sz="2400" b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1" name="Group 1079"/>
          <p:cNvGrpSpPr>
            <a:grpSpLocks/>
          </p:cNvGrpSpPr>
          <p:nvPr/>
        </p:nvGrpSpPr>
        <p:grpSpPr bwMode="auto">
          <a:xfrm>
            <a:off x="6745288" y="4092575"/>
            <a:ext cx="1697037" cy="2813050"/>
            <a:chOff x="3668" y="833"/>
            <a:chExt cx="1961" cy="3130"/>
          </a:xfrm>
        </p:grpSpPr>
        <p:pic>
          <p:nvPicPr>
            <p:cNvPr id="62" name="Picture 1080" descr="6p_한반도map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90" y="833"/>
              <a:ext cx="1939" cy="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081" descr="6p-서울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668" y="852"/>
              <a:ext cx="1036" cy="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26" name="Freeform 1082"/>
            <p:cNvSpPr>
              <a:spLocks/>
            </p:cNvSpPr>
            <p:nvPr/>
          </p:nvSpPr>
          <p:spPr bwMode="auto">
            <a:xfrm>
              <a:off x="4066" y="1531"/>
              <a:ext cx="211" cy="139"/>
            </a:xfrm>
            <a:custGeom>
              <a:avLst/>
              <a:gdLst>
                <a:gd name="T0" fmla="*/ 0 w 725"/>
                <a:gd name="T1" fmla="*/ 0 h 530"/>
                <a:gd name="T2" fmla="*/ 0 w 725"/>
                <a:gd name="T3" fmla="*/ 0 h 530"/>
                <a:gd name="T4" fmla="*/ 0 w 725"/>
                <a:gd name="T5" fmla="*/ 0 h 530"/>
                <a:gd name="T6" fmla="*/ 0 w 725"/>
                <a:gd name="T7" fmla="*/ 0 h 530"/>
                <a:gd name="T8" fmla="*/ 0 w 725"/>
                <a:gd name="T9" fmla="*/ 0 h 530"/>
                <a:gd name="T10" fmla="*/ 0 w 725"/>
                <a:gd name="T11" fmla="*/ 0 h 530"/>
                <a:gd name="T12" fmla="*/ 0 w 725"/>
                <a:gd name="T13" fmla="*/ 0 h 530"/>
                <a:gd name="T14" fmla="*/ 0 w 725"/>
                <a:gd name="T15" fmla="*/ 0 h 530"/>
                <a:gd name="T16" fmla="*/ 0 w 725"/>
                <a:gd name="T17" fmla="*/ 0 h 530"/>
                <a:gd name="T18" fmla="*/ 0 w 725"/>
                <a:gd name="T19" fmla="*/ 0 h 530"/>
                <a:gd name="T20" fmla="*/ 0 w 725"/>
                <a:gd name="T21" fmla="*/ 0 h 530"/>
                <a:gd name="T22" fmla="*/ 0 w 725"/>
                <a:gd name="T23" fmla="*/ 0 h 530"/>
                <a:gd name="T24" fmla="*/ 0 w 725"/>
                <a:gd name="T25" fmla="*/ 0 h 530"/>
                <a:gd name="T26" fmla="*/ 0 w 725"/>
                <a:gd name="T27" fmla="*/ 0 h 530"/>
                <a:gd name="T28" fmla="*/ 0 w 725"/>
                <a:gd name="T29" fmla="*/ 0 h 530"/>
                <a:gd name="T30" fmla="*/ 0 w 725"/>
                <a:gd name="T31" fmla="*/ 0 h 530"/>
                <a:gd name="T32" fmla="*/ 0 w 725"/>
                <a:gd name="T33" fmla="*/ 0 h 530"/>
                <a:gd name="T34" fmla="*/ 0 w 725"/>
                <a:gd name="T35" fmla="*/ 0 h 530"/>
                <a:gd name="T36" fmla="*/ 0 w 725"/>
                <a:gd name="T37" fmla="*/ 0 h 530"/>
                <a:gd name="T38" fmla="*/ 0 w 725"/>
                <a:gd name="T39" fmla="*/ 0 h 530"/>
                <a:gd name="T40" fmla="*/ 0 w 725"/>
                <a:gd name="T41" fmla="*/ 0 h 530"/>
                <a:gd name="T42" fmla="*/ 0 w 725"/>
                <a:gd name="T43" fmla="*/ 0 h 530"/>
                <a:gd name="T44" fmla="*/ 0 w 725"/>
                <a:gd name="T45" fmla="*/ 0 h 530"/>
                <a:gd name="T46" fmla="*/ 0 w 725"/>
                <a:gd name="T47" fmla="*/ 0 h 530"/>
                <a:gd name="T48" fmla="*/ 0 w 725"/>
                <a:gd name="T49" fmla="*/ 0 h 530"/>
                <a:gd name="T50" fmla="*/ 0 w 725"/>
                <a:gd name="T51" fmla="*/ 0 h 530"/>
                <a:gd name="T52" fmla="*/ 0 w 725"/>
                <a:gd name="T53" fmla="*/ 0 h 530"/>
                <a:gd name="T54" fmla="*/ 0 w 725"/>
                <a:gd name="T55" fmla="*/ 0 h 530"/>
                <a:gd name="T56" fmla="*/ 0 w 725"/>
                <a:gd name="T57" fmla="*/ 0 h 530"/>
                <a:gd name="T58" fmla="*/ 0 w 725"/>
                <a:gd name="T59" fmla="*/ 0 h 530"/>
                <a:gd name="T60" fmla="*/ 0 w 725"/>
                <a:gd name="T61" fmla="*/ 0 h 530"/>
                <a:gd name="T62" fmla="*/ 0 w 725"/>
                <a:gd name="T63" fmla="*/ 0 h 530"/>
                <a:gd name="T64" fmla="*/ 0 w 725"/>
                <a:gd name="T65" fmla="*/ 0 h 530"/>
                <a:gd name="T66" fmla="*/ 0 w 725"/>
                <a:gd name="T67" fmla="*/ 0 h 530"/>
                <a:gd name="T68" fmla="*/ 0 w 725"/>
                <a:gd name="T69" fmla="*/ 0 h 530"/>
                <a:gd name="T70" fmla="*/ 0 w 725"/>
                <a:gd name="T71" fmla="*/ 0 h 530"/>
                <a:gd name="T72" fmla="*/ 0 w 725"/>
                <a:gd name="T73" fmla="*/ 0 h 530"/>
                <a:gd name="T74" fmla="*/ 0 w 725"/>
                <a:gd name="T75" fmla="*/ 0 h 530"/>
                <a:gd name="T76" fmla="*/ 0 w 725"/>
                <a:gd name="T77" fmla="*/ 0 h 53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25"/>
                <a:gd name="T118" fmla="*/ 0 h 530"/>
                <a:gd name="T119" fmla="*/ 725 w 725"/>
                <a:gd name="T120" fmla="*/ 530 h 53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25" h="530">
                  <a:moveTo>
                    <a:pt x="0" y="297"/>
                  </a:moveTo>
                  <a:cubicBezTo>
                    <a:pt x="6" y="287"/>
                    <a:pt x="27" y="256"/>
                    <a:pt x="36" y="241"/>
                  </a:cubicBezTo>
                  <a:cubicBezTo>
                    <a:pt x="45" y="226"/>
                    <a:pt x="37" y="204"/>
                    <a:pt x="56" y="205"/>
                  </a:cubicBezTo>
                  <a:cubicBezTo>
                    <a:pt x="75" y="206"/>
                    <a:pt x="125" y="241"/>
                    <a:pt x="148" y="245"/>
                  </a:cubicBezTo>
                  <a:cubicBezTo>
                    <a:pt x="171" y="249"/>
                    <a:pt x="181" y="231"/>
                    <a:pt x="192" y="229"/>
                  </a:cubicBezTo>
                  <a:cubicBezTo>
                    <a:pt x="203" y="227"/>
                    <a:pt x="206" y="251"/>
                    <a:pt x="216" y="233"/>
                  </a:cubicBezTo>
                  <a:cubicBezTo>
                    <a:pt x="226" y="215"/>
                    <a:pt x="241" y="142"/>
                    <a:pt x="252" y="121"/>
                  </a:cubicBezTo>
                  <a:cubicBezTo>
                    <a:pt x="263" y="100"/>
                    <a:pt x="274" y="109"/>
                    <a:pt x="284" y="105"/>
                  </a:cubicBezTo>
                  <a:cubicBezTo>
                    <a:pt x="294" y="101"/>
                    <a:pt x="300" y="92"/>
                    <a:pt x="312" y="97"/>
                  </a:cubicBezTo>
                  <a:cubicBezTo>
                    <a:pt x="324" y="102"/>
                    <a:pt x="338" y="146"/>
                    <a:pt x="356" y="133"/>
                  </a:cubicBezTo>
                  <a:cubicBezTo>
                    <a:pt x="374" y="120"/>
                    <a:pt x="399" y="34"/>
                    <a:pt x="420" y="17"/>
                  </a:cubicBezTo>
                  <a:cubicBezTo>
                    <a:pt x="441" y="0"/>
                    <a:pt x="458" y="25"/>
                    <a:pt x="480" y="29"/>
                  </a:cubicBezTo>
                  <a:cubicBezTo>
                    <a:pt x="502" y="33"/>
                    <a:pt x="538" y="28"/>
                    <a:pt x="552" y="41"/>
                  </a:cubicBezTo>
                  <a:cubicBezTo>
                    <a:pt x="566" y="54"/>
                    <a:pt x="557" y="94"/>
                    <a:pt x="564" y="109"/>
                  </a:cubicBezTo>
                  <a:cubicBezTo>
                    <a:pt x="571" y="124"/>
                    <a:pt x="586" y="118"/>
                    <a:pt x="592" y="133"/>
                  </a:cubicBezTo>
                  <a:cubicBezTo>
                    <a:pt x="598" y="148"/>
                    <a:pt x="603" y="181"/>
                    <a:pt x="600" y="201"/>
                  </a:cubicBezTo>
                  <a:cubicBezTo>
                    <a:pt x="597" y="221"/>
                    <a:pt x="573" y="240"/>
                    <a:pt x="572" y="253"/>
                  </a:cubicBezTo>
                  <a:cubicBezTo>
                    <a:pt x="571" y="266"/>
                    <a:pt x="574" y="281"/>
                    <a:pt x="592" y="281"/>
                  </a:cubicBezTo>
                  <a:cubicBezTo>
                    <a:pt x="610" y="281"/>
                    <a:pt x="658" y="252"/>
                    <a:pt x="680" y="253"/>
                  </a:cubicBezTo>
                  <a:cubicBezTo>
                    <a:pt x="702" y="254"/>
                    <a:pt x="725" y="275"/>
                    <a:pt x="724" y="285"/>
                  </a:cubicBezTo>
                  <a:cubicBezTo>
                    <a:pt x="723" y="295"/>
                    <a:pt x="687" y="298"/>
                    <a:pt x="672" y="313"/>
                  </a:cubicBezTo>
                  <a:cubicBezTo>
                    <a:pt x="657" y="328"/>
                    <a:pt x="635" y="360"/>
                    <a:pt x="636" y="373"/>
                  </a:cubicBezTo>
                  <a:cubicBezTo>
                    <a:pt x="637" y="386"/>
                    <a:pt x="682" y="378"/>
                    <a:pt x="680" y="393"/>
                  </a:cubicBezTo>
                  <a:cubicBezTo>
                    <a:pt x="706" y="410"/>
                    <a:pt x="617" y="428"/>
                    <a:pt x="624" y="461"/>
                  </a:cubicBezTo>
                  <a:cubicBezTo>
                    <a:pt x="626" y="473"/>
                    <a:pt x="568" y="461"/>
                    <a:pt x="572" y="473"/>
                  </a:cubicBezTo>
                  <a:cubicBezTo>
                    <a:pt x="573" y="477"/>
                    <a:pt x="496" y="529"/>
                    <a:pt x="496" y="529"/>
                  </a:cubicBezTo>
                  <a:cubicBezTo>
                    <a:pt x="474" y="530"/>
                    <a:pt x="477" y="472"/>
                    <a:pt x="460" y="461"/>
                  </a:cubicBezTo>
                  <a:cubicBezTo>
                    <a:pt x="449" y="451"/>
                    <a:pt x="439" y="468"/>
                    <a:pt x="428" y="469"/>
                  </a:cubicBezTo>
                  <a:cubicBezTo>
                    <a:pt x="417" y="470"/>
                    <a:pt x="413" y="458"/>
                    <a:pt x="396" y="465"/>
                  </a:cubicBezTo>
                  <a:cubicBezTo>
                    <a:pt x="369" y="459"/>
                    <a:pt x="345" y="509"/>
                    <a:pt x="328" y="513"/>
                  </a:cubicBezTo>
                  <a:cubicBezTo>
                    <a:pt x="311" y="517"/>
                    <a:pt x="305" y="490"/>
                    <a:pt x="292" y="489"/>
                  </a:cubicBezTo>
                  <a:cubicBezTo>
                    <a:pt x="279" y="488"/>
                    <a:pt x="268" y="516"/>
                    <a:pt x="248" y="505"/>
                  </a:cubicBezTo>
                  <a:cubicBezTo>
                    <a:pt x="205" y="502"/>
                    <a:pt x="190" y="432"/>
                    <a:pt x="172" y="421"/>
                  </a:cubicBezTo>
                  <a:cubicBezTo>
                    <a:pt x="154" y="410"/>
                    <a:pt x="155" y="438"/>
                    <a:pt x="140" y="441"/>
                  </a:cubicBezTo>
                  <a:cubicBezTo>
                    <a:pt x="125" y="444"/>
                    <a:pt x="95" y="443"/>
                    <a:pt x="84" y="437"/>
                  </a:cubicBezTo>
                  <a:cubicBezTo>
                    <a:pt x="73" y="431"/>
                    <a:pt x="77" y="414"/>
                    <a:pt x="76" y="405"/>
                  </a:cubicBezTo>
                  <a:cubicBezTo>
                    <a:pt x="75" y="396"/>
                    <a:pt x="77" y="398"/>
                    <a:pt x="80" y="385"/>
                  </a:cubicBezTo>
                  <a:cubicBezTo>
                    <a:pt x="83" y="372"/>
                    <a:pt x="105" y="339"/>
                    <a:pt x="92" y="325"/>
                  </a:cubicBezTo>
                  <a:cubicBezTo>
                    <a:pt x="79" y="311"/>
                    <a:pt x="22" y="306"/>
                    <a:pt x="4" y="301"/>
                  </a:cubicBezTo>
                </a:path>
              </a:pathLst>
            </a:custGeom>
            <a:solidFill>
              <a:srgbClr val="FFC000">
                <a:alpha val="25098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24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9E49CD20-C0D2-4BBF-8D19-048792C65995}" type="slidenum">
              <a:rPr lang="en-US" altLang="ko-KR"/>
              <a:pPr>
                <a:defRPr/>
              </a:pPr>
              <a:t>4</a:t>
            </a:fld>
            <a:endParaRPr lang="en-US" altLang="ko-KR" dirty="0"/>
          </a:p>
        </p:txBody>
      </p:sp>
      <p:sp>
        <p:nvSpPr>
          <p:cNvPr id="51" name="내용 개체 틀 2"/>
          <p:cNvSpPr txBox="1">
            <a:spLocks/>
          </p:cNvSpPr>
          <p:nvPr/>
        </p:nvSpPr>
        <p:spPr bwMode="auto">
          <a:xfrm>
            <a:off x="220663" y="1819275"/>
            <a:ext cx="89233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5"/>
              </a:buBlip>
              <a:defRPr/>
            </a:pPr>
            <a:endParaRPr lang="ko-KR" altLang="en-US" sz="1500" dirty="0">
              <a:effectLst>
                <a:outerShdw blurRad="38100" dist="38100" dir="2700000" algn="tl">
                  <a:srgbClr val="C0C0C0"/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5" name="Oval 1083"/>
          <p:cNvSpPr>
            <a:spLocks noChangeArrowheads="1"/>
          </p:cNvSpPr>
          <p:nvPr/>
        </p:nvSpPr>
        <p:spPr bwMode="auto">
          <a:xfrm>
            <a:off x="6365875" y="5383213"/>
            <a:ext cx="2732088" cy="3794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(Area=11,730㎢, 25mill. 49.3%)</a:t>
            </a:r>
            <a:r>
              <a:rPr lang="en-US" altLang="ko-KR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66" name="Oval 1084"/>
          <p:cNvSpPr>
            <a:spLocks noChangeArrowheads="1"/>
          </p:cNvSpPr>
          <p:nvPr/>
        </p:nvSpPr>
        <p:spPr bwMode="auto">
          <a:xfrm>
            <a:off x="6097588" y="5110163"/>
            <a:ext cx="2927350" cy="3794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defRPr/>
            </a:pPr>
            <a:r>
              <a:rPr lang="en-US" altLang="ko-KR" sz="20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Capital Region</a:t>
            </a:r>
          </a:p>
        </p:txBody>
      </p:sp>
      <p:pic>
        <p:nvPicPr>
          <p:cNvPr id="87" name="Picture 1073" descr="12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983680" y="1724514"/>
            <a:ext cx="2763489" cy="218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Oval 1085"/>
          <p:cNvSpPr>
            <a:spLocks noChangeArrowheads="1"/>
          </p:cNvSpPr>
          <p:nvPr/>
        </p:nvSpPr>
        <p:spPr bwMode="auto">
          <a:xfrm>
            <a:off x="6122988" y="3052763"/>
            <a:ext cx="2732087" cy="3794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(Area=605㎢, 10mill, 20.7%)</a:t>
            </a:r>
            <a:r>
              <a:rPr lang="en-US" altLang="ko-KR" sz="14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89" name="Oval 1086"/>
          <p:cNvSpPr>
            <a:spLocks noChangeArrowheads="1"/>
          </p:cNvSpPr>
          <p:nvPr/>
        </p:nvSpPr>
        <p:spPr bwMode="auto">
          <a:xfrm>
            <a:off x="5949950" y="2751138"/>
            <a:ext cx="2928938" cy="3794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defRPr/>
            </a:pPr>
            <a:r>
              <a:rPr lang="en-US" altLang="ko-KR" sz="24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Seoul</a:t>
            </a:r>
          </a:p>
        </p:txBody>
      </p:sp>
      <p:pic>
        <p:nvPicPr>
          <p:cNvPr id="102409" name="Picture 2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3203575" y="4413250"/>
            <a:ext cx="642938" cy="10588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grpSp>
        <p:nvGrpSpPr>
          <p:cNvPr id="102410" name="그룹 85"/>
          <p:cNvGrpSpPr>
            <a:grpSpLocks/>
          </p:cNvGrpSpPr>
          <p:nvPr/>
        </p:nvGrpSpPr>
        <p:grpSpPr bwMode="auto">
          <a:xfrm>
            <a:off x="395288" y="1158875"/>
            <a:ext cx="6408737" cy="5654675"/>
            <a:chOff x="368107" y="1214422"/>
            <a:chExt cx="5685174" cy="4929642"/>
          </a:xfrm>
        </p:grpSpPr>
        <p:grpSp>
          <p:nvGrpSpPr>
            <p:cNvPr id="102419" name="Group 1070"/>
            <p:cNvGrpSpPr>
              <a:grpSpLocks/>
            </p:cNvGrpSpPr>
            <p:nvPr/>
          </p:nvGrpSpPr>
          <p:grpSpPr bwMode="auto">
            <a:xfrm>
              <a:off x="368107" y="1214422"/>
              <a:ext cx="5685174" cy="4929642"/>
              <a:chOff x="0" y="0"/>
              <a:chExt cx="5760" cy="4320"/>
            </a:xfrm>
          </p:grpSpPr>
          <p:pic>
            <p:nvPicPr>
              <p:cNvPr id="102422" name="Picture 1071" descr="13p-map"/>
              <p:cNvPicPr>
                <a:picLocks noChangeAspect="1" noChangeArrowheads="1"/>
              </p:cNvPicPr>
              <p:nvPr/>
            </p:nvPicPr>
            <p:blipFill>
              <a:blip r:embed="rId8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23" name="Picture 1072" descr="13p-000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0" y="0"/>
                <a:ext cx="4182" cy="3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2420" name="타원 83"/>
            <p:cNvSpPr>
              <a:spLocks noChangeArrowheads="1"/>
            </p:cNvSpPr>
            <p:nvPr/>
          </p:nvSpPr>
          <p:spPr bwMode="auto">
            <a:xfrm>
              <a:off x="1623992" y="1495412"/>
              <a:ext cx="3429024" cy="3429024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sz="1400" b="1"/>
            </a:p>
          </p:txBody>
        </p:sp>
        <p:sp>
          <p:nvSpPr>
            <p:cNvPr id="85" name="타원 84"/>
            <p:cNvSpPr/>
            <p:nvPr/>
          </p:nvSpPr>
          <p:spPr bwMode="auto">
            <a:xfrm>
              <a:off x="2508673" y="2404622"/>
              <a:ext cx="1605425" cy="1605386"/>
            </a:xfrm>
            <a:prstGeom prst="ellipse">
              <a:avLst/>
            </a:prstGeom>
            <a:noFill/>
            <a:ln w="19050">
              <a:prstDash val="sysDash"/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ko-KR" altLang="en-US" sz="1400" b="1" dirty="0"/>
            </a:p>
          </p:txBody>
        </p:sp>
      </p:grpSp>
      <p:sp>
        <p:nvSpPr>
          <p:cNvPr id="102411" name="내용 개체 틀 2"/>
          <p:cNvSpPr txBox="1">
            <a:spLocks/>
          </p:cNvSpPr>
          <p:nvPr/>
        </p:nvSpPr>
        <p:spPr bwMode="auto">
          <a:xfrm>
            <a:off x="468313" y="1171575"/>
            <a:ext cx="451961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Population :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나눔고딕"/>
              </a:rPr>
              <a:t>10.5 </a:t>
            </a: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mil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No. of Cars :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나눔고딕"/>
              </a:rPr>
              <a:t>2.97 </a:t>
            </a: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mil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Subway :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나눔고딕"/>
              </a:rPr>
              <a:t>316.9km </a:t>
            </a: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(9 lines)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National Rail :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나눔고딕"/>
              </a:rPr>
              <a:t>111.1km</a:t>
            </a:r>
            <a:endParaRPr lang="en-US" altLang="ko-KR" sz="1400" dirty="0">
              <a:latin typeface="Tahoma" pitchFamily="34" charset="0"/>
              <a:ea typeface="나눔고딕"/>
              <a:cs typeface="나눔고딕"/>
            </a:endParaRP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No. of Buses :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나눔고딕"/>
              </a:rPr>
              <a:t>7,534 (363routes</a:t>
            </a: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) 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No. of Taxies :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나눔고딕"/>
              </a:rPr>
              <a:t>72,280</a:t>
            </a:r>
            <a:endParaRPr lang="en-US" altLang="ko-KR" sz="1400" dirty="0"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340286" y="2728303"/>
            <a:ext cx="7216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굴림" pitchFamily="50" charset="-127"/>
              </a:rPr>
              <a:t>Korea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굴림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065720" y="4604291"/>
            <a:ext cx="102463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  <a:ea typeface="굴림" pitchFamily="50" charset="-127"/>
              </a:rPr>
              <a:t>Philippines</a:t>
            </a:r>
            <a:endParaRPr lang="ko-KR" altLang="en-US" sz="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  <a:ea typeface="굴림" pitchFamily="50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 rot="16200000" flipV="1">
            <a:off x="5852319" y="2901157"/>
            <a:ext cx="1838325" cy="1030287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 rot="5400000" flipH="1" flipV="1">
            <a:off x="7286625" y="3059113"/>
            <a:ext cx="1531937" cy="1468438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16" name="직사각형 26"/>
          <p:cNvSpPr>
            <a:spLocks noChangeArrowheads="1"/>
          </p:cNvSpPr>
          <p:nvPr/>
        </p:nvSpPr>
        <p:spPr bwMode="auto">
          <a:xfrm>
            <a:off x="7069138" y="149225"/>
            <a:ext cx="207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400">
                <a:solidFill>
                  <a:srgbClr val="404040"/>
                </a:solidFill>
                <a:latin typeface="Tahoma" pitchFamily="34" charset="0"/>
                <a:ea typeface="나눔고딕"/>
                <a:cs typeface="나눔고딕"/>
              </a:rPr>
              <a:t>1. Introduction</a:t>
            </a:r>
            <a:endParaRPr lang="ko-KR" altLang="en-US" sz="1400">
              <a:solidFill>
                <a:srgbClr val="404040"/>
              </a:solidFill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102417" name="TextBox 26"/>
          <p:cNvSpPr txBox="1">
            <a:spLocks noChangeArrowheads="1"/>
          </p:cNvSpPr>
          <p:nvPr/>
        </p:nvSpPr>
        <p:spPr bwMode="auto">
          <a:xfrm>
            <a:off x="358775" y="557213"/>
            <a:ext cx="1435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Background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28" name="직사각형 27"/>
          <p:cNvSpPr/>
          <p:nvPr/>
        </p:nvSpPr>
        <p:spPr>
          <a:xfrm flipV="1">
            <a:off x="428625" y="904875"/>
            <a:ext cx="8643938" cy="444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00338" y="1838325"/>
            <a:ext cx="6119812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Efforts of city </a:t>
            </a:r>
            <a:r>
              <a:rPr lang="en-US" altLang="ko-KR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Seoul </a:t>
            </a:r>
            <a:r>
              <a:rPr lang="en-US" altLang="ko-KR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</a:t>
            </a:r>
          </a:p>
          <a:p>
            <a:pPr algn="r">
              <a:defRPr/>
            </a:pP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Sustainable Urban Transport</a:t>
            </a:r>
            <a:endParaRPr lang="ko-KR" altLang="en-US" sz="2500" dirty="0">
              <a:solidFill>
                <a:schemeClr val="bg1">
                  <a:lumMod val="75000"/>
                </a:schemeClr>
              </a:solidFill>
              <a:latin typeface="Tahoma" pitchFamily="34" charset="0"/>
              <a:ea typeface="굴림" pitchFamily="50" charset="-127"/>
              <a:cs typeface="Tahoma" pitchFamily="34" charset="0"/>
            </a:endParaRPr>
          </a:p>
        </p:txBody>
      </p:sp>
      <p:sp>
        <p:nvSpPr>
          <p:cNvPr id="172035" name="Text Box 307"/>
          <p:cNvSpPr txBox="1">
            <a:spLocks noChangeArrowheads="1"/>
          </p:cNvSpPr>
          <p:nvPr/>
        </p:nvSpPr>
        <p:spPr bwMode="gray">
          <a:xfrm>
            <a:off x="2211388" y="3616325"/>
            <a:ext cx="6537325" cy="123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200000"/>
              </a:lnSpc>
              <a:buClr>
                <a:srgbClr val="92D050"/>
              </a:buClr>
            </a:pPr>
            <a:r>
              <a:rPr lang="en-US" altLang="ko-KR" sz="2000">
                <a:latin typeface="Tahoma" pitchFamily="34" charset="0"/>
                <a:ea typeface="다음_Regular"/>
                <a:cs typeface="Tahoma" pitchFamily="34" charset="0"/>
              </a:rPr>
              <a:t>2. Eco-friendly, human-oriented transportation system</a:t>
            </a:r>
          </a:p>
          <a:p>
            <a:pPr algn="ctr">
              <a:lnSpc>
                <a:spcPct val="200000"/>
              </a:lnSpc>
              <a:buClr>
                <a:srgbClr val="92D050"/>
              </a:buClr>
            </a:pPr>
            <a:endParaRPr lang="en-US" altLang="ko-KR" sz="2000">
              <a:latin typeface="Tahoma" pitchFamily="34" charset="0"/>
              <a:ea typeface="다음_Regular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직사각형 152"/>
          <p:cNvSpPr/>
          <p:nvPr/>
        </p:nvSpPr>
        <p:spPr>
          <a:xfrm>
            <a:off x="683567" y="1989187"/>
            <a:ext cx="4126557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442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365125"/>
          </a:xfrm>
        </p:spPr>
        <p:txBody>
          <a:bodyPr/>
          <a:lstStyle/>
          <a:p>
            <a:pPr>
              <a:defRPr/>
            </a:pPr>
            <a:fld id="{BA47C462-8F6B-4396-8548-85908886ACF5}" type="slidenum">
              <a:rPr lang="en-US" altLang="ko-KR"/>
              <a:pPr>
                <a:defRPr/>
              </a:pPr>
              <a:t>41</a:t>
            </a:fld>
            <a:endParaRPr lang="en-US" altLang="ko-KR" dirty="0"/>
          </a:p>
        </p:txBody>
      </p:sp>
      <p:pic>
        <p:nvPicPr>
          <p:cNvPr id="144" name="Picture 7" descr="UNI00000c100010"/>
          <p:cNvPicPr>
            <a:picLocks noChangeAspect="1" noChangeArrowheads="1"/>
          </p:cNvPicPr>
          <p:nvPr/>
        </p:nvPicPr>
        <p:blipFill>
          <a:blip r:embed="rId3" cstate="print"/>
          <a:srcRect l="5268" r="9743" b="3030"/>
          <a:stretch>
            <a:fillRect/>
          </a:stretch>
        </p:blipFill>
        <p:spPr bwMode="auto">
          <a:xfrm>
            <a:off x="878802" y="2144613"/>
            <a:ext cx="2477711" cy="22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7" name="직사각형 146"/>
          <p:cNvSpPr/>
          <p:nvPr/>
        </p:nvSpPr>
        <p:spPr>
          <a:xfrm>
            <a:off x="534988" y="1447840"/>
            <a:ext cx="4616450" cy="3175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kern="0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Enlargement of cross walk</a:t>
            </a:r>
            <a:endParaRPr kumimoji="0" lang="ko-KR" altLang="en-US" sz="1600" kern="0" dirty="0">
              <a:solidFill>
                <a:sysClr val="windowText" lastClr="0000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grpSp>
        <p:nvGrpSpPr>
          <p:cNvPr id="179212" name="Group 7"/>
          <p:cNvGrpSpPr>
            <a:grpSpLocks/>
          </p:cNvGrpSpPr>
          <p:nvPr/>
        </p:nvGrpSpPr>
        <p:grpSpPr bwMode="auto">
          <a:xfrm>
            <a:off x="561975" y="1152525"/>
            <a:ext cx="5954713" cy="246063"/>
            <a:chOff x="287" y="468"/>
            <a:chExt cx="3751" cy="155"/>
          </a:xfrm>
        </p:grpSpPr>
        <p:pic>
          <p:nvPicPr>
            <p:cNvPr id="179218" name="Picture 8" descr="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9219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Pedestrian-oriented transportation environment</a:t>
              </a:r>
            </a:p>
          </p:txBody>
        </p:sp>
      </p:grpSp>
      <p:sp>
        <p:nvSpPr>
          <p:cNvPr id="179213" name="TextBox 147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149" name="직사각형 148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9215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55" name="직사각형 154"/>
          <p:cNvSpPr/>
          <p:nvPr/>
        </p:nvSpPr>
        <p:spPr>
          <a:xfrm>
            <a:off x="673902" y="1843350"/>
            <a:ext cx="2170009" cy="317500"/>
          </a:xfrm>
          <a:prstGeom prst="rect">
            <a:avLst/>
          </a:prstGeom>
          <a:ln w="952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rIns="36000" anchor="ctr" anchorCtr="0"/>
          <a:lstStyle/>
          <a:p>
            <a:pPr marL="0" lvl="1" algn="ctr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&lt; Diagonal crosswalk&gt;</a:t>
            </a:r>
            <a:endParaRPr kumimoji="0" lang="ko-KR" altLang="en-US" sz="1600" kern="0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grpSp>
        <p:nvGrpSpPr>
          <p:cNvPr id="297" name="그룹 296"/>
          <p:cNvGrpSpPr/>
          <p:nvPr/>
        </p:nvGrpSpPr>
        <p:grpSpPr>
          <a:xfrm>
            <a:off x="3520455" y="2135087"/>
            <a:ext cx="1003920" cy="2171701"/>
            <a:chOff x="3520455" y="2192319"/>
            <a:chExt cx="514467" cy="999500"/>
          </a:xfrm>
        </p:grpSpPr>
        <p:sp>
          <p:nvSpPr>
            <p:cNvPr id="152" name="줄무늬가 있는 오른쪽 화살표 151"/>
            <p:cNvSpPr/>
            <p:nvPr/>
          </p:nvSpPr>
          <p:spPr>
            <a:xfrm rot="5400000">
              <a:off x="3709417" y="2633092"/>
              <a:ext cx="141083" cy="144133"/>
            </a:xfrm>
            <a:prstGeom prst="striped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159" name="그룹 158"/>
            <p:cNvGrpSpPr>
              <a:grpSpLocks/>
            </p:cNvGrpSpPr>
            <p:nvPr/>
          </p:nvGrpSpPr>
          <p:grpSpPr bwMode="auto">
            <a:xfrm>
              <a:off x="3520455" y="2822053"/>
              <a:ext cx="514467" cy="369766"/>
              <a:chOff x="2419353" y="3714751"/>
              <a:chExt cx="1365232" cy="1190624"/>
            </a:xfrm>
          </p:grpSpPr>
          <p:sp>
            <p:nvSpPr>
              <p:cNvPr id="160" name="직사각형 95"/>
              <p:cNvSpPr>
                <a:spLocks noChangeArrowheads="1"/>
              </p:cNvSpPr>
              <p:nvPr/>
            </p:nvSpPr>
            <p:spPr bwMode="auto">
              <a:xfrm>
                <a:off x="2419353" y="3714751"/>
                <a:ext cx="1365232" cy="1190624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spcAft>
                    <a:spcPts val="300"/>
                  </a:spcAft>
                  <a:buSzPct val="80000"/>
                  <a:buFontTx/>
                  <a:buChar char="•"/>
                </a:pPr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1" name="Group 19"/>
              <p:cNvGrpSpPr>
                <a:grpSpLocks/>
              </p:cNvGrpSpPr>
              <p:nvPr/>
            </p:nvGrpSpPr>
            <p:grpSpPr bwMode="auto">
              <a:xfrm>
                <a:off x="2801182" y="3993067"/>
                <a:ext cx="600881" cy="733409"/>
                <a:chOff x="2426" y="1357"/>
                <a:chExt cx="484" cy="462"/>
              </a:xfrm>
            </p:grpSpPr>
            <p:grpSp>
              <p:nvGrpSpPr>
                <p:cNvPr id="189" name="Group 20"/>
                <p:cNvGrpSpPr>
                  <a:grpSpLocks/>
                </p:cNvGrpSpPr>
                <p:nvPr/>
              </p:nvGrpSpPr>
              <p:grpSpPr bwMode="auto">
                <a:xfrm flipH="1">
                  <a:off x="2820" y="1471"/>
                  <a:ext cx="90" cy="307"/>
                  <a:chOff x="2790" y="1457"/>
                  <a:chExt cx="90" cy="307"/>
                </a:xfrm>
              </p:grpSpPr>
              <p:grpSp>
                <p:nvGrpSpPr>
                  <p:cNvPr id="251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790" y="1457"/>
                    <a:ext cx="45" cy="277"/>
                    <a:chOff x="2336" y="1434"/>
                    <a:chExt cx="90" cy="408"/>
                  </a:xfrm>
                </p:grpSpPr>
                <p:sp>
                  <p:nvSpPr>
                    <p:cNvPr id="258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434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5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524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6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615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61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706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62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796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</p:grpSp>
              <p:grpSp>
                <p:nvGrpSpPr>
                  <p:cNvPr id="252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835" y="1487"/>
                    <a:ext cx="45" cy="277"/>
                    <a:chOff x="2336" y="1434"/>
                    <a:chExt cx="90" cy="408"/>
                  </a:xfrm>
                </p:grpSpPr>
                <p:sp>
                  <p:nvSpPr>
                    <p:cNvPr id="253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434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54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524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55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615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56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706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57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796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</p:grpSp>
            </p:grpSp>
            <p:sp>
              <p:nvSpPr>
                <p:cNvPr id="190" name="Rectangle 33"/>
                <p:cNvSpPr>
                  <a:spLocks noChangeArrowheads="1"/>
                </p:cNvSpPr>
                <p:nvPr/>
              </p:nvSpPr>
              <p:spPr bwMode="auto">
                <a:xfrm>
                  <a:off x="2426" y="1450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91" name="Rectangle 34"/>
                <p:cNvSpPr>
                  <a:spLocks noChangeArrowheads="1"/>
                </p:cNvSpPr>
                <p:nvPr/>
              </p:nvSpPr>
              <p:spPr bwMode="auto">
                <a:xfrm>
                  <a:off x="2426" y="1510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92" name="Rectangle 35"/>
                <p:cNvSpPr>
                  <a:spLocks noChangeArrowheads="1"/>
                </p:cNvSpPr>
                <p:nvPr/>
              </p:nvSpPr>
              <p:spPr bwMode="auto">
                <a:xfrm>
                  <a:off x="2426" y="1571"/>
                  <a:ext cx="45" cy="3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93" name="Rectangle 36"/>
                <p:cNvSpPr>
                  <a:spLocks noChangeArrowheads="1"/>
                </p:cNvSpPr>
                <p:nvPr/>
              </p:nvSpPr>
              <p:spPr bwMode="auto">
                <a:xfrm>
                  <a:off x="2426" y="1631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94" name="Rectangle 37"/>
                <p:cNvSpPr>
                  <a:spLocks noChangeArrowheads="1"/>
                </p:cNvSpPr>
                <p:nvPr/>
              </p:nvSpPr>
              <p:spPr bwMode="auto">
                <a:xfrm>
                  <a:off x="2426" y="1691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grpSp>
              <p:nvGrpSpPr>
                <p:cNvPr id="195" name="Group 38"/>
                <p:cNvGrpSpPr>
                  <a:grpSpLocks/>
                </p:cNvGrpSpPr>
                <p:nvPr/>
              </p:nvGrpSpPr>
              <p:grpSpPr bwMode="auto">
                <a:xfrm>
                  <a:off x="2471" y="1503"/>
                  <a:ext cx="45" cy="277"/>
                  <a:chOff x="2336" y="1434"/>
                  <a:chExt cx="90" cy="408"/>
                </a:xfrm>
              </p:grpSpPr>
              <p:sp>
                <p:nvSpPr>
                  <p:cNvPr id="24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43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7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52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8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615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9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0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50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9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196" name="Group 44"/>
                <p:cNvGrpSpPr>
                  <a:grpSpLocks/>
                </p:cNvGrpSpPr>
                <p:nvPr/>
              </p:nvGrpSpPr>
              <p:grpSpPr bwMode="auto">
                <a:xfrm rot="-5400000">
                  <a:off x="2638" y="1658"/>
                  <a:ext cx="45" cy="277"/>
                  <a:chOff x="2336" y="1434"/>
                  <a:chExt cx="90" cy="408"/>
                </a:xfrm>
              </p:grpSpPr>
              <p:sp>
                <p:nvSpPr>
                  <p:cNvPr id="241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43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52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615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4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0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5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9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197" name="Rectangle 50"/>
                <p:cNvSpPr>
                  <a:spLocks noChangeArrowheads="1"/>
                </p:cNvSpPr>
                <p:nvPr/>
              </p:nvSpPr>
              <p:spPr bwMode="auto">
                <a:xfrm rot="-5400000">
                  <a:off x="2528" y="1729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98" name="Rectangle 51"/>
                <p:cNvSpPr>
                  <a:spLocks noChangeArrowheads="1"/>
                </p:cNvSpPr>
                <p:nvPr/>
              </p:nvSpPr>
              <p:spPr bwMode="auto">
                <a:xfrm rot="-5400000">
                  <a:off x="2588" y="1729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199" name="Rectangle 52"/>
                <p:cNvSpPr>
                  <a:spLocks noChangeArrowheads="1"/>
                </p:cNvSpPr>
                <p:nvPr/>
              </p:nvSpPr>
              <p:spPr bwMode="auto">
                <a:xfrm rot="-5400000">
                  <a:off x="2648" y="1730"/>
                  <a:ext cx="45" cy="3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00" name="Rectangle 53"/>
                <p:cNvSpPr>
                  <a:spLocks noChangeArrowheads="1"/>
                </p:cNvSpPr>
                <p:nvPr/>
              </p:nvSpPr>
              <p:spPr bwMode="auto">
                <a:xfrm rot="-5400000">
                  <a:off x="2709" y="1729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01" name="Rectangle 54"/>
                <p:cNvSpPr>
                  <a:spLocks noChangeArrowheads="1"/>
                </p:cNvSpPr>
                <p:nvPr/>
              </p:nvSpPr>
              <p:spPr bwMode="auto">
                <a:xfrm rot="-5400000">
                  <a:off x="2769" y="1729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grpSp>
              <p:nvGrpSpPr>
                <p:cNvPr id="202" name="Group 55"/>
                <p:cNvGrpSpPr>
                  <a:grpSpLocks/>
                </p:cNvGrpSpPr>
                <p:nvPr/>
              </p:nvGrpSpPr>
              <p:grpSpPr bwMode="auto">
                <a:xfrm rot="-5400000">
                  <a:off x="2666" y="1295"/>
                  <a:ext cx="45" cy="277"/>
                  <a:chOff x="2336" y="1434"/>
                  <a:chExt cx="90" cy="408"/>
                </a:xfrm>
              </p:grpSpPr>
              <p:sp>
                <p:nvSpPr>
                  <p:cNvPr id="23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43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52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8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615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9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0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40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9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03" name="Group 61"/>
                <p:cNvGrpSpPr>
                  <a:grpSpLocks/>
                </p:cNvGrpSpPr>
                <p:nvPr/>
              </p:nvGrpSpPr>
              <p:grpSpPr bwMode="auto">
                <a:xfrm rot="-5400000">
                  <a:off x="2696" y="1250"/>
                  <a:ext cx="45" cy="277"/>
                  <a:chOff x="2336" y="1434"/>
                  <a:chExt cx="90" cy="408"/>
                </a:xfrm>
              </p:grpSpPr>
              <p:sp>
                <p:nvSpPr>
                  <p:cNvPr id="231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43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2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524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3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615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4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0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35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2336" y="1796"/>
                    <a:ext cx="90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204" name="Group 67"/>
                <p:cNvGrpSpPr>
                  <a:grpSpLocks/>
                </p:cNvGrpSpPr>
                <p:nvPr/>
              </p:nvGrpSpPr>
              <p:grpSpPr bwMode="auto">
                <a:xfrm>
                  <a:off x="2518" y="1488"/>
                  <a:ext cx="257" cy="180"/>
                  <a:chOff x="2516" y="1463"/>
                  <a:chExt cx="257" cy="176"/>
                </a:xfrm>
              </p:grpSpPr>
              <p:grpSp>
                <p:nvGrpSpPr>
                  <p:cNvPr id="220" name="Group 68"/>
                  <p:cNvGrpSpPr>
                    <a:grpSpLocks/>
                  </p:cNvGrpSpPr>
                  <p:nvPr/>
                </p:nvGrpSpPr>
                <p:grpSpPr bwMode="auto">
                  <a:xfrm rot="-3129298">
                    <a:off x="2616" y="1450"/>
                    <a:ext cx="42" cy="241"/>
                    <a:chOff x="2336" y="1434"/>
                    <a:chExt cx="90" cy="408"/>
                  </a:xfrm>
                </p:grpSpPr>
                <p:sp>
                  <p:nvSpPr>
                    <p:cNvPr id="226" name="Rectangle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434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27" name="Rectangl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524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28" name="Rectangl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615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29" name="Rectangl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706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  <p:sp>
                  <p:nvSpPr>
                    <p:cNvPr id="230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6" y="1796"/>
                      <a:ext cx="90" cy="4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ko-KR" altLang="en-US"/>
                    </a:p>
                  </p:txBody>
                </p:sp>
              </p:grpSp>
              <p:sp>
                <p:nvSpPr>
                  <p:cNvPr id="221" name="Rectangle 74"/>
                  <p:cNvSpPr>
                    <a:spLocks noChangeArrowheads="1"/>
                  </p:cNvSpPr>
                  <p:nvPr/>
                </p:nvSpPr>
                <p:spPr bwMode="auto">
                  <a:xfrm rot="-3129298">
                    <a:off x="2571" y="1470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22" name="Rectangle 75"/>
                  <p:cNvSpPr>
                    <a:spLocks noChangeArrowheads="1"/>
                  </p:cNvSpPr>
                  <p:nvPr/>
                </p:nvSpPr>
                <p:spPr bwMode="auto">
                  <a:xfrm rot="-3129298">
                    <a:off x="2613" y="1503"/>
                    <a:ext cx="41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23" name="Rectangle 76"/>
                  <p:cNvSpPr>
                    <a:spLocks noChangeArrowheads="1"/>
                  </p:cNvSpPr>
                  <p:nvPr/>
                </p:nvSpPr>
                <p:spPr bwMode="auto">
                  <a:xfrm rot="-3129298">
                    <a:off x="2654" y="1538"/>
                    <a:ext cx="41" cy="2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24" name="Rectangle 77"/>
                  <p:cNvSpPr>
                    <a:spLocks noChangeArrowheads="1"/>
                  </p:cNvSpPr>
                  <p:nvPr/>
                </p:nvSpPr>
                <p:spPr bwMode="auto">
                  <a:xfrm rot="-3129298">
                    <a:off x="2696" y="1570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25" name="Rectangle 78"/>
                  <p:cNvSpPr>
                    <a:spLocks noChangeArrowheads="1"/>
                  </p:cNvSpPr>
                  <p:nvPr/>
                </p:nvSpPr>
                <p:spPr bwMode="auto">
                  <a:xfrm rot="-3129298">
                    <a:off x="2739" y="1606"/>
                    <a:ext cx="41" cy="2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205" name="Rectangle 79"/>
                <p:cNvSpPr>
                  <a:spLocks noChangeArrowheads="1"/>
                </p:cNvSpPr>
                <p:nvPr/>
              </p:nvSpPr>
              <p:spPr bwMode="auto">
                <a:xfrm rot="-3129298">
                  <a:off x="2735" y="1666"/>
                  <a:ext cx="42" cy="2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grpSp>
              <p:nvGrpSpPr>
                <p:cNvPr id="206" name="Group 80"/>
                <p:cNvGrpSpPr>
                  <a:grpSpLocks/>
                </p:cNvGrpSpPr>
                <p:nvPr/>
              </p:nvGrpSpPr>
              <p:grpSpPr bwMode="auto">
                <a:xfrm>
                  <a:off x="2528" y="1631"/>
                  <a:ext cx="126" cy="67"/>
                  <a:chOff x="2524" y="1637"/>
                  <a:chExt cx="126" cy="67"/>
                </a:xfrm>
              </p:grpSpPr>
              <p:sp>
                <p:nvSpPr>
                  <p:cNvPr id="216" name="Rectangle 81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564" y="1637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17" name="Rectangle 82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608" y="1641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18" name="Rectangle 83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571" y="1677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19" name="Rectangle 84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524" y="1676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ko-KR" altLang="ko-KR"/>
                  </a:p>
                </p:txBody>
              </p:sp>
            </p:grpSp>
            <p:grpSp>
              <p:nvGrpSpPr>
                <p:cNvPr id="207" name="Group 85"/>
                <p:cNvGrpSpPr>
                  <a:grpSpLocks/>
                </p:cNvGrpSpPr>
                <p:nvPr/>
              </p:nvGrpSpPr>
              <p:grpSpPr bwMode="auto">
                <a:xfrm>
                  <a:off x="2672" y="1472"/>
                  <a:ext cx="126" cy="67"/>
                  <a:chOff x="2524" y="1637"/>
                  <a:chExt cx="126" cy="67"/>
                </a:xfrm>
              </p:grpSpPr>
              <p:sp>
                <p:nvSpPr>
                  <p:cNvPr id="212" name="Rectangle 86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564" y="1637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13" name="Rectangle 87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608" y="1641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14" name="Rectangle 88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571" y="1677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15" name="Rectangle 89"/>
                  <p:cNvSpPr>
                    <a:spLocks noChangeArrowheads="1"/>
                  </p:cNvSpPr>
                  <p:nvPr/>
                </p:nvSpPr>
                <p:spPr bwMode="auto">
                  <a:xfrm rot="-8507421">
                    <a:off x="2524" y="1676"/>
                    <a:ext cx="42" cy="2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ko-KR" altLang="ko-KR"/>
                  </a:p>
                </p:txBody>
              </p:sp>
            </p:grpSp>
            <p:sp>
              <p:nvSpPr>
                <p:cNvPr id="208" name="Rectangle 90"/>
                <p:cNvSpPr>
                  <a:spLocks noChangeArrowheads="1"/>
                </p:cNvSpPr>
                <p:nvPr/>
              </p:nvSpPr>
              <p:spPr bwMode="auto">
                <a:xfrm rot="-5400000">
                  <a:off x="2796" y="1777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09" name="Rectangle 91"/>
                <p:cNvSpPr>
                  <a:spLocks noChangeArrowheads="1"/>
                </p:cNvSpPr>
                <p:nvPr/>
              </p:nvSpPr>
              <p:spPr bwMode="auto">
                <a:xfrm rot="-5400000">
                  <a:off x="2496" y="1364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1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73" y="1423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11" name="Rectangle 93"/>
                <p:cNvSpPr>
                  <a:spLocks noChangeArrowheads="1"/>
                </p:cNvSpPr>
                <p:nvPr/>
              </p:nvSpPr>
              <p:spPr bwMode="auto">
                <a:xfrm>
                  <a:off x="2818" y="1418"/>
                  <a:ext cx="45" cy="31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62" name="그룹 95"/>
              <p:cNvGrpSpPr>
                <a:grpSpLocks/>
              </p:cNvGrpSpPr>
              <p:nvPr/>
            </p:nvGrpSpPr>
            <p:grpSpPr bwMode="auto">
              <a:xfrm>
                <a:off x="2557460" y="3791386"/>
                <a:ext cx="1071982" cy="1113976"/>
                <a:chOff x="1079145" y="4435399"/>
                <a:chExt cx="1422274" cy="1565650"/>
              </a:xfrm>
            </p:grpSpPr>
            <p:grpSp>
              <p:nvGrpSpPr>
                <p:cNvPr id="173" name="그룹 96"/>
                <p:cNvGrpSpPr>
                  <a:grpSpLocks/>
                </p:cNvGrpSpPr>
                <p:nvPr/>
              </p:nvGrpSpPr>
              <p:grpSpPr bwMode="auto">
                <a:xfrm>
                  <a:off x="2071344" y="4435399"/>
                  <a:ext cx="424316" cy="519444"/>
                  <a:chOff x="1682736" y="4551599"/>
                  <a:chExt cx="424316" cy="519444"/>
                </a:xfrm>
              </p:grpSpPr>
              <p:cxnSp>
                <p:nvCxnSpPr>
                  <p:cNvPr id="186" name="직선 연결선 12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68152" y="4811346"/>
                    <a:ext cx="274060" cy="244892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7" name="직선 연결선 12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27629" y="5070823"/>
                    <a:ext cx="179423" cy="22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8" name="직선 연결선 126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1563151" y="4675156"/>
                    <a:ext cx="248143" cy="103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74" name="그룹 97"/>
                <p:cNvGrpSpPr>
                  <a:grpSpLocks/>
                </p:cNvGrpSpPr>
                <p:nvPr/>
              </p:nvGrpSpPr>
              <p:grpSpPr bwMode="auto">
                <a:xfrm flipH="1">
                  <a:off x="1079145" y="4442714"/>
                  <a:ext cx="479927" cy="519446"/>
                  <a:chOff x="1695594" y="4558914"/>
                  <a:chExt cx="479927" cy="519446"/>
                </a:xfrm>
              </p:grpSpPr>
              <p:cxnSp>
                <p:nvCxnSpPr>
                  <p:cNvPr id="183" name="직선 연결선 12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81010" y="4811346"/>
                    <a:ext cx="274060" cy="244892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4" name="직선 연결선 122"/>
                  <p:cNvCxnSpPr>
                    <a:cxnSpLocks noChangeShapeType="1"/>
                  </p:cNvCxnSpPr>
                  <p:nvPr/>
                </p:nvCxnSpPr>
                <p:spPr bwMode="auto">
                  <a:xfrm rot="10800000" flipH="1" flipV="1">
                    <a:off x="1940485" y="5070823"/>
                    <a:ext cx="235036" cy="7537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5" name="직선 연결선 123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581554" y="4677949"/>
                    <a:ext cx="240828" cy="2758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75" name="그룹 98"/>
                <p:cNvGrpSpPr>
                  <a:grpSpLocks/>
                </p:cNvGrpSpPr>
                <p:nvPr/>
              </p:nvGrpSpPr>
              <p:grpSpPr bwMode="auto">
                <a:xfrm flipV="1">
                  <a:off x="2071344" y="5386496"/>
                  <a:ext cx="430075" cy="614553"/>
                  <a:chOff x="1682736" y="4467268"/>
                  <a:chExt cx="430075" cy="614553"/>
                </a:xfrm>
              </p:grpSpPr>
              <p:cxnSp>
                <p:nvCxnSpPr>
                  <p:cNvPr id="180" name="직선 연결선 11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68152" y="4810360"/>
                    <a:ext cx="274060" cy="244892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1" name="직선 연결선 11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27629" y="5069833"/>
                    <a:ext cx="185182" cy="11988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82" name="직선 연결선 120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1521477" y="4632497"/>
                    <a:ext cx="331487" cy="103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76" name="그룹 99"/>
                <p:cNvGrpSpPr>
                  <a:grpSpLocks/>
                </p:cNvGrpSpPr>
                <p:nvPr/>
              </p:nvGrpSpPr>
              <p:grpSpPr bwMode="auto">
                <a:xfrm flipH="1" flipV="1">
                  <a:off x="1113695" y="5386496"/>
                  <a:ext cx="445377" cy="607237"/>
                  <a:chOff x="1695594" y="4474584"/>
                  <a:chExt cx="445377" cy="607237"/>
                </a:xfrm>
              </p:grpSpPr>
              <p:cxnSp>
                <p:nvCxnSpPr>
                  <p:cNvPr id="177" name="직선 연결선 11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81010" y="4810360"/>
                    <a:ext cx="274060" cy="244892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8" name="직선 연결선 116"/>
                  <p:cNvCxnSpPr>
                    <a:cxnSpLocks noChangeShapeType="1"/>
                  </p:cNvCxnSpPr>
                  <p:nvPr/>
                </p:nvCxnSpPr>
                <p:spPr bwMode="auto">
                  <a:xfrm rot="10800000" flipH="1" flipV="1">
                    <a:off x="1940484" y="5069833"/>
                    <a:ext cx="200487" cy="11988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79" name="직선 연결선 117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539884" y="4635291"/>
                    <a:ext cx="324171" cy="2758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cxnSp>
            <p:nvCxnSpPr>
              <p:cNvPr id="163" name="직선 연결선 98"/>
              <p:cNvCxnSpPr>
                <a:cxnSpLocks noChangeShapeType="1"/>
              </p:cNvCxnSpPr>
              <p:nvPr/>
            </p:nvCxnSpPr>
            <p:spPr bwMode="auto">
              <a:xfrm rot="10800000" flipV="1">
                <a:off x="3476692" y="4311947"/>
                <a:ext cx="157096" cy="149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164" name="직선 연결선 99"/>
              <p:cNvCxnSpPr>
                <a:cxnSpLocks noChangeShapeType="1"/>
              </p:cNvCxnSpPr>
              <p:nvPr/>
            </p:nvCxnSpPr>
            <p:spPr bwMode="auto">
              <a:xfrm rot="10800000" flipV="1">
                <a:off x="2566144" y="4313437"/>
                <a:ext cx="134566" cy="371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165" name="직선 연결선 100"/>
              <p:cNvCxnSpPr>
                <a:cxnSpLocks noChangeShapeType="1"/>
              </p:cNvCxnSpPr>
              <p:nvPr/>
            </p:nvCxnSpPr>
            <p:spPr bwMode="auto">
              <a:xfrm rot="16200000" flipV="1">
                <a:off x="3018974" y="3875861"/>
                <a:ext cx="183883" cy="453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166" name="직선 연결선 10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981567" y="4777524"/>
                <a:ext cx="254929" cy="77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170" name="직사각형 106"/>
              <p:cNvSpPr>
                <a:spLocks noChangeArrowheads="1"/>
              </p:cNvSpPr>
              <p:nvPr/>
            </p:nvSpPr>
            <p:spPr bwMode="auto">
              <a:xfrm>
                <a:off x="2845651" y="4072662"/>
                <a:ext cx="491052" cy="548313"/>
              </a:xfrm>
              <a:prstGeom prst="rect">
                <a:avLst/>
              </a:prstGeom>
              <a:ln>
                <a:solidFill>
                  <a:srgbClr val="FF0000"/>
                </a:solidFill>
                <a:headEnd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Aft>
                    <a:spcPts val="300"/>
                  </a:spcAft>
                  <a:buSzPct val="80000"/>
                  <a:buFontTx/>
                  <a:buChar char="•"/>
                  <a:defRPr/>
                </a:pPr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1" name="직선 연결선 231"/>
              <p:cNvCxnSpPr>
                <a:cxnSpLocks noChangeShapeType="1"/>
              </p:cNvCxnSpPr>
              <p:nvPr/>
            </p:nvCxnSpPr>
            <p:spPr bwMode="auto">
              <a:xfrm rot="16200000" flipH="1">
                <a:off x="2798754" y="4119558"/>
                <a:ext cx="570005" cy="476213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2" name="직선 연결선 2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848351" y="4171496"/>
                <a:ext cx="485650" cy="372336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 type="none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그룹 129"/>
            <p:cNvGrpSpPr>
              <a:grpSpLocks/>
            </p:cNvGrpSpPr>
            <p:nvPr/>
          </p:nvGrpSpPr>
          <p:grpSpPr bwMode="auto">
            <a:xfrm>
              <a:off x="3528463" y="2192319"/>
              <a:ext cx="491657" cy="367944"/>
              <a:chOff x="563565" y="3867156"/>
              <a:chExt cx="1701766" cy="1306013"/>
            </a:xfrm>
          </p:grpSpPr>
          <p:sp>
            <p:nvSpPr>
              <p:cNvPr id="264" name="직사각형 83"/>
              <p:cNvSpPr>
                <a:spLocks noChangeArrowheads="1"/>
              </p:cNvSpPr>
              <p:nvPr/>
            </p:nvSpPr>
            <p:spPr bwMode="auto">
              <a:xfrm>
                <a:off x="563565" y="3867156"/>
                <a:ext cx="1701766" cy="1306013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spcAft>
                    <a:spcPts val="300"/>
                  </a:spcAft>
                  <a:buSzPct val="80000"/>
                  <a:buFontTx/>
                  <a:buChar char="•"/>
                </a:pPr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65" name="그룹 57"/>
              <p:cNvGrpSpPr>
                <a:grpSpLocks/>
              </p:cNvGrpSpPr>
              <p:nvPr/>
            </p:nvGrpSpPr>
            <p:grpSpPr bwMode="auto">
              <a:xfrm>
                <a:off x="751074" y="3917947"/>
                <a:ext cx="1334626" cy="1111563"/>
                <a:chOff x="784992" y="4143459"/>
                <a:chExt cx="2073417" cy="2064749"/>
              </a:xfrm>
            </p:grpSpPr>
            <p:grpSp>
              <p:nvGrpSpPr>
                <p:cNvPr id="275" name="그룹 44"/>
                <p:cNvGrpSpPr>
                  <a:grpSpLocks/>
                </p:cNvGrpSpPr>
                <p:nvPr/>
              </p:nvGrpSpPr>
              <p:grpSpPr bwMode="auto">
                <a:xfrm>
                  <a:off x="2082408" y="4143459"/>
                  <a:ext cx="776000" cy="824822"/>
                  <a:chOff x="1693800" y="4259659"/>
                  <a:chExt cx="776000" cy="824822"/>
                </a:xfrm>
              </p:grpSpPr>
              <p:cxnSp>
                <p:nvCxnSpPr>
                  <p:cNvPr id="288" name="직선 연결선 140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72484" y="4817380"/>
                    <a:ext cx="277635" cy="235003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9" name="직선 연결선 1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28803" y="5073699"/>
                    <a:ext cx="540997" cy="10782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90" name="직선 연결선 142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1427922" y="4527984"/>
                    <a:ext cx="539099" cy="2449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76" name="그룹 45"/>
                <p:cNvGrpSpPr>
                  <a:grpSpLocks/>
                </p:cNvGrpSpPr>
                <p:nvPr/>
              </p:nvGrpSpPr>
              <p:grpSpPr bwMode="auto">
                <a:xfrm flipH="1">
                  <a:off x="784992" y="4143459"/>
                  <a:ext cx="785793" cy="824822"/>
                  <a:chOff x="1683881" y="4259659"/>
                  <a:chExt cx="785793" cy="824822"/>
                </a:xfrm>
              </p:grpSpPr>
              <p:cxnSp>
                <p:nvCxnSpPr>
                  <p:cNvPr id="285" name="직선 연결선 4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67461" y="4812484"/>
                    <a:ext cx="277635" cy="244795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6" name="직선 연결선 4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28677" y="5073699"/>
                    <a:ext cx="540997" cy="10782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7" name="직선 연결선 48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1418003" y="4527984"/>
                    <a:ext cx="539099" cy="2449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77" name="그룹 49"/>
                <p:cNvGrpSpPr>
                  <a:grpSpLocks/>
                </p:cNvGrpSpPr>
                <p:nvPr/>
              </p:nvGrpSpPr>
              <p:grpSpPr bwMode="auto">
                <a:xfrm flipV="1">
                  <a:off x="2082408" y="5383387"/>
                  <a:ext cx="776001" cy="824821"/>
                  <a:chOff x="1693800" y="4260109"/>
                  <a:chExt cx="776001" cy="824821"/>
                </a:xfrm>
              </p:grpSpPr>
              <p:cxnSp>
                <p:nvCxnSpPr>
                  <p:cNvPr id="282" name="직선 연결선 13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72483" y="4817827"/>
                    <a:ext cx="277637" cy="235004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3" name="직선 연결선 13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28804" y="5074148"/>
                    <a:ext cx="540997" cy="10782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4" name="직선 연결선 136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1427922" y="4528434"/>
                    <a:ext cx="539099" cy="2449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278" name="그룹 53"/>
                <p:cNvGrpSpPr>
                  <a:grpSpLocks/>
                </p:cNvGrpSpPr>
                <p:nvPr/>
              </p:nvGrpSpPr>
              <p:grpSpPr bwMode="auto">
                <a:xfrm flipH="1" flipV="1">
                  <a:off x="784993" y="5383387"/>
                  <a:ext cx="785791" cy="824821"/>
                  <a:chOff x="1683882" y="4260109"/>
                  <a:chExt cx="785791" cy="824821"/>
                </a:xfrm>
              </p:grpSpPr>
              <p:cxnSp>
                <p:nvCxnSpPr>
                  <p:cNvPr id="279" name="직선 연결선 13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1667461" y="4812931"/>
                    <a:ext cx="277637" cy="244795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0" name="직선 연결선 13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928676" y="5074148"/>
                    <a:ext cx="540997" cy="10782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81" name="직선 연결선 13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1418003" y="4528434"/>
                    <a:ext cx="539099" cy="2449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  <p:cxnSp>
            <p:nvCxnSpPr>
              <p:cNvPr id="266" name="직선 연결선 85"/>
              <p:cNvCxnSpPr>
                <a:cxnSpLocks noChangeShapeType="1"/>
              </p:cNvCxnSpPr>
              <p:nvPr/>
            </p:nvCxnSpPr>
            <p:spPr bwMode="auto">
              <a:xfrm rot="10800000" flipV="1">
                <a:off x="1724863" y="4469373"/>
                <a:ext cx="37817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67" name="직선 연결선 86"/>
              <p:cNvCxnSpPr>
                <a:cxnSpLocks noChangeShapeType="1"/>
              </p:cNvCxnSpPr>
              <p:nvPr/>
            </p:nvCxnSpPr>
            <p:spPr bwMode="auto">
              <a:xfrm rot="10800000" flipV="1">
                <a:off x="721136" y="4469373"/>
                <a:ext cx="341929" cy="5805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68" name="직선 연결선 87"/>
              <p:cNvCxnSpPr>
                <a:cxnSpLocks noChangeShapeType="1"/>
              </p:cNvCxnSpPr>
              <p:nvPr/>
            </p:nvCxnSpPr>
            <p:spPr bwMode="auto">
              <a:xfrm rot="16200000" flipV="1">
                <a:off x="1264858" y="4060031"/>
                <a:ext cx="296030" cy="3151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269" name="직선 연결선 88"/>
              <p:cNvCxnSpPr>
                <a:cxnSpLocks noChangeShapeType="1"/>
              </p:cNvCxnSpPr>
              <p:nvPr/>
            </p:nvCxnSpPr>
            <p:spPr bwMode="auto">
              <a:xfrm rot="16200000" flipV="1">
                <a:off x="1243754" y="4893765"/>
                <a:ext cx="336661" cy="1576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pic>
            <p:nvPicPr>
              <p:cNvPr id="271" name="그림 91" descr="횡단보도.jpg"/>
              <p:cNvPicPr>
                <a:picLocks noChangeAspect="1"/>
              </p:cNvPicPr>
              <p:nvPr/>
            </p:nvPicPr>
            <p:blipFill>
              <a:blip r:embed="rId5" cstate="print"/>
              <a:srcRect t="7687" b="8279"/>
              <a:stretch>
                <a:fillRect/>
              </a:stretch>
            </p:blipFill>
            <p:spPr bwMode="auto">
              <a:xfrm>
                <a:off x="1811527" y="4360539"/>
                <a:ext cx="178056" cy="22637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2" name="그림 93" descr="횡단보도.jpg"/>
              <p:cNvPicPr>
                <a:picLocks noChangeAspect="1"/>
              </p:cNvPicPr>
              <p:nvPr/>
            </p:nvPicPr>
            <p:blipFill>
              <a:blip r:embed="rId6" cstate="print"/>
              <a:srcRect l="8279" r="7687"/>
              <a:stretch>
                <a:fillRect/>
              </a:stretch>
            </p:blipFill>
            <p:spPr bwMode="auto">
              <a:xfrm>
                <a:off x="1269483" y="4038389"/>
                <a:ext cx="307264" cy="14801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3" name="그림 94" descr="횡단보도.jpg"/>
              <p:cNvPicPr>
                <a:picLocks noChangeAspect="1"/>
              </p:cNvPicPr>
              <p:nvPr/>
            </p:nvPicPr>
            <p:blipFill>
              <a:blip r:embed="rId6" cstate="print"/>
              <a:srcRect l="8279" r="7687"/>
              <a:stretch>
                <a:fillRect/>
              </a:stretch>
            </p:blipFill>
            <p:spPr bwMode="auto">
              <a:xfrm>
                <a:off x="1263180" y="4763952"/>
                <a:ext cx="307264" cy="14801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74" name="자유형 94"/>
              <p:cNvSpPr>
                <a:spLocks noChangeArrowheads="1"/>
              </p:cNvSpPr>
              <p:nvPr/>
            </p:nvSpPr>
            <p:spPr bwMode="auto">
              <a:xfrm>
                <a:off x="933857" y="4121103"/>
                <a:ext cx="980091" cy="740074"/>
              </a:xfrm>
              <a:custGeom>
                <a:avLst/>
                <a:gdLst>
                  <a:gd name="T0" fmla="*/ 0 w 985838"/>
                  <a:gd name="T1" fmla="*/ 0 h 809625"/>
                  <a:gd name="T2" fmla="*/ 985838 w 985838"/>
                  <a:gd name="T3" fmla="*/ 4762 h 809625"/>
                  <a:gd name="T4" fmla="*/ 976313 w 985838"/>
                  <a:gd name="T5" fmla="*/ 800100 h 809625"/>
                  <a:gd name="T6" fmla="*/ 14288 w 985838"/>
                  <a:gd name="T7" fmla="*/ 809625 h 809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5838"/>
                  <a:gd name="T13" fmla="*/ 0 h 809625"/>
                  <a:gd name="T14" fmla="*/ 985838 w 985838"/>
                  <a:gd name="T15" fmla="*/ 809625 h 809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5838" h="809625">
                    <a:moveTo>
                      <a:pt x="0" y="0"/>
                    </a:moveTo>
                    <a:lnTo>
                      <a:pt x="985838" y="4762"/>
                    </a:lnTo>
                    <a:lnTo>
                      <a:pt x="976313" y="800100"/>
                    </a:lnTo>
                    <a:lnTo>
                      <a:pt x="14288" y="809625"/>
                    </a:lnTo>
                  </a:path>
                </a:pathLst>
              </a:custGeom>
              <a:ln>
                <a:solidFill>
                  <a:srgbClr val="FF0000"/>
                </a:solidFill>
                <a:headEnd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spcAft>
                    <a:spcPts val="300"/>
                  </a:spcAft>
                  <a:buSzPct val="80000"/>
                  <a:buFontTx/>
                  <a:buChar char="•"/>
                  <a:defRPr/>
                </a:pPr>
                <a:endParaRPr lang="ko-KR" altLang="en-US" sz="1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92" name="직사각형 291"/>
          <p:cNvSpPr/>
          <p:nvPr/>
        </p:nvSpPr>
        <p:spPr>
          <a:xfrm>
            <a:off x="4887490" y="1983085"/>
            <a:ext cx="4142953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4" name="직사각형 293"/>
          <p:cNvSpPr/>
          <p:nvPr/>
        </p:nvSpPr>
        <p:spPr>
          <a:xfrm>
            <a:off x="4866750" y="1880744"/>
            <a:ext cx="2170009" cy="317500"/>
          </a:xfrm>
          <a:prstGeom prst="rect">
            <a:avLst/>
          </a:prstGeom>
          <a:ln w="952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anchor="ctr" anchorCtr="0"/>
          <a:lstStyle/>
          <a:p>
            <a:pPr marL="0" lvl="1" algn="ctr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&lt;Staggered crosswalk&gt;</a:t>
            </a:r>
            <a:endParaRPr kumimoji="0" lang="ko-KR" altLang="en-US" sz="1600" kern="0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295" name="Picture 2"/>
          <p:cNvPicPr>
            <a:picLocks noChangeAspect="1" noChangeArrowheads="1"/>
          </p:cNvPicPr>
          <p:nvPr/>
        </p:nvPicPr>
        <p:blipFill>
          <a:blip r:embed="rId7" cstate="print"/>
          <a:srcRect l="10851" t="39567" r="17509" b="15977"/>
          <a:stretch>
            <a:fillRect/>
          </a:stretch>
        </p:blipFill>
        <p:spPr bwMode="auto">
          <a:xfrm>
            <a:off x="5057824" y="2222400"/>
            <a:ext cx="3912479" cy="213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99" name="그룹 298"/>
          <p:cNvGrpSpPr/>
          <p:nvPr/>
        </p:nvGrpSpPr>
        <p:grpSpPr>
          <a:xfrm>
            <a:off x="5076876" y="2297013"/>
            <a:ext cx="1914474" cy="529605"/>
            <a:chOff x="5000676" y="2219325"/>
            <a:chExt cx="1914474" cy="529605"/>
          </a:xfrm>
        </p:grpSpPr>
        <p:pic>
          <p:nvPicPr>
            <p:cNvPr id="296" name="_x127359360" descr="EMB00000958155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36518" y="2255143"/>
              <a:ext cx="1876017" cy="473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8" name="직사각형 297"/>
            <p:cNvSpPr/>
            <p:nvPr/>
          </p:nvSpPr>
          <p:spPr>
            <a:xfrm>
              <a:off x="5000676" y="2219325"/>
              <a:ext cx="1914474" cy="52960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74629" y="5336640"/>
            <a:ext cx="1879104" cy="140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" name="직사각형 301"/>
          <p:cNvSpPr/>
          <p:nvPr/>
        </p:nvSpPr>
        <p:spPr>
          <a:xfrm>
            <a:off x="541139" y="4581128"/>
            <a:ext cx="4616450" cy="3175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kern="0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Pedestrian operated signal</a:t>
            </a:r>
            <a:endParaRPr kumimoji="0" lang="ko-KR" altLang="en-US" sz="1600" kern="0" dirty="0">
              <a:solidFill>
                <a:sysClr val="windowText" lastClr="0000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303" name="Rectangle 64"/>
          <p:cNvSpPr>
            <a:spLocks noChangeArrowheads="1"/>
          </p:cNvSpPr>
          <p:nvPr/>
        </p:nvSpPr>
        <p:spPr bwMode="auto">
          <a:xfrm>
            <a:off x="501451" y="4890691"/>
            <a:ext cx="45688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spcBef>
                <a:spcPts val="200"/>
              </a:spcBef>
              <a:buClr>
                <a:srgbClr val="7D9CEB"/>
              </a:buClr>
            </a:pPr>
            <a:r>
              <a:rPr kumimoji="0" lang="ko-KR" altLang="en-US" sz="1500" dirty="0">
                <a:latin typeface="Tahoma" pitchFamily="34" charset="0"/>
                <a:ea typeface="맑은 고딕"/>
                <a:cs typeface="Tahoma" pitchFamily="34" charset="0"/>
              </a:rPr>
              <a:t>    </a:t>
            </a:r>
            <a:r>
              <a:rPr kumimoji="0" lang="en-US" altLang="ko-KR" sz="1500" dirty="0">
                <a:latin typeface="Tahoma" pitchFamily="34" charset="0"/>
                <a:ea typeface="맑은 고딕"/>
                <a:cs typeface="Tahoma" pitchFamily="34" charset="0"/>
              </a:rPr>
              <a:t>- </a:t>
            </a:r>
            <a:r>
              <a:rPr kumimoji="0" lang="en-US" altLang="ko-KR" sz="1500" dirty="0" smtClean="0">
                <a:latin typeface="Tahoma" pitchFamily="34" charset="0"/>
                <a:ea typeface="맑은 고딕"/>
                <a:cs typeface="Tahoma" pitchFamily="34" charset="0"/>
              </a:rPr>
              <a:t>429 </a:t>
            </a:r>
            <a:r>
              <a:rPr kumimoji="0" lang="en-US" altLang="ko-KR" sz="1500" dirty="0">
                <a:latin typeface="Tahoma" pitchFamily="34" charset="0"/>
                <a:ea typeface="맑은 고딕"/>
                <a:cs typeface="Tahoma" pitchFamily="34" charset="0"/>
              </a:rPr>
              <a:t>devices are operated in </a:t>
            </a:r>
            <a:r>
              <a:rPr kumimoji="0" lang="en-US" altLang="ko-KR" sz="1500" dirty="0" smtClean="0">
                <a:latin typeface="Tahoma" pitchFamily="34" charset="0"/>
                <a:ea typeface="맑은 고딕"/>
                <a:cs typeface="Tahoma" pitchFamily="34" charset="0"/>
              </a:rPr>
              <a:t>December </a:t>
            </a:r>
            <a:r>
              <a:rPr kumimoji="0" lang="en-US" altLang="ko-KR" sz="1500" dirty="0">
                <a:latin typeface="Tahoma" pitchFamily="34" charset="0"/>
                <a:ea typeface="맑은 고딕"/>
                <a:cs typeface="Tahoma" pitchFamily="34" charset="0"/>
              </a:rPr>
              <a:t>2011</a:t>
            </a:r>
          </a:p>
        </p:txBody>
      </p:sp>
      <p:pic>
        <p:nvPicPr>
          <p:cNvPr id="362498" name="Picture 2" descr="C:\DOCUME~1\서울시청\LOCALS~1\Temp\Hnc\BinData\EMB000007940d5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31072" y="5295900"/>
            <a:ext cx="2524125" cy="1438275"/>
          </a:xfrm>
          <a:prstGeom prst="rect">
            <a:avLst/>
          </a:prstGeom>
          <a:noFill/>
        </p:spPr>
      </p:pic>
      <p:pic>
        <p:nvPicPr>
          <p:cNvPr id="362505" name="Picture 9" descr="C:\DOCUME~1\서울시청\LOCALS~1\Temp\UNI000007940d67.gif"/>
          <p:cNvPicPr>
            <a:picLocks noChangeAspect="1" noChangeArrowheads="1"/>
          </p:cNvPicPr>
          <p:nvPr/>
        </p:nvPicPr>
        <p:blipFill>
          <a:blip r:embed="rId11" cstate="print"/>
          <a:srcRect r="1946"/>
          <a:stretch>
            <a:fillRect/>
          </a:stretch>
        </p:blipFill>
        <p:spPr bwMode="auto">
          <a:xfrm>
            <a:off x="6273451" y="5316752"/>
            <a:ext cx="2475013" cy="143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E60979BA-6322-4F47-B031-C1BD7CC66172}" type="slidenum">
              <a:rPr lang="en-US" altLang="ko-KR"/>
              <a:pPr>
                <a:defRPr/>
              </a:pPr>
              <a:t>42</a:t>
            </a:fld>
            <a:endParaRPr lang="en-US" altLang="ko-KR" dirty="0"/>
          </a:p>
        </p:txBody>
      </p:sp>
      <p:sp>
        <p:nvSpPr>
          <p:cNvPr id="184328" name="TextBox 16"/>
          <p:cNvSpPr txBox="1">
            <a:spLocks noChangeArrowheads="1"/>
          </p:cNvSpPr>
          <p:nvPr/>
        </p:nvSpPr>
        <p:spPr bwMode="auto">
          <a:xfrm>
            <a:off x="1024550" y="3298466"/>
            <a:ext cx="5786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0" hangingPunct="0"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Creation of City Hall square(’04. 5)</a:t>
            </a:r>
            <a:endParaRPr lang="ko-KR" altLang="en-US" sz="1400" dirty="0"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184329" name="TextBox 17"/>
          <p:cNvSpPr txBox="1">
            <a:spLocks noChangeArrowheads="1"/>
          </p:cNvSpPr>
          <p:nvPr/>
        </p:nvSpPr>
        <p:spPr bwMode="auto">
          <a:xfrm>
            <a:off x="1005446" y="1536700"/>
            <a:ext cx="6786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0" hangingPunct="0"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Restoration of </a:t>
            </a:r>
            <a:r>
              <a:rPr lang="en-US" altLang="ko-KR" sz="1400" dirty="0" err="1">
                <a:latin typeface="Tahoma" pitchFamily="34" charset="0"/>
                <a:cs typeface="Tahoma" pitchFamily="34" charset="0"/>
              </a:rPr>
              <a:t>Cheonggyecheon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 stream(’05. 10)</a:t>
            </a:r>
            <a:endParaRPr lang="ko-KR" altLang="en-US" sz="1400" dirty="0">
              <a:latin typeface="Tahoma" pitchFamily="34" charset="0"/>
              <a:ea typeface="나눔고딕"/>
              <a:cs typeface="Tahoma" pitchFamily="34" charset="0"/>
            </a:endParaRPr>
          </a:p>
        </p:txBody>
      </p:sp>
      <p:pic>
        <p:nvPicPr>
          <p:cNvPr id="12" name="Picture 18" descr="EMB006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978" y="3654260"/>
            <a:ext cx="2459722" cy="1234982"/>
          </a:xfrm>
          <a:prstGeom prst="rect">
            <a:avLst/>
          </a:prstGeom>
          <a:solidFill>
            <a:srgbClr val="336699"/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3" name="Picture 19" descr="서울광장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654260"/>
            <a:ext cx="2426112" cy="12311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84327" name="AutoShape 28"/>
          <p:cNvSpPr>
            <a:spLocks noChangeArrowheads="1"/>
          </p:cNvSpPr>
          <p:nvPr/>
        </p:nvSpPr>
        <p:spPr bwMode="auto">
          <a:xfrm>
            <a:off x="3553570" y="4073341"/>
            <a:ext cx="282570" cy="344556"/>
          </a:xfrm>
          <a:prstGeom prst="rightArrow">
            <a:avLst>
              <a:gd name="adj1" fmla="val 50000"/>
              <a:gd name="adj2" fmla="val 42940"/>
            </a:avLst>
          </a:prstGeom>
          <a:gradFill rotWithShape="1">
            <a:gsLst>
              <a:gs pos="0">
                <a:srgbClr val="003366">
                  <a:alpha val="50000"/>
                </a:srgbClr>
              </a:gs>
              <a:gs pos="100000">
                <a:srgbClr val="00182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200"/>
          </a:p>
        </p:txBody>
      </p:sp>
      <p:pic>
        <p:nvPicPr>
          <p:cNvPr id="184330" name="Picture 3" descr="C:\Documents and Settings\jung\바탕 화면\그림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889" y="3747406"/>
            <a:ext cx="1505492" cy="10112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15" descr="슬라이드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5108" y="1875639"/>
            <a:ext cx="2492939" cy="12781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" name="Picture 16" descr="슬라이드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1461" y="1856794"/>
            <a:ext cx="2447590" cy="129695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84326" name="AutoShape 27"/>
          <p:cNvSpPr>
            <a:spLocks noChangeArrowheads="1"/>
          </p:cNvSpPr>
          <p:nvPr/>
        </p:nvSpPr>
        <p:spPr bwMode="auto">
          <a:xfrm>
            <a:off x="3594966" y="2275810"/>
            <a:ext cx="285951" cy="394629"/>
          </a:xfrm>
          <a:prstGeom prst="rightArrow">
            <a:avLst>
              <a:gd name="adj1" fmla="val 50000"/>
              <a:gd name="adj2" fmla="val 37815"/>
            </a:avLst>
          </a:prstGeom>
          <a:gradFill rotWithShape="1">
            <a:gsLst>
              <a:gs pos="0">
                <a:srgbClr val="003366">
                  <a:alpha val="50000"/>
                </a:srgbClr>
              </a:gs>
              <a:gs pos="100000">
                <a:srgbClr val="00182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2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4331" name="Picture 4" descr="C:\Documents and Settings\jung\바탕 화면\그림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0980" y="1949274"/>
            <a:ext cx="1444871" cy="109742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84336" name="Picture 8" descr="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37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Pedestrian-oriented transportation environment</a:t>
              </a:r>
            </a:p>
          </p:txBody>
        </p:sp>
      </p:grpSp>
      <p:sp>
        <p:nvSpPr>
          <p:cNvPr id="184333" name="TextBox 21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3" name="직사각형 22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4335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grpSp>
        <p:nvGrpSpPr>
          <p:cNvPr id="3" name="그룹 25"/>
          <p:cNvGrpSpPr/>
          <p:nvPr/>
        </p:nvGrpSpPr>
        <p:grpSpPr>
          <a:xfrm>
            <a:off x="971600" y="5373216"/>
            <a:ext cx="5789240" cy="1306286"/>
            <a:chOff x="1062745" y="5334315"/>
            <a:chExt cx="6963581" cy="1876425"/>
          </a:xfrm>
        </p:grpSpPr>
        <p:pic>
          <p:nvPicPr>
            <p:cNvPr id="19" name="Picture 3" descr="C:\DOCUME~1\jung\LOCALS~1\Temp\UNI0000140c45e1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62745" y="5334315"/>
              <a:ext cx="3032125" cy="187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 descr="C:\DOCUME~1\jung\LOCALS~1\Temp\UNI0000140c45df.gif"/>
            <p:cNvPicPr>
              <a:picLocks noChangeAspect="1" noChangeArrowheads="1"/>
            </p:cNvPicPr>
            <p:nvPr/>
          </p:nvPicPr>
          <p:blipFill>
            <a:blip r:embed="rId11" cstate="print"/>
            <a:srcRect b="8730"/>
            <a:stretch>
              <a:fillRect/>
            </a:stretch>
          </p:blipFill>
          <p:spPr bwMode="auto">
            <a:xfrm>
              <a:off x="4930701" y="5334315"/>
              <a:ext cx="3095625" cy="178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AutoShape 27"/>
            <p:cNvSpPr>
              <a:spLocks noChangeArrowheads="1"/>
            </p:cNvSpPr>
            <p:nvPr/>
          </p:nvSpPr>
          <p:spPr bwMode="auto">
            <a:xfrm>
              <a:off x="4359201" y="5834378"/>
              <a:ext cx="360363" cy="56515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1">
              <a:gsLst>
                <a:gs pos="0">
                  <a:srgbClr val="003366">
                    <a:alpha val="50000"/>
                  </a:srgbClr>
                </a:gs>
                <a:gs pos="100000">
                  <a:srgbClr val="00182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ko-KR" sz="1200"/>
            </a:p>
          </p:txBody>
        </p:sp>
      </p:grp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994313" y="5035865"/>
            <a:ext cx="657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0" hangingPunct="0">
              <a:buSzPct val="80000"/>
            </a:pPr>
            <a:r>
              <a:rPr lang="en-US" altLang="ko-KR" sz="1400">
                <a:latin typeface="Tahoma" pitchFamily="34" charset="0"/>
                <a:cs typeface="Tahoma" pitchFamily="34" charset="0"/>
              </a:rPr>
              <a:t>Gwanghwamun square (’09. 8)</a:t>
            </a:r>
            <a:endParaRPr lang="ko-KR" altLang="en-US" sz="1400">
              <a:latin typeface="Tahoma" pitchFamily="34" charset="0"/>
              <a:ea typeface="나눔고딕"/>
              <a:cs typeface="Tahoma" pitchFamily="34" charset="0"/>
            </a:endParaRPr>
          </a:p>
        </p:txBody>
      </p:sp>
      <p:pic>
        <p:nvPicPr>
          <p:cNvPr id="236545" name="Picture 1" descr="C:\자료\사진\WHO 제출사진\Gwanghwanum Square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6218916" y="5537717"/>
            <a:ext cx="1473934" cy="982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/>
          <p:cNvSpPr/>
          <p:nvPr/>
        </p:nvSpPr>
        <p:spPr>
          <a:xfrm>
            <a:off x="369455" y="2927927"/>
            <a:ext cx="8691418" cy="38515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81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E60979BA-6322-4F47-B031-C1BD7CC66172}" type="slidenum">
              <a:rPr lang="en-US" altLang="ko-KR"/>
              <a:pPr>
                <a:defRPr/>
              </a:pPr>
              <a:t>43</a:t>
            </a:fld>
            <a:endParaRPr lang="en-US" altLang="ko-KR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84336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37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Pedestrian-oriented transportation environment</a:t>
              </a:r>
            </a:p>
          </p:txBody>
        </p:sp>
      </p:grpSp>
      <p:sp>
        <p:nvSpPr>
          <p:cNvPr id="184333" name="TextBox 21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3" name="직사각형 22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4335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592787" y="1588172"/>
            <a:ext cx="4616450" cy="3175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kern="0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ko-KR" sz="1600" kern="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Transit Mall</a:t>
            </a:r>
            <a:endParaRPr kumimoji="0" lang="ko-KR" altLang="en-US" sz="1600" kern="0" dirty="0">
              <a:solidFill>
                <a:sysClr val="windowText" lastClr="0000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27" name="Rectangle 64"/>
          <p:cNvSpPr>
            <a:spLocks noChangeArrowheads="1"/>
          </p:cNvSpPr>
          <p:nvPr/>
        </p:nvSpPr>
        <p:spPr bwMode="auto">
          <a:xfrm>
            <a:off x="514999" y="1963254"/>
            <a:ext cx="8521497" cy="5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spcBef>
                <a:spcPts val="200"/>
              </a:spcBef>
              <a:buClr>
                <a:srgbClr val="7D9CEB"/>
              </a:buClr>
            </a:pPr>
            <a:r>
              <a:rPr kumimoji="0" lang="ko-KR" altLang="en-US" sz="1500" dirty="0">
                <a:latin typeface="Tahoma" pitchFamily="34" charset="0"/>
                <a:ea typeface="맑은 고딕"/>
                <a:cs typeface="Tahoma" pitchFamily="34" charset="0"/>
              </a:rPr>
              <a:t>    </a:t>
            </a:r>
            <a:r>
              <a:rPr kumimoji="0" lang="en-US" altLang="ko-KR" sz="1500" dirty="0" smtClean="0">
                <a:latin typeface="Tahoma" pitchFamily="34" charset="0"/>
                <a:ea typeface="맑은 고딕"/>
                <a:cs typeface="Tahoma" pitchFamily="34" charset="0"/>
              </a:rPr>
              <a:t>- Transit + Mall = Safe and pleasant walking environment</a:t>
            </a:r>
          </a:p>
          <a:p>
            <a:pPr latinLnBrk="0">
              <a:spcBef>
                <a:spcPts val="200"/>
              </a:spcBef>
              <a:buClr>
                <a:srgbClr val="7D9CEB"/>
              </a:buClr>
            </a:pPr>
            <a:r>
              <a:rPr kumimoji="0" lang="en-US" altLang="ko-KR" sz="1500" dirty="0" smtClean="0">
                <a:latin typeface="Tahoma" pitchFamily="34" charset="0"/>
                <a:ea typeface="맑은 고딕"/>
                <a:cs typeface="Tahoma" pitchFamily="34" charset="0"/>
              </a:rPr>
              <a:t>                             Demand Management, vitalize central business district</a:t>
            </a:r>
            <a:endParaRPr kumimoji="0" lang="en-US" altLang="ko-KR" sz="1500" dirty="0">
              <a:latin typeface="Tahoma" pitchFamily="34" charset="0"/>
              <a:ea typeface="맑은 고딕"/>
              <a:cs typeface="Tahoma" pitchFamily="34" charset="0"/>
            </a:endParaRPr>
          </a:p>
        </p:txBody>
      </p:sp>
      <p:pic>
        <p:nvPicPr>
          <p:cNvPr id="34" name="_x92451840" descr="EMB00001e703434"/>
          <p:cNvPicPr>
            <a:picLocks noChangeAspect="1" noChangeArrowheads="1"/>
          </p:cNvPicPr>
          <p:nvPr/>
        </p:nvPicPr>
        <p:blipFill>
          <a:blip r:embed="rId4" cstate="print"/>
          <a:srcRect l="32179" t="8484" b="8585"/>
          <a:stretch>
            <a:fillRect/>
          </a:stretch>
        </p:blipFill>
        <p:spPr bwMode="auto">
          <a:xfrm>
            <a:off x="4646993" y="3482536"/>
            <a:ext cx="3739624" cy="31773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_x92341440" descr="EMB00001e70343b"/>
          <p:cNvPicPr>
            <a:picLocks noChangeAspect="1" noChangeArrowheads="1"/>
          </p:cNvPicPr>
          <p:nvPr/>
        </p:nvPicPr>
        <p:blipFill>
          <a:blip r:embed="rId5" cstate="print"/>
          <a:srcRect l="7991" r="15828" b="14977"/>
          <a:stretch>
            <a:fillRect/>
          </a:stretch>
        </p:blipFill>
        <p:spPr bwMode="auto">
          <a:xfrm>
            <a:off x="906161" y="5072966"/>
            <a:ext cx="2813662" cy="15214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" name="Group 1036"/>
          <p:cNvGrpSpPr>
            <a:grpSpLocks/>
          </p:cNvGrpSpPr>
          <p:nvPr/>
        </p:nvGrpSpPr>
        <p:grpSpPr bwMode="auto">
          <a:xfrm>
            <a:off x="3923928" y="4634664"/>
            <a:ext cx="608560" cy="839533"/>
            <a:chOff x="1486" y="1446"/>
            <a:chExt cx="578" cy="653"/>
          </a:xfrm>
        </p:grpSpPr>
        <p:grpSp>
          <p:nvGrpSpPr>
            <p:cNvPr id="4" name="Group 1037"/>
            <p:cNvGrpSpPr>
              <a:grpSpLocks/>
            </p:cNvGrpSpPr>
            <p:nvPr/>
          </p:nvGrpSpPr>
          <p:grpSpPr bwMode="auto">
            <a:xfrm rot="5400000">
              <a:off x="1466" y="1751"/>
              <a:ext cx="651" cy="41"/>
              <a:chOff x="528" y="1935"/>
              <a:chExt cx="3456" cy="109"/>
            </a:xfrm>
          </p:grpSpPr>
          <p:sp>
            <p:nvSpPr>
              <p:cNvPr id="38" name="Freeform 1038"/>
              <p:cNvSpPr>
                <a:spLocks/>
              </p:cNvSpPr>
              <p:nvPr/>
            </p:nvSpPr>
            <p:spPr bwMode="auto">
              <a:xfrm>
                <a:off x="3485" y="1935"/>
                <a:ext cx="499" cy="109"/>
              </a:xfrm>
              <a:custGeom>
                <a:avLst/>
                <a:gdLst>
                  <a:gd name="T0" fmla="*/ 0 w 344"/>
                  <a:gd name="T1" fmla="*/ 0 h 49"/>
                  <a:gd name="T2" fmla="*/ 2147483647 w 344"/>
                  <a:gd name="T3" fmla="*/ 0 h 49"/>
                  <a:gd name="T4" fmla="*/ 2147483647 w 344"/>
                  <a:gd name="T5" fmla="*/ 2147483647 h 49"/>
                  <a:gd name="T6" fmla="*/ 0 w 344"/>
                  <a:gd name="T7" fmla="*/ 2147483647 h 49"/>
                  <a:gd name="T8" fmla="*/ 0 w 344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4"/>
                  <a:gd name="T16" fmla="*/ 0 h 49"/>
                  <a:gd name="T17" fmla="*/ 344 w 34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4" h="49">
                    <a:moveTo>
                      <a:pt x="0" y="0"/>
                    </a:moveTo>
                    <a:lnTo>
                      <a:pt x="343" y="0"/>
                    </a:lnTo>
                    <a:lnTo>
                      <a:pt x="343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8AB4E2"/>
                  </a:gs>
                  <a:gs pos="100000">
                    <a:srgbClr val="DCE8F6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9" name="Freeform 1039"/>
              <p:cNvSpPr>
                <a:spLocks/>
              </p:cNvSpPr>
              <p:nvPr/>
            </p:nvSpPr>
            <p:spPr bwMode="auto">
              <a:xfrm>
                <a:off x="528" y="1935"/>
                <a:ext cx="512" cy="109"/>
              </a:xfrm>
              <a:custGeom>
                <a:avLst/>
                <a:gdLst>
                  <a:gd name="T0" fmla="*/ 0 w 353"/>
                  <a:gd name="T1" fmla="*/ 0 h 49"/>
                  <a:gd name="T2" fmla="*/ 2147483647 w 353"/>
                  <a:gd name="T3" fmla="*/ 0 h 49"/>
                  <a:gd name="T4" fmla="*/ 2147483647 w 353"/>
                  <a:gd name="T5" fmla="*/ 2147483647 h 49"/>
                  <a:gd name="T6" fmla="*/ 0 w 353"/>
                  <a:gd name="T7" fmla="*/ 2147483647 h 49"/>
                  <a:gd name="T8" fmla="*/ 0 w 353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49"/>
                  <a:gd name="T17" fmla="*/ 353 w 353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49">
                    <a:moveTo>
                      <a:pt x="0" y="0"/>
                    </a:moveTo>
                    <a:lnTo>
                      <a:pt x="343" y="0"/>
                    </a:lnTo>
                    <a:lnTo>
                      <a:pt x="352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8AB4E2"/>
                  </a:gs>
                  <a:gs pos="100000">
                    <a:srgbClr val="DCE8F6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37" name="Freeform 1040"/>
            <p:cNvSpPr>
              <a:spLocks/>
            </p:cNvSpPr>
            <p:nvPr/>
          </p:nvSpPr>
          <p:spPr bwMode="auto">
            <a:xfrm rot="5400000">
              <a:off x="1450" y="1486"/>
              <a:ext cx="649" cy="578"/>
            </a:xfrm>
            <a:custGeom>
              <a:avLst/>
              <a:gdLst>
                <a:gd name="T0" fmla="*/ 0 w 2372"/>
                <a:gd name="T1" fmla="*/ 0 h 400"/>
                <a:gd name="T2" fmla="*/ 0 w 2372"/>
                <a:gd name="T3" fmla="*/ 2147483647 h 400"/>
                <a:gd name="T4" fmla="*/ 0 w 2372"/>
                <a:gd name="T5" fmla="*/ 2147483647 h 400"/>
                <a:gd name="T6" fmla="*/ 0 w 2372"/>
                <a:gd name="T7" fmla="*/ 2147483647 h 400"/>
                <a:gd name="T8" fmla="*/ 0 w 2372"/>
                <a:gd name="T9" fmla="*/ 2147483647 h 400"/>
                <a:gd name="T10" fmla="*/ 0 w 2372"/>
                <a:gd name="T11" fmla="*/ 2147483647 h 400"/>
                <a:gd name="T12" fmla="*/ 0 w 2372"/>
                <a:gd name="T13" fmla="*/ 2147483647 h 400"/>
                <a:gd name="T14" fmla="*/ 0 w 2372"/>
                <a:gd name="T15" fmla="*/ 0 h 4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72"/>
                <a:gd name="T25" fmla="*/ 0 h 400"/>
                <a:gd name="T26" fmla="*/ 2372 w 2372"/>
                <a:gd name="T27" fmla="*/ 400 h 4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72" h="400">
                  <a:moveTo>
                    <a:pt x="1174" y="0"/>
                  </a:moveTo>
                  <a:lnTo>
                    <a:pt x="0" y="186"/>
                  </a:lnTo>
                  <a:lnTo>
                    <a:pt x="338" y="186"/>
                  </a:lnTo>
                  <a:lnTo>
                    <a:pt x="111" y="399"/>
                  </a:lnTo>
                  <a:lnTo>
                    <a:pt x="2259" y="399"/>
                  </a:lnTo>
                  <a:lnTo>
                    <a:pt x="2032" y="186"/>
                  </a:lnTo>
                  <a:lnTo>
                    <a:pt x="2371" y="186"/>
                  </a:lnTo>
                  <a:lnTo>
                    <a:pt x="1174" y="0"/>
                  </a:lnTo>
                </a:path>
              </a:pathLst>
            </a:custGeom>
            <a:gradFill rotWithShape="0">
              <a:gsLst>
                <a:gs pos="0">
                  <a:srgbClr val="E8F1FC"/>
                </a:gs>
                <a:gs pos="100000">
                  <a:srgbClr val="8CBBEE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40" name="_x93494008" descr="EMB0000271c14a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537527"/>
            <a:ext cx="2818104" cy="14799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42" name="직사각형 41"/>
          <p:cNvSpPr/>
          <p:nvPr/>
        </p:nvSpPr>
        <p:spPr>
          <a:xfrm>
            <a:off x="827584" y="2564904"/>
            <a:ext cx="7920880" cy="769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901253" y="2644526"/>
            <a:ext cx="4616450" cy="3175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ex) </a:t>
            </a:r>
            <a:r>
              <a:rPr kumimoji="0" lang="en-US" altLang="ko-KR" sz="1600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Yonsei-ro</a:t>
            </a:r>
            <a:endParaRPr kumimoji="0" lang="ko-KR" altLang="en-US" sz="1600" kern="0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44" name="Rectangle 64"/>
          <p:cNvSpPr>
            <a:spLocks noChangeArrowheads="1"/>
          </p:cNvSpPr>
          <p:nvPr/>
        </p:nvSpPr>
        <p:spPr bwMode="auto">
          <a:xfrm>
            <a:off x="2096792" y="2664882"/>
            <a:ext cx="7047207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spcBef>
                <a:spcPts val="200"/>
              </a:spcBef>
              <a:buClr>
                <a:srgbClr val="7D9CEB"/>
              </a:buClr>
            </a:pPr>
            <a:r>
              <a:rPr kumimoji="0" lang="ko-KR" altLang="en-US" sz="1500" dirty="0">
                <a:solidFill>
                  <a:srgbClr val="002060"/>
                </a:solidFill>
                <a:latin typeface="Tahoma" pitchFamily="34" charset="0"/>
                <a:ea typeface="맑은 고딕"/>
                <a:cs typeface="Tahoma" pitchFamily="34" charset="0"/>
              </a:rPr>
              <a:t>    </a:t>
            </a:r>
            <a:r>
              <a:rPr kumimoji="0" lang="en-US" altLang="ko-KR" sz="1500" dirty="0" smtClean="0">
                <a:solidFill>
                  <a:srgbClr val="002060"/>
                </a:solidFill>
                <a:latin typeface="Tahoma" pitchFamily="34" charset="0"/>
                <a:ea typeface="맑은 고딕"/>
                <a:cs typeface="Tahoma" pitchFamily="34" charset="0"/>
              </a:rPr>
              <a:t>- Narrowing road(</a:t>
            </a:r>
            <a:r>
              <a:rPr lang="en-US" altLang="ko-KR" sz="1400" spc="-100" dirty="0" smtClean="0">
                <a:solidFill>
                  <a:srgbClr val="002060"/>
                </a:solidFill>
                <a:latin typeface="Tahoma" pitchFamily="34" charset="0"/>
                <a:ea typeface="-윤고딕120" pitchFamily="18" charset="-127"/>
                <a:cs typeface="Tahoma" pitchFamily="34" charset="0"/>
              </a:rPr>
              <a:t>6.0m → 4.0m), Widening sidewalk (3.5m → 5.5m)</a:t>
            </a:r>
            <a:endParaRPr kumimoji="0" lang="en-US" altLang="ko-KR" sz="1500" dirty="0" smtClean="0">
              <a:solidFill>
                <a:srgbClr val="002060"/>
              </a:solidFill>
              <a:latin typeface="Tahoma" pitchFamily="34" charset="0"/>
              <a:ea typeface="맑은 고딕"/>
              <a:cs typeface="Tahoma" pitchFamily="34" charset="0"/>
            </a:endParaRPr>
          </a:p>
          <a:p>
            <a:pPr latinLnBrk="0">
              <a:spcBef>
                <a:spcPts val="200"/>
              </a:spcBef>
              <a:buClr>
                <a:srgbClr val="7D9CEB"/>
              </a:buClr>
            </a:pPr>
            <a:r>
              <a:rPr kumimoji="0" lang="en-US" altLang="ko-KR" sz="1500" dirty="0" smtClean="0">
                <a:solidFill>
                  <a:srgbClr val="002060"/>
                </a:solidFill>
                <a:latin typeface="Tahoma" pitchFamily="34" charset="0"/>
                <a:ea typeface="맑은 고딕"/>
                <a:cs typeface="Tahoma" pitchFamily="34" charset="0"/>
              </a:rPr>
              <a:t>    - convenient facilities  for pedestrian ; square, barrier free, street furniture</a:t>
            </a:r>
            <a:endParaRPr kumimoji="0" lang="en-US" altLang="ko-KR" sz="1500" dirty="0">
              <a:solidFill>
                <a:srgbClr val="002060"/>
              </a:solidFill>
              <a:latin typeface="Tahoma" pitchFamily="34" charset="0"/>
              <a:ea typeface="맑은 고딕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3650319"/>
            <a:ext cx="2133600" cy="365125"/>
          </a:xfrm>
        </p:spPr>
        <p:txBody>
          <a:bodyPr/>
          <a:lstStyle/>
          <a:p>
            <a:pPr>
              <a:defRPr/>
            </a:pPr>
            <a:fld id="{44789B56-2F04-495E-9D7F-A8B37480DBB9}" type="slidenum">
              <a:rPr lang="en-US" altLang="ko-KR"/>
              <a:pPr>
                <a:defRPr/>
              </a:pPr>
              <a:t>44</a:t>
            </a:fld>
            <a:endParaRPr lang="en-US" altLang="ko-KR"/>
          </a:p>
        </p:txBody>
      </p:sp>
      <p:grpSp>
        <p:nvGrpSpPr>
          <p:cNvPr id="188426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88430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1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Projects for the transportation vulnerable</a:t>
              </a:r>
            </a:p>
          </p:txBody>
        </p:sp>
      </p:grpSp>
      <p:sp>
        <p:nvSpPr>
          <p:cNvPr id="188427" name="TextBox 26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8" name="직사각형 2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8429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644060" y="1494309"/>
            <a:ext cx="7096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eaLnBrk="0" latinLnBrk="0" hangingPunct="0">
              <a:buSzPct val="80000"/>
              <a:buFont typeface="Arial" charset="0"/>
              <a:buChar char="•"/>
            </a:pPr>
            <a:r>
              <a:rPr kumimoji="0" lang="en-US" altLang="ko-KR" sz="1600" dirty="0">
                <a:latin typeface="Tahoma" pitchFamily="34" charset="0"/>
                <a:cs typeface="Tahoma" pitchFamily="34" charset="0"/>
              </a:rPr>
              <a:t> Improving road environment for </a:t>
            </a:r>
            <a:r>
              <a:rPr kumimoji="0" lang="en-US" altLang="ko-KR" sz="1600" dirty="0" smtClean="0">
                <a:latin typeface="Tahoma" pitchFamily="34" charset="0"/>
                <a:cs typeface="Tahoma" pitchFamily="34" charset="0"/>
              </a:rPr>
              <a:t>children, the elderly and the disabled</a:t>
            </a:r>
            <a:endParaRPr kumimoji="0" lang="ko-KR" altLang="en-US" sz="1600" dirty="0">
              <a:latin typeface="Tahoma" pitchFamily="34" charset="0"/>
              <a:ea typeface="08서울남산체 EB"/>
              <a:cs typeface="Tahoma" pitchFamily="34" charset="0"/>
            </a:endParaRPr>
          </a:p>
        </p:txBody>
      </p:sp>
      <p:sp>
        <p:nvSpPr>
          <p:cNvPr id="18" name="직사각형 6"/>
          <p:cNvSpPr>
            <a:spLocks noChangeArrowheads="1"/>
          </p:cNvSpPr>
          <p:nvPr/>
        </p:nvSpPr>
        <p:spPr bwMode="auto">
          <a:xfrm>
            <a:off x="715367" y="4408350"/>
            <a:ext cx="5470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600" dirty="0">
                <a:latin typeface="08서울남산체 EB"/>
                <a:ea typeface="08서울남산체 EB"/>
                <a:cs typeface="Arial" charset="0"/>
              </a:rPr>
              <a:t>- 41 silver </a:t>
            </a:r>
            <a:r>
              <a:rPr kumimoji="0" lang="en-US" altLang="ko-KR" sz="1600" dirty="0" smtClean="0">
                <a:latin typeface="08서울남산체 EB"/>
                <a:ea typeface="08서울남산체 EB"/>
                <a:cs typeface="Arial" charset="0"/>
              </a:rPr>
              <a:t>zones</a:t>
            </a:r>
            <a:endParaRPr kumimoji="0" lang="ko-KR" altLang="en-US" sz="1600" dirty="0">
              <a:latin typeface="08서울남산체 EB"/>
              <a:ea typeface="08서울남산체 EB"/>
              <a:cs typeface="Arial" charset="0"/>
            </a:endParaRPr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3837211" y="5483324"/>
            <a:ext cx="938212" cy="592137"/>
          </a:xfrm>
          <a:prstGeom prst="notchedRightArrow">
            <a:avLst>
              <a:gd name="adj1" fmla="val 49556"/>
              <a:gd name="adj2" fmla="val 56195"/>
            </a:avLst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4" name="슬라이드 번호 개체 틀 3"/>
          <p:cNvSpPr txBox="1">
            <a:spLocks/>
          </p:cNvSpPr>
          <p:nvPr/>
        </p:nvSpPr>
        <p:spPr>
          <a:xfrm>
            <a:off x="8101013" y="6599238"/>
            <a:ext cx="1042987" cy="25876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979BA-6322-4F47-B031-C1BD7CC66172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19695" y="1876425"/>
            <a:ext cx="2105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600" dirty="0" smtClean="0">
                <a:latin typeface="08서울남산체 EB"/>
                <a:ea typeface="08서울남산체 EB"/>
                <a:cs typeface="Arial" charset="0"/>
              </a:rPr>
              <a:t>-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08서울남산체 EB"/>
                <a:ea typeface="08서울남산체 EB"/>
                <a:cs typeface="Arial" charset="0"/>
              </a:rPr>
              <a:t>1,530 school zones </a:t>
            </a:r>
            <a:endParaRPr lang="ko-KR" altLang="en-US" dirty="0"/>
          </a:p>
        </p:txBody>
      </p:sp>
      <p:pic>
        <p:nvPicPr>
          <p:cNvPr id="354307" name="Picture 3" descr="C:\DOCUME~1\서울시청\LOCALS~1\Temp\UNI000007940cd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228" y="4822354"/>
            <a:ext cx="2629272" cy="1968809"/>
          </a:xfrm>
          <a:prstGeom prst="rect">
            <a:avLst/>
          </a:prstGeom>
          <a:noFill/>
        </p:spPr>
      </p:pic>
      <p:pic>
        <p:nvPicPr>
          <p:cNvPr id="354306" name="Picture 2" descr="C:\DOCUME~1\서울시청\LOCALS~1\Temp\UNI000007940cdc.gif"/>
          <p:cNvPicPr>
            <a:picLocks noChangeAspect="1" noChangeArrowheads="1"/>
          </p:cNvPicPr>
          <p:nvPr/>
        </p:nvPicPr>
        <p:blipFill>
          <a:blip r:embed="rId5" cstate="print"/>
          <a:srcRect t="27792" r="2759"/>
          <a:stretch>
            <a:fillRect/>
          </a:stretch>
        </p:blipFill>
        <p:spPr bwMode="auto">
          <a:xfrm>
            <a:off x="5008240" y="4648200"/>
            <a:ext cx="3828168" cy="2132015"/>
          </a:xfrm>
          <a:prstGeom prst="rect">
            <a:avLst/>
          </a:prstGeom>
          <a:noFill/>
        </p:spPr>
      </p:pic>
      <p:pic>
        <p:nvPicPr>
          <p:cNvPr id="21" name="Picture 98"/>
          <p:cNvPicPr>
            <a:picLocks noChangeAspect="1" noChangeArrowheads="1"/>
          </p:cNvPicPr>
          <p:nvPr/>
        </p:nvPicPr>
        <p:blipFill>
          <a:blip r:embed="rId6" cstate="print"/>
          <a:srcRect l="37031" t="31841" r="13165" b="14594"/>
          <a:stretch>
            <a:fillRect/>
          </a:stretch>
        </p:blipFill>
        <p:spPr bwMode="auto">
          <a:xfrm>
            <a:off x="987854" y="2299667"/>
            <a:ext cx="2638517" cy="183036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25" name="Picture 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9457" y="2017270"/>
            <a:ext cx="3820990" cy="208969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26" name="AutoShape 21"/>
          <p:cNvSpPr>
            <a:spLocks noChangeArrowheads="1"/>
          </p:cNvSpPr>
          <p:nvPr/>
        </p:nvSpPr>
        <p:spPr bwMode="auto">
          <a:xfrm>
            <a:off x="3829968" y="2939802"/>
            <a:ext cx="938212" cy="592137"/>
          </a:xfrm>
          <a:prstGeom prst="notchedRightArrow">
            <a:avLst>
              <a:gd name="adj1" fmla="val 49556"/>
              <a:gd name="adj2" fmla="val 56195"/>
            </a:avLst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7" name="그림 22" descr="실버존2.jpg"/>
          <p:cNvPicPr>
            <a:picLocks noChangeAspect="1"/>
          </p:cNvPicPr>
          <p:nvPr/>
        </p:nvPicPr>
        <p:blipFill>
          <a:blip r:embed="rId8" cstate="print"/>
          <a:srcRect b="17255"/>
          <a:stretch>
            <a:fillRect/>
          </a:stretch>
        </p:blipFill>
        <p:spPr bwMode="auto">
          <a:xfrm>
            <a:off x="4771166" y="4445992"/>
            <a:ext cx="1521421" cy="11658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742950" y="3326860"/>
            <a:ext cx="8143875" cy="3426364"/>
          </a:xfrm>
          <a:prstGeom prst="rect">
            <a:avLst/>
          </a:prstGeom>
          <a:ln w="9525"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88430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1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Projects for the transportation vulnerable</a:t>
              </a:r>
            </a:p>
          </p:txBody>
        </p:sp>
      </p:grpSp>
      <p:sp>
        <p:nvSpPr>
          <p:cNvPr id="188427" name="TextBox 26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8" name="직사각형 2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8429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634535" y="1494309"/>
            <a:ext cx="6338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0" latinLnBrk="0" hangingPunct="0">
              <a:buSzPct val="80000"/>
              <a:buFont typeface="Arial" charset="0"/>
              <a:buChar char="•"/>
            </a:pPr>
            <a:r>
              <a:rPr kumimoji="0" lang="en-US" altLang="ko-KR" sz="1600" dirty="0">
                <a:latin typeface="Tahoma" pitchFamily="34" charset="0"/>
                <a:cs typeface="Tahoma" pitchFamily="34" charset="0"/>
              </a:rPr>
              <a:t> </a:t>
            </a:r>
            <a:r>
              <a:rPr kumimoji="0" lang="en-US" altLang="ko-KR" sz="1600" dirty="0" smtClean="0">
                <a:latin typeface="Tahoma" pitchFamily="34" charset="0"/>
                <a:cs typeface="Tahoma" pitchFamily="34" charset="0"/>
              </a:rPr>
              <a:t>‘Comprehensive free activity zone for children’</a:t>
            </a:r>
            <a:endParaRPr kumimoji="0" lang="ko-KR" altLang="en-US" sz="1600" dirty="0">
              <a:latin typeface="Tahoma" pitchFamily="34" charset="0"/>
              <a:ea typeface="08서울남산체 EB"/>
              <a:cs typeface="Tahoma" pitchFamily="34" charset="0"/>
            </a:endParaRPr>
          </a:p>
        </p:txBody>
      </p:sp>
      <p:sp>
        <p:nvSpPr>
          <p:cNvPr id="24" name="슬라이드 번호 개체 틀 3"/>
          <p:cNvSpPr txBox="1">
            <a:spLocks/>
          </p:cNvSpPr>
          <p:nvPr/>
        </p:nvSpPr>
        <p:spPr>
          <a:xfrm>
            <a:off x="8101013" y="6599238"/>
            <a:ext cx="1042987" cy="25876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979BA-6322-4F47-B031-C1BD7CC66172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3" name="직사각형 16"/>
          <p:cNvSpPr>
            <a:spLocks noChangeArrowheads="1"/>
          </p:cNvSpPr>
          <p:nvPr/>
        </p:nvSpPr>
        <p:spPr bwMode="auto">
          <a:xfrm>
            <a:off x="734365" y="1830712"/>
            <a:ext cx="8408047" cy="144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latinLnBrk="0" hangingPunct="0">
              <a:buSzPct val="80000"/>
            </a:pPr>
            <a:r>
              <a:rPr kumimoji="0"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 Expand children safety zone concept </a:t>
            </a:r>
          </a:p>
          <a:p>
            <a:pPr eaLnBrk="0" latinLnBrk="0" hangingPunct="0">
              <a:buSzPct val="80000"/>
            </a:pPr>
            <a:r>
              <a:rPr kumimoji="0"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: street around facility </a:t>
            </a:r>
            <a:r>
              <a:rPr kumimoji="0" lang="ko-KR" altLang="en-US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→ </a:t>
            </a:r>
            <a:r>
              <a:rPr kumimoji="0"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zone including school, park, kindergarten, etc.</a:t>
            </a:r>
          </a:p>
          <a:p>
            <a:pPr eaLnBrk="0" latinLnBrk="0" hangingPunct="0">
              <a:lnSpc>
                <a:spcPts val="500"/>
              </a:lnSpc>
              <a:buSzPct val="80000"/>
            </a:pPr>
            <a:endParaRPr kumimoji="0" lang="en-US" altLang="ko-KR" sz="1400" dirty="0">
              <a:latin typeface="Tahoma" pitchFamily="34" charset="0"/>
              <a:cs typeface="Tahoma" pitchFamily="34" charset="0"/>
            </a:endParaRPr>
          </a:p>
          <a:p>
            <a:pPr eaLnBrk="0" latinLnBrk="0" hangingPunct="0">
              <a:buSzPct val="80000"/>
            </a:pPr>
            <a:r>
              <a:rPr kumimoji="0" lang="en-US" altLang="ko-KR" sz="1400" dirty="0" smtClean="0">
                <a:latin typeface="Tahoma" pitchFamily="34" charset="0"/>
                <a:cs typeface="Tahoma" pitchFamily="34" charset="0"/>
              </a:rPr>
              <a:t>- Traffic calming :  speed table,  child-priority scheme</a:t>
            </a:r>
          </a:p>
          <a:p>
            <a:pPr eaLnBrk="0" latinLnBrk="0" hangingPunct="0">
              <a:buSzPct val="80000"/>
            </a:pPr>
            <a:r>
              <a:rPr kumimoji="0"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 Car-free street for student</a:t>
            </a:r>
            <a:r>
              <a:rPr kumimoji="0" lang="en-US" altLang="ko-KR" sz="1400" dirty="0" smtClean="0">
                <a:latin typeface="Tahoma" pitchFamily="34" charset="0"/>
                <a:cs typeface="Tahoma" pitchFamily="34" charset="0"/>
              </a:rPr>
              <a:t>, children-customized</a:t>
            </a:r>
            <a:r>
              <a:rPr kumimoji="0" lang="ko-KR" altLang="en-US" sz="14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kumimoji="0" lang="en-US" altLang="ko-KR" sz="1400" dirty="0" smtClean="0">
                <a:latin typeface="Tahoma" pitchFamily="34" charset="0"/>
                <a:cs typeface="Tahoma" pitchFamily="34" charset="0"/>
              </a:rPr>
              <a:t>traffic signal – audible pedestrian signal</a:t>
            </a:r>
          </a:p>
          <a:p>
            <a:pPr eaLnBrk="0" latinLnBrk="0" hangingPunct="0">
              <a:buSzPct val="80000"/>
            </a:pPr>
            <a:r>
              <a:rPr kumimoji="0"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 Education, Campaign</a:t>
            </a:r>
          </a:p>
          <a:p>
            <a:pPr eaLnBrk="0" latinLnBrk="0" hangingPunct="0">
              <a:buSzPct val="80000"/>
            </a:pPr>
            <a:r>
              <a:rPr kumimoji="0"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 Designate ‘child safety zone’ based on citizens’ opinion and given road condition</a:t>
            </a:r>
            <a:endParaRPr kumimoji="0" lang="en-US" altLang="ko-KR" sz="14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5" name="Picture 11" descr="C:\DOCUME~1\서울시청\LOCALS~1\Temp\UNI000008ac13e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5113" y="3377540"/>
            <a:ext cx="2079550" cy="1203950"/>
          </a:xfrm>
          <a:prstGeom prst="rect">
            <a:avLst/>
          </a:prstGeom>
          <a:noFill/>
        </p:spPr>
      </p:pic>
      <p:grpSp>
        <p:nvGrpSpPr>
          <p:cNvPr id="26" name="그룹 25"/>
          <p:cNvGrpSpPr/>
          <p:nvPr/>
        </p:nvGrpSpPr>
        <p:grpSpPr>
          <a:xfrm>
            <a:off x="1043608" y="4998293"/>
            <a:ext cx="3560655" cy="1743075"/>
            <a:chOff x="1043608" y="4998293"/>
            <a:chExt cx="3560655" cy="1743075"/>
          </a:xfrm>
        </p:grpSpPr>
        <p:pic>
          <p:nvPicPr>
            <p:cNvPr id="371722" name="Picture 10" descr="C:\DOCUME~1\서울시청\LOCALS~1\Temp\UNI000008ac13ec.gif"/>
            <p:cNvPicPr>
              <a:picLocks noChangeAspect="1" noChangeArrowheads="1"/>
            </p:cNvPicPr>
            <p:nvPr/>
          </p:nvPicPr>
          <p:blipFill>
            <a:blip r:embed="rId5" cstate="print"/>
            <a:srcRect b="4209"/>
            <a:stretch>
              <a:fillRect/>
            </a:stretch>
          </p:blipFill>
          <p:spPr bwMode="auto">
            <a:xfrm>
              <a:off x="1043608" y="4998293"/>
              <a:ext cx="3560655" cy="1743075"/>
            </a:xfrm>
            <a:prstGeom prst="rect">
              <a:avLst/>
            </a:prstGeom>
            <a:noFill/>
          </p:spPr>
        </p:pic>
        <p:sp>
          <p:nvSpPr>
            <p:cNvPr id="18" name="직사각형 17"/>
            <p:cNvSpPr/>
            <p:nvPr/>
          </p:nvSpPr>
          <p:spPr>
            <a:xfrm>
              <a:off x="2091705" y="6588993"/>
              <a:ext cx="1400175" cy="142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2014364" y="6688410"/>
              <a:ext cx="1466850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2" name="AutoShape 21"/>
          <p:cNvSpPr>
            <a:spLocks noChangeArrowheads="1"/>
          </p:cNvSpPr>
          <p:nvPr/>
        </p:nvSpPr>
        <p:spPr bwMode="auto">
          <a:xfrm rot="5400000">
            <a:off x="2495069" y="4649307"/>
            <a:ext cx="580774" cy="388019"/>
          </a:xfrm>
          <a:prstGeom prst="notchedRightArrow">
            <a:avLst>
              <a:gd name="adj1" fmla="val 49556"/>
              <a:gd name="adj2" fmla="val 5619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52258" name="Picture 2" descr="C:\DOCUME~1\서울시청\LOCALS~1\Temp\UNI000007940cf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457277"/>
            <a:ext cx="3866427" cy="3140075"/>
          </a:xfrm>
          <a:prstGeom prst="rect">
            <a:avLst/>
          </a:prstGeom>
          <a:noFill/>
        </p:spPr>
      </p:pic>
      <p:sp>
        <p:nvSpPr>
          <p:cNvPr id="352259" name="Rectangle 3"/>
          <p:cNvSpPr>
            <a:spLocks noChangeArrowheads="1"/>
          </p:cNvSpPr>
          <p:nvPr/>
        </p:nvSpPr>
        <p:spPr bwMode="auto">
          <a:xfrm>
            <a:off x="3489325" y="0"/>
            <a:ext cx="2451100" cy="0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-396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2260" name="Rectangle 4"/>
          <p:cNvSpPr>
            <a:spLocks noChangeArrowheads="1"/>
          </p:cNvSpPr>
          <p:nvPr/>
        </p:nvSpPr>
        <p:spPr bwMode="auto">
          <a:xfrm>
            <a:off x="3489325" y="0"/>
            <a:ext cx="2451100" cy="0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-396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2261" name="Rectangle 5"/>
          <p:cNvSpPr>
            <a:spLocks noChangeArrowheads="1"/>
          </p:cNvSpPr>
          <p:nvPr/>
        </p:nvSpPr>
        <p:spPr bwMode="auto">
          <a:xfrm>
            <a:off x="3489325" y="0"/>
            <a:ext cx="2451100" cy="0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14283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900" b="1" i="0" u="none" strike="noStrike" cap="none" normalizeH="0" baseline="0" smtClean="0">
                <a:ln>
                  <a:noFill/>
                </a:ln>
                <a:solidFill>
                  <a:srgbClr val="777777"/>
                </a:solidFill>
                <a:effectLst/>
                <a:latin typeface="Arial" pitchFamily="34" charset="0"/>
                <a:ea typeface="굴림" pitchFamily="50" charset="-127"/>
                <a:cs typeface="Arial" pitchFamily="34" charset="0"/>
              </a:rPr>
              <a:t>kindergarten</a:t>
            </a:r>
            <a:endParaRPr kumimoji="1" lang="ko-KR" altLang="ko-KR" sz="800" b="1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Tahoma" pitchFamily="34" charset="0"/>
              <a:ea typeface="돋움" pitchFamily="50" charset="-127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TextBox 11"/>
          <p:cNvSpPr txBox="1">
            <a:spLocks noChangeArrowheads="1"/>
          </p:cNvSpPr>
          <p:nvPr/>
        </p:nvSpPr>
        <p:spPr bwMode="auto">
          <a:xfrm>
            <a:off x="642938" y="1472779"/>
            <a:ext cx="5214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marL="0" lvl="1" eaLnBrk="0" latinLnBrk="0" hangingPunct="0">
              <a:buSzPct val="80000"/>
              <a:buFont typeface="Arial" charset="0"/>
              <a:buChar char="•"/>
            </a:pPr>
            <a:r>
              <a:rPr kumimoji="0" lang="ko-KR" altLang="en-US" sz="1600" dirty="0">
                <a:latin typeface="Tahoma" pitchFamily="34" charset="0"/>
                <a:ea typeface="맑은 고딕"/>
                <a:cs typeface="Tahoma" pitchFamily="34" charset="0"/>
              </a:rPr>
              <a:t> </a:t>
            </a:r>
            <a:r>
              <a:rPr kumimoji="0" lang="en-US" altLang="ko-KR" sz="1600" dirty="0" smtClean="0">
                <a:latin typeface="Tahoma" pitchFamily="34" charset="0"/>
                <a:ea typeface="맑은 고딕"/>
                <a:cs typeface="Tahoma" pitchFamily="34" charset="0"/>
              </a:rPr>
              <a:t>Barrier-free concept</a:t>
            </a:r>
            <a:endParaRPr kumimoji="0" lang="en-US" altLang="ko-KR" sz="1600" dirty="0">
              <a:latin typeface="Tahoma" pitchFamily="34" charset="0"/>
              <a:ea typeface="맑은 고딕"/>
              <a:cs typeface="Tahom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88430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1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Projects for the transportation vulnerable</a:t>
              </a:r>
            </a:p>
          </p:txBody>
        </p:sp>
      </p:grpSp>
      <p:sp>
        <p:nvSpPr>
          <p:cNvPr id="188427" name="TextBox 26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8" name="직사각형 2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8429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24" name="슬라이드 번호 개체 틀 3"/>
          <p:cNvSpPr txBox="1">
            <a:spLocks/>
          </p:cNvSpPr>
          <p:nvPr/>
        </p:nvSpPr>
        <p:spPr>
          <a:xfrm>
            <a:off x="8101013" y="6599238"/>
            <a:ext cx="1042987" cy="25876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979BA-6322-4F47-B031-C1BD7CC66172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65037" y="1818740"/>
            <a:ext cx="8221787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72686" y="1810916"/>
            <a:ext cx="5699514" cy="3175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rIns="36000" anchor="ctr" anchorCtr="0"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Obstacle-free sidewalk</a:t>
            </a:r>
            <a:r>
              <a:rPr kumimoji="0" lang="ko-KR" altLang="en-US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 </a:t>
            </a: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(more than 2m)</a:t>
            </a:r>
            <a:endParaRPr kumimoji="0" lang="ko-KR" altLang="en-US" sz="1600" kern="0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350210" name="Picture 2" descr="C:\DOCUME~1\서울시청\LOCALS~1\Temp\UNI000007940d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26" y="2248803"/>
            <a:ext cx="3171825" cy="1952625"/>
          </a:xfrm>
          <a:prstGeom prst="rect">
            <a:avLst/>
          </a:prstGeom>
          <a:noFill/>
        </p:spPr>
      </p:pic>
      <p:pic>
        <p:nvPicPr>
          <p:cNvPr id="350212" name="Picture 4" descr="C:\DOCUME~1\서울시청\LOCALS~1\Temp\UNI000007940d1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6173" y="1992612"/>
            <a:ext cx="3317875" cy="2211917"/>
          </a:xfrm>
          <a:prstGeom prst="rect">
            <a:avLst/>
          </a:prstGeom>
          <a:noFill/>
        </p:spPr>
      </p:pic>
      <p:sp>
        <p:nvSpPr>
          <p:cNvPr id="18" name="직사각형 17"/>
          <p:cNvSpPr/>
          <p:nvPr/>
        </p:nvSpPr>
        <p:spPr>
          <a:xfrm>
            <a:off x="674563" y="4333340"/>
            <a:ext cx="8212262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82211" y="4325516"/>
            <a:ext cx="5761997" cy="3175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rIns="36000" anchor="ctr" anchorCtr="0"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Mark on sidewalk boundary using different colors </a:t>
            </a:r>
            <a:r>
              <a:rPr kumimoji="0" lang="en-US" altLang="ko-KR" sz="1600" kern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and materials</a:t>
            </a:r>
            <a:endParaRPr kumimoji="0" lang="en-US" altLang="ko-KR" sz="1600" kern="0" dirty="0" smtClean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350215" name="Picture 7" descr="C:\DOCUME~1\서울시청\LOCALS~1\Temp\UNI000007940d2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975" y="4802103"/>
            <a:ext cx="3028950" cy="1913022"/>
          </a:xfrm>
          <a:prstGeom prst="rect">
            <a:avLst/>
          </a:prstGeom>
          <a:noFill/>
        </p:spPr>
      </p:pic>
      <p:pic>
        <p:nvPicPr>
          <p:cNvPr id="350214" name="Picture 6" descr="C:\DOCUME~1\서울시청\LOCALS~1\Temp\UNI000007940d2b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748" y="4640741"/>
            <a:ext cx="3247777" cy="2092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668212" y="4310098"/>
            <a:ext cx="8221787" cy="25098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419" name="TextBox 11"/>
          <p:cNvSpPr txBox="1">
            <a:spLocks noChangeArrowheads="1"/>
          </p:cNvSpPr>
          <p:nvPr/>
        </p:nvSpPr>
        <p:spPr bwMode="auto">
          <a:xfrm>
            <a:off x="642938" y="1472779"/>
            <a:ext cx="5214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marL="0" lvl="1" eaLnBrk="0" latinLnBrk="0" hangingPunct="0">
              <a:buSzPct val="80000"/>
              <a:buFont typeface="Arial" charset="0"/>
              <a:buChar char="•"/>
            </a:pPr>
            <a:r>
              <a:rPr kumimoji="0" lang="ko-KR" altLang="en-US" sz="1600" dirty="0">
                <a:latin typeface="Tahoma" pitchFamily="34" charset="0"/>
                <a:ea typeface="맑은 고딕"/>
                <a:cs typeface="Tahoma" pitchFamily="34" charset="0"/>
              </a:rPr>
              <a:t> </a:t>
            </a:r>
            <a:r>
              <a:rPr kumimoji="0" lang="en-US" altLang="ko-KR" sz="1600" dirty="0" smtClean="0">
                <a:latin typeface="Tahoma" pitchFamily="34" charset="0"/>
                <a:ea typeface="맑은 고딕"/>
                <a:cs typeface="Tahoma" pitchFamily="34" charset="0"/>
              </a:rPr>
              <a:t>Barrier-free concept</a:t>
            </a:r>
            <a:endParaRPr kumimoji="0" lang="en-US" altLang="ko-KR" sz="1600" dirty="0">
              <a:latin typeface="Tahoma" pitchFamily="34" charset="0"/>
              <a:ea typeface="맑은 고딕"/>
              <a:cs typeface="Tahom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88430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1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Projects for the transportation vulnerable</a:t>
              </a:r>
            </a:p>
          </p:txBody>
        </p:sp>
      </p:grpSp>
      <p:sp>
        <p:nvSpPr>
          <p:cNvPr id="188427" name="TextBox 26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8" name="직사각형 27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8429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24" name="슬라이드 번호 개체 틀 3"/>
          <p:cNvSpPr txBox="1">
            <a:spLocks/>
          </p:cNvSpPr>
          <p:nvPr/>
        </p:nvSpPr>
        <p:spPr>
          <a:xfrm>
            <a:off x="8101013" y="6599238"/>
            <a:ext cx="1042987" cy="25876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979BA-6322-4F47-B031-C1BD7CC66172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65037" y="1818740"/>
            <a:ext cx="8221787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72686" y="1810916"/>
            <a:ext cx="5410614" cy="3175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rIns="36000" anchor="ctr" anchorCtr="0"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 </a:t>
            </a: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Curb ramps and patterned panels for a blind person</a:t>
            </a:r>
            <a:endParaRPr kumimoji="0" lang="ko-KR" altLang="en-US" sz="1600" kern="0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82211" y="4325516"/>
            <a:ext cx="5410614" cy="3175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rIns="36000" anchor="ctr" anchorCtr="0"/>
          <a:lstStyle/>
          <a:p>
            <a:pPr marL="0" lvl="1" eaLnBrk="0" fontAlgn="auto" latinLnBrk="0" hangingPunct="0">
              <a:lnSpc>
                <a:spcPts val="23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 Speed table (parking lot entrance, collectors) </a:t>
            </a:r>
            <a:endParaRPr kumimoji="0" lang="ko-KR" altLang="en-US" sz="1600" kern="0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372738" name="Picture 2" descr="C:\DOCUME~1\서울시청\LOCALS~1\Temp\UNI000007940d39.gif"/>
          <p:cNvPicPr>
            <a:picLocks noChangeAspect="1" noChangeArrowheads="1"/>
          </p:cNvPicPr>
          <p:nvPr/>
        </p:nvPicPr>
        <p:blipFill>
          <a:blip r:embed="rId4" cstate="print"/>
          <a:srcRect b="14130"/>
          <a:stretch>
            <a:fillRect/>
          </a:stretch>
        </p:blipFill>
        <p:spPr bwMode="auto">
          <a:xfrm>
            <a:off x="5078253" y="2199420"/>
            <a:ext cx="3419646" cy="1949660"/>
          </a:xfrm>
          <a:prstGeom prst="rect">
            <a:avLst/>
          </a:prstGeom>
          <a:noFill/>
        </p:spPr>
      </p:pic>
      <p:pic>
        <p:nvPicPr>
          <p:cNvPr id="372740" name="Picture 4" descr="C:\DOCUME~1\서울시청\LOCALS~1\Temp\UNI000007940d4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7426" y="2219325"/>
            <a:ext cx="3148196" cy="1943100"/>
          </a:xfrm>
          <a:prstGeom prst="rect">
            <a:avLst/>
          </a:prstGeom>
          <a:noFill/>
        </p:spPr>
      </p:pic>
      <p:pic>
        <p:nvPicPr>
          <p:cNvPr id="372743" name="Picture 7" descr="C:\DOCUME~1\서울시청\LOCALS~1\Temp\UNI000007940d55.gif"/>
          <p:cNvPicPr>
            <a:picLocks noChangeAspect="1" noChangeArrowheads="1"/>
          </p:cNvPicPr>
          <p:nvPr/>
        </p:nvPicPr>
        <p:blipFill>
          <a:blip r:embed="rId6" cstate="print"/>
          <a:srcRect t="13089"/>
          <a:stretch>
            <a:fillRect/>
          </a:stretch>
        </p:blipFill>
        <p:spPr bwMode="auto">
          <a:xfrm>
            <a:off x="5204445" y="4709143"/>
            <a:ext cx="3158505" cy="2004841"/>
          </a:xfrm>
          <a:prstGeom prst="rect">
            <a:avLst/>
          </a:prstGeom>
          <a:noFill/>
        </p:spPr>
      </p:pic>
      <p:pic>
        <p:nvPicPr>
          <p:cNvPr id="372742" name="Picture 6" descr="C:\DOCUME~1\서울시청\LOCALS~1\Temp\UNI000007940d5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5033" y="4743450"/>
            <a:ext cx="3108987" cy="1990574"/>
          </a:xfrm>
          <a:prstGeom prst="rect">
            <a:avLst/>
          </a:prstGeom>
          <a:noFill/>
        </p:spPr>
      </p:pic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2117775" y="6490172"/>
            <a:ext cx="8890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marL="0" lvl="1" algn="ctr" eaLnBrk="0" latinLnBrk="0" hangingPunct="0">
              <a:buSzPct val="80000"/>
            </a:pPr>
            <a:r>
              <a:rPr kumimoji="0" lang="en-US" altLang="ko-KR" sz="1200" b="1" dirty="0" smtClean="0">
                <a:solidFill>
                  <a:srgbClr val="002060"/>
                </a:solidFill>
                <a:latin typeface="Tahoma" pitchFamily="34" charset="0"/>
                <a:ea typeface="맑은 고딕"/>
                <a:cs typeface="Tahoma" pitchFamily="34" charset="0"/>
              </a:rPr>
              <a:t>&lt;before&gt;</a:t>
            </a:r>
            <a:endParaRPr kumimoji="0" lang="en-US" altLang="ko-KR" sz="1200" b="1" dirty="0">
              <a:solidFill>
                <a:srgbClr val="002060"/>
              </a:solidFill>
              <a:latin typeface="Tahoma" pitchFamily="34" charset="0"/>
              <a:ea typeface="맑은 고딕"/>
              <a:cs typeface="Tahoma" pitchFamily="34" charset="0"/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6340748" y="6485261"/>
            <a:ext cx="8890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marL="0" lvl="1" algn="ctr" eaLnBrk="0" latinLnBrk="0" hangingPunct="0">
              <a:buSzPct val="80000"/>
            </a:pPr>
            <a:r>
              <a:rPr kumimoji="0" lang="en-US" altLang="ko-KR" sz="1200" b="1" dirty="0" smtClean="0">
                <a:solidFill>
                  <a:srgbClr val="002060"/>
                </a:solidFill>
                <a:latin typeface="Tahoma" pitchFamily="34" charset="0"/>
                <a:ea typeface="맑은 고딕"/>
                <a:cs typeface="Tahoma" pitchFamily="34" charset="0"/>
              </a:rPr>
              <a:t>&lt;after&gt;</a:t>
            </a:r>
            <a:endParaRPr kumimoji="0" lang="en-US" altLang="ko-KR" sz="1200" b="1" dirty="0">
              <a:solidFill>
                <a:srgbClr val="002060"/>
              </a:solidFill>
              <a:latin typeface="Tahoma" pitchFamily="34" charset="0"/>
              <a:ea typeface="맑은 고딕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Box 6"/>
          <p:cNvSpPr txBox="1">
            <a:spLocks noChangeArrowheads="1"/>
          </p:cNvSpPr>
          <p:nvPr/>
        </p:nvSpPr>
        <p:spPr bwMode="auto">
          <a:xfrm>
            <a:off x="683568" y="1700808"/>
            <a:ext cx="3571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marL="0" lvl="1" eaLnBrk="0" latinLnBrk="0" hangingPunct="0">
              <a:buSzPct val="80000"/>
              <a:buFont typeface="Arial" charset="0"/>
              <a:buChar char="•"/>
            </a:pPr>
            <a:r>
              <a:rPr kumimoji="0" lang="en-US" altLang="ko-KR" sz="1600" dirty="0">
                <a:latin typeface="Tahoma" pitchFamily="34" charset="0"/>
                <a:cs typeface="Tahoma" pitchFamily="34" charset="0"/>
              </a:rPr>
              <a:t> Call taxi for the disabled</a:t>
            </a:r>
          </a:p>
        </p:txBody>
      </p:sp>
      <p:pic>
        <p:nvPicPr>
          <p:cNvPr id="190467" name="Picture 4" descr="C:\2009 업무자료\08. 지시사항\서울시교통정책PT\참고자료\크기변환_2슬포프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7746" y="2265739"/>
            <a:ext cx="2516187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Picture 5" descr="C:\2009 업무자료\08. 지시사항\서울시교통정책PT\참고자료\크기변환_2전동의자(빈것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4778" y="2271454"/>
            <a:ext cx="24479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73" name="직사각형 16"/>
          <p:cNvSpPr>
            <a:spLocks noChangeArrowheads="1"/>
          </p:cNvSpPr>
          <p:nvPr/>
        </p:nvSpPr>
        <p:spPr bwMode="auto">
          <a:xfrm>
            <a:off x="759768" y="2126258"/>
            <a:ext cx="4567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0" hangingPunct="0">
              <a:buSzPct val="80000"/>
            </a:pPr>
            <a:r>
              <a:rPr kumimoji="0"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kumimoji="0" lang="en-US" altLang="ko-KR" sz="1400" dirty="0" smtClean="0">
                <a:latin typeface="Tahoma" pitchFamily="34" charset="0"/>
                <a:cs typeface="Tahoma" pitchFamily="34" charset="0"/>
              </a:rPr>
              <a:t>300 </a:t>
            </a:r>
            <a:r>
              <a:rPr kumimoji="0" lang="en-US" altLang="ko-KR" sz="1400" dirty="0">
                <a:latin typeface="Tahoma" pitchFamily="34" charset="0"/>
                <a:cs typeface="Tahoma" pitchFamily="34" charset="0"/>
              </a:rPr>
              <a:t>taxis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operating </a:t>
            </a:r>
            <a:r>
              <a:rPr kumimoji="0" lang="en-US" altLang="ko-KR" sz="1400" dirty="0">
                <a:latin typeface="Tahoma" pitchFamily="34" charset="0"/>
                <a:cs typeface="Tahoma" pitchFamily="34" charset="0"/>
              </a:rPr>
              <a:t>around the clock in total</a:t>
            </a:r>
          </a:p>
          <a:p>
            <a:pPr eaLnBrk="0" latinLnBrk="0" hangingPunct="0">
              <a:buSzPct val="80000"/>
            </a:pPr>
            <a:r>
              <a:rPr kumimoji="0" lang="en-US" altLang="ko-KR" sz="1400" dirty="0">
                <a:latin typeface="Tahoma" pitchFamily="34" charset="0"/>
                <a:cs typeface="Tahoma" pitchFamily="34" charset="0"/>
              </a:rPr>
              <a:t>- Service for inner city and 13 </a:t>
            </a:r>
            <a:r>
              <a:rPr kumimoji="0"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cities in  </a:t>
            </a:r>
          </a:p>
          <a:p>
            <a:pPr eaLnBrk="0" latinLnBrk="0" hangingPunct="0">
              <a:buSzPct val="80000"/>
            </a:pPr>
            <a:r>
              <a:rPr kumimoji="0"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metropolitan area</a:t>
            </a:r>
          </a:p>
        </p:txBody>
      </p:sp>
      <p:grpSp>
        <p:nvGrpSpPr>
          <p:cNvPr id="190474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90478" name="Picture 8" descr="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9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Projects for the transportation vulnerable</a:t>
              </a:r>
            </a:p>
          </p:txBody>
        </p:sp>
      </p:grpSp>
      <p:sp>
        <p:nvSpPr>
          <p:cNvPr id="190475" name="TextBox 18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0" name="직사각형 19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90477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pic>
        <p:nvPicPr>
          <p:cNvPr id="18" name="Picture 37" descr="굴절버스 휠체어 출입 리프트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6357" y="4947940"/>
            <a:ext cx="2187575" cy="15779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" name="그림 21" descr="2009-08-06 PM 01-35-5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9005" y="4932065"/>
            <a:ext cx="167322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13" descr="장애인용 게이트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947940"/>
            <a:ext cx="228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684213" y="4434060"/>
            <a:ext cx="77866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marL="0" lvl="1" eaLnBrk="0" latinLnBrk="0" hangingPunct="0">
              <a:buSzPct val="80000"/>
              <a:buFont typeface="Arial" charset="0"/>
              <a:buChar char="•"/>
            </a:pPr>
            <a:r>
              <a:rPr kumimoji="0" lang="en-US" altLang="ko-KR" sz="1600" dirty="0" smtClean="0">
                <a:latin typeface="Tahoma" pitchFamily="34" charset="0"/>
                <a:ea typeface="맑은 고딕"/>
                <a:cs typeface="Tahoma" pitchFamily="34" charset="0"/>
              </a:rPr>
              <a:t> 1,747 </a:t>
            </a:r>
            <a:r>
              <a:rPr kumimoji="0" lang="en-US" altLang="ko-KR" sz="1600" dirty="0">
                <a:latin typeface="Tahoma" pitchFamily="34" charset="0"/>
                <a:ea typeface="맑은 고딕"/>
                <a:cs typeface="Tahoma" pitchFamily="34" charset="0"/>
              </a:rPr>
              <a:t>low-floor buses / </a:t>
            </a:r>
            <a:r>
              <a:rPr kumimoji="0" lang="en-US" altLang="ko-KR" sz="1600" dirty="0" smtClean="0">
                <a:latin typeface="Tahoma" pitchFamily="34" charset="0"/>
                <a:ea typeface="맑은 고딕"/>
                <a:cs typeface="Tahoma" pitchFamily="34" charset="0"/>
              </a:rPr>
              <a:t>781 </a:t>
            </a:r>
            <a:r>
              <a:rPr kumimoji="0" lang="en-US" altLang="ko-KR" sz="1600" dirty="0">
                <a:latin typeface="Tahoma" pitchFamily="34" charset="0"/>
                <a:ea typeface="맑은 고딕"/>
                <a:cs typeface="Tahoma" pitchFamily="34" charset="0"/>
              </a:rPr>
              <a:t>elevators</a:t>
            </a:r>
          </a:p>
        </p:txBody>
      </p:sp>
      <p:sp>
        <p:nvSpPr>
          <p:cNvPr id="2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E60979BA-6322-4F47-B031-C1BD7CC66172}" type="slidenum">
              <a:rPr lang="en-US" altLang="ko-KR"/>
              <a:pPr>
                <a:defRPr/>
              </a:pPr>
              <a:t>48</a:t>
            </a:fld>
            <a:endParaRPr lang="en-US" altLang="ko-K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13" name="Group 26"/>
          <p:cNvGrpSpPr>
            <a:grpSpLocks/>
          </p:cNvGrpSpPr>
          <p:nvPr/>
        </p:nvGrpSpPr>
        <p:grpSpPr bwMode="auto">
          <a:xfrm>
            <a:off x="466725" y="2063750"/>
            <a:ext cx="8208963" cy="4102100"/>
            <a:chOff x="0" y="799"/>
            <a:chExt cx="5760" cy="3121"/>
          </a:xfrm>
        </p:grpSpPr>
        <p:sp>
          <p:nvSpPr>
            <p:cNvPr id="192522" name="Oval 27"/>
            <p:cNvSpPr>
              <a:spLocks noChangeArrowheads="1"/>
            </p:cNvSpPr>
            <p:nvPr/>
          </p:nvSpPr>
          <p:spPr bwMode="auto">
            <a:xfrm>
              <a:off x="3374" y="3452"/>
              <a:ext cx="1462" cy="468"/>
            </a:xfrm>
            <a:prstGeom prst="ellipse">
              <a:avLst/>
            </a:prstGeom>
            <a:solidFill>
              <a:srgbClr val="336699"/>
            </a:solidFill>
            <a:ln w="127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bIns="108000" anchor="ctr"/>
            <a:lstStyle/>
            <a:p>
              <a:pPr algn="ctr">
                <a:lnSpc>
                  <a:spcPct val="130000"/>
                </a:lnSpc>
              </a:pPr>
              <a:r>
                <a:rPr lang="en-US" altLang="ko-KR" sz="1600" b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Solving congestion</a:t>
              </a:r>
              <a:endParaRPr lang="ko-KR" altLang="en-US" sz="1600" b="1">
                <a:solidFill>
                  <a:schemeClr val="bg1"/>
                </a:solidFill>
                <a:latin typeface="Tahoma" pitchFamily="34" charset="0"/>
                <a:ea typeface="맑은 고딕"/>
                <a:cs typeface="Tahoma" pitchFamily="34" charset="0"/>
              </a:endParaRPr>
            </a:p>
          </p:txBody>
        </p:sp>
        <p:sp>
          <p:nvSpPr>
            <p:cNvPr id="192523" name="AutoShape 28"/>
            <p:cNvSpPr>
              <a:spLocks noChangeArrowheads="1"/>
            </p:cNvSpPr>
            <p:nvPr/>
          </p:nvSpPr>
          <p:spPr bwMode="auto">
            <a:xfrm rot="5400000">
              <a:off x="3166" y="2455"/>
              <a:ext cx="1860" cy="454"/>
            </a:xfrm>
            <a:prstGeom prst="rightArrow">
              <a:avLst>
                <a:gd name="adj1" fmla="val 54167"/>
                <a:gd name="adj2" fmla="val 33800"/>
              </a:avLst>
            </a:prstGeom>
            <a:gradFill rotWithShape="1">
              <a:gsLst>
                <a:gs pos="0">
                  <a:srgbClr val="003366">
                    <a:alpha val="0"/>
                  </a:srgbClr>
                </a:gs>
                <a:gs pos="100000">
                  <a:srgbClr val="0033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sz="2000">
                <a:latin typeface="Tahoma" pitchFamily="34" charset="0"/>
                <a:ea typeface="서울남산체 B"/>
                <a:cs typeface="Tahoma" pitchFamily="34" charset="0"/>
              </a:endParaRPr>
            </a:p>
          </p:txBody>
        </p:sp>
        <p:sp>
          <p:nvSpPr>
            <p:cNvPr id="192524" name="Oval 29"/>
            <p:cNvSpPr>
              <a:spLocks noChangeArrowheads="1"/>
            </p:cNvSpPr>
            <p:nvPr/>
          </p:nvSpPr>
          <p:spPr bwMode="auto">
            <a:xfrm>
              <a:off x="879" y="3430"/>
              <a:ext cx="1464" cy="468"/>
            </a:xfrm>
            <a:prstGeom prst="ellipse">
              <a:avLst/>
            </a:prstGeom>
            <a:solidFill>
              <a:srgbClr val="336699"/>
            </a:solidFill>
            <a:ln w="127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bIns="108000" anchor="ctr"/>
            <a:lstStyle/>
            <a:p>
              <a:pPr algn="ctr">
                <a:lnSpc>
                  <a:spcPts val="1200"/>
                </a:lnSpc>
              </a:pPr>
              <a:endParaRPr lang="ko-KR" altLang="en-US" sz="1600" b="1">
                <a:solidFill>
                  <a:schemeClr val="bg1"/>
                </a:solidFill>
                <a:latin typeface="Tahoma" pitchFamily="34" charset="0"/>
                <a:ea typeface="서울남산체 B"/>
                <a:cs typeface="Tahoma" pitchFamily="34" charset="0"/>
              </a:endParaRPr>
            </a:p>
          </p:txBody>
        </p:sp>
        <p:sp>
          <p:nvSpPr>
            <p:cNvPr id="192525" name="AutoShape 30"/>
            <p:cNvSpPr>
              <a:spLocks noChangeArrowheads="1"/>
            </p:cNvSpPr>
            <p:nvPr/>
          </p:nvSpPr>
          <p:spPr bwMode="auto">
            <a:xfrm rot="5400000">
              <a:off x="680" y="2455"/>
              <a:ext cx="1860" cy="454"/>
            </a:xfrm>
            <a:prstGeom prst="rightArrow">
              <a:avLst>
                <a:gd name="adj1" fmla="val 54167"/>
                <a:gd name="adj2" fmla="val 33800"/>
              </a:avLst>
            </a:prstGeom>
            <a:gradFill rotWithShape="1">
              <a:gsLst>
                <a:gs pos="0">
                  <a:srgbClr val="003366">
                    <a:alpha val="0"/>
                  </a:srgbClr>
                </a:gs>
                <a:gs pos="100000">
                  <a:srgbClr val="0033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sz="2000">
                <a:latin typeface="Tahoma" pitchFamily="34" charset="0"/>
                <a:ea typeface="서울남산체 B"/>
                <a:cs typeface="Tahoma" pitchFamily="34" charset="0"/>
              </a:endParaRP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703" y="1675"/>
              <a:ext cx="1816" cy="350"/>
            </a:xfrm>
            <a:prstGeom prst="rect">
              <a:avLst/>
            </a:prstGeom>
            <a:solidFill>
              <a:srgbClr val="333399"/>
            </a:solidFill>
            <a:ln w="127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bIns="108000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ko-K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Residential Areas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맑은 고딕" pitchFamily="50" charset="-127"/>
                <a:cs typeface="Tahoma" pitchFamily="34" charset="0"/>
              </a:endParaRPr>
            </a:p>
          </p:txBody>
        </p:sp>
        <p:sp>
          <p:nvSpPr>
            <p:cNvPr id="192527" name="Oval 32"/>
            <p:cNvSpPr>
              <a:spLocks noChangeArrowheads="1"/>
            </p:cNvSpPr>
            <p:nvPr/>
          </p:nvSpPr>
          <p:spPr bwMode="auto">
            <a:xfrm>
              <a:off x="879" y="2773"/>
              <a:ext cx="1463" cy="468"/>
            </a:xfrm>
            <a:prstGeom prst="ellipse">
              <a:avLst/>
            </a:prstGeom>
            <a:gradFill rotWithShape="1">
              <a:gsLst>
                <a:gs pos="0">
                  <a:srgbClr val="A5DFF1"/>
                </a:gs>
                <a:gs pos="100000">
                  <a:srgbClr val="E1F4FA"/>
                </a:gs>
              </a:gsLst>
              <a:lin ang="2700000" scaled="1"/>
            </a:gradFill>
            <a:ln w="127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bIns="108000" anchor="ctr"/>
            <a:lstStyle/>
            <a:p>
              <a:pPr algn="ctr">
                <a:lnSpc>
                  <a:spcPct val="130000"/>
                </a:lnSpc>
              </a:pPr>
              <a:endParaRPr lang="ko-KR" altLang="en-US">
                <a:solidFill>
                  <a:srgbClr val="000066"/>
                </a:solidFill>
                <a:latin typeface="Tahoma" pitchFamily="34" charset="0"/>
                <a:ea typeface="서울남산체 B"/>
                <a:cs typeface="Tahoma" pitchFamily="34" charset="0"/>
              </a:endParaRPr>
            </a:p>
          </p:txBody>
        </p:sp>
        <p:sp>
          <p:nvSpPr>
            <p:cNvPr id="192528" name="Oval 33"/>
            <p:cNvSpPr>
              <a:spLocks noChangeArrowheads="1"/>
            </p:cNvSpPr>
            <p:nvPr/>
          </p:nvSpPr>
          <p:spPr bwMode="auto">
            <a:xfrm>
              <a:off x="879" y="2138"/>
              <a:ext cx="1463" cy="468"/>
            </a:xfrm>
            <a:prstGeom prst="ellipse">
              <a:avLst/>
            </a:prstGeom>
            <a:gradFill rotWithShape="1">
              <a:gsLst>
                <a:gs pos="0">
                  <a:srgbClr val="A5DFF1"/>
                </a:gs>
                <a:gs pos="100000">
                  <a:srgbClr val="E1F4FA"/>
                </a:gs>
              </a:gsLst>
              <a:lin ang="2700000" scaled="1"/>
            </a:gradFill>
            <a:ln w="127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bIns="108000" anchor="ctr"/>
            <a:lstStyle/>
            <a:p>
              <a:pPr algn="ctr">
                <a:lnSpc>
                  <a:spcPct val="130000"/>
                </a:lnSpc>
              </a:pPr>
              <a:r>
                <a:rPr lang="en-US" altLang="ko-KR" sz="1600">
                  <a:solidFill>
                    <a:srgbClr val="000066"/>
                  </a:solidFill>
                  <a:latin typeface="Tahoma" pitchFamily="34" charset="0"/>
                  <a:cs typeface="Tahoma" pitchFamily="34" charset="0"/>
                </a:rPr>
                <a:t>Expanding parking spaces</a:t>
              </a:r>
            </a:p>
          </p:txBody>
        </p:sp>
        <p:sp>
          <p:nvSpPr>
            <p:cNvPr id="15" name="Rectangle 34"/>
            <p:cNvSpPr>
              <a:spLocks noChangeArrowheads="1"/>
            </p:cNvSpPr>
            <p:nvPr/>
          </p:nvSpPr>
          <p:spPr bwMode="auto">
            <a:xfrm>
              <a:off x="3198" y="1663"/>
              <a:ext cx="1813" cy="350"/>
            </a:xfrm>
            <a:prstGeom prst="rect">
              <a:avLst/>
            </a:prstGeom>
            <a:solidFill>
              <a:srgbClr val="333399"/>
            </a:solidFill>
            <a:ln w="1270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bIns="108000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ko-K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CBD, Congestion Areas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맑은 고딕" pitchFamily="50" charset="-127"/>
                <a:cs typeface="Tahoma" pitchFamily="34" charset="0"/>
              </a:endParaRPr>
            </a:p>
          </p:txBody>
        </p:sp>
        <p:sp>
          <p:nvSpPr>
            <p:cNvPr id="192530" name="Oval 35"/>
            <p:cNvSpPr>
              <a:spLocks noChangeArrowheads="1"/>
            </p:cNvSpPr>
            <p:nvPr/>
          </p:nvSpPr>
          <p:spPr bwMode="auto">
            <a:xfrm>
              <a:off x="3374" y="2761"/>
              <a:ext cx="1463" cy="468"/>
            </a:xfrm>
            <a:prstGeom prst="ellipse">
              <a:avLst/>
            </a:prstGeom>
            <a:gradFill rotWithShape="1">
              <a:gsLst>
                <a:gs pos="0">
                  <a:srgbClr val="A5DFF1"/>
                </a:gs>
                <a:gs pos="100000">
                  <a:srgbClr val="E1F4FA"/>
                </a:gs>
              </a:gsLst>
              <a:lin ang="2700000" scaled="1"/>
            </a:gradFill>
            <a:ln w="127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bIns="108000" anchor="ctr"/>
            <a:lstStyle/>
            <a:p>
              <a:pPr algn="ctr">
                <a:lnSpc>
                  <a:spcPct val="130000"/>
                </a:lnSpc>
              </a:pPr>
              <a:r>
                <a:rPr lang="en-US" altLang="ko-KR" sz="1600">
                  <a:solidFill>
                    <a:srgbClr val="000066"/>
                  </a:solidFill>
                  <a:latin typeface="Tahoma" pitchFamily="34" charset="0"/>
                  <a:cs typeface="Tahoma" pitchFamily="34" charset="0"/>
                </a:rPr>
                <a:t> Parking demand declines</a:t>
              </a:r>
            </a:p>
          </p:txBody>
        </p:sp>
        <p:sp>
          <p:nvSpPr>
            <p:cNvPr id="192531" name="Oval 36"/>
            <p:cNvSpPr>
              <a:spLocks noChangeArrowheads="1"/>
            </p:cNvSpPr>
            <p:nvPr/>
          </p:nvSpPr>
          <p:spPr bwMode="auto">
            <a:xfrm>
              <a:off x="3374" y="2126"/>
              <a:ext cx="1463" cy="468"/>
            </a:xfrm>
            <a:prstGeom prst="ellipse">
              <a:avLst/>
            </a:prstGeom>
            <a:gradFill rotWithShape="1">
              <a:gsLst>
                <a:gs pos="0">
                  <a:srgbClr val="A5DFF1"/>
                </a:gs>
                <a:gs pos="100000">
                  <a:srgbClr val="E1F4FA"/>
                </a:gs>
              </a:gsLst>
              <a:lin ang="2700000" scaled="1"/>
            </a:gradFill>
            <a:ln w="127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bIns="108000" anchor="ctr"/>
            <a:lstStyle/>
            <a:p>
              <a:pPr algn="ctr">
                <a:lnSpc>
                  <a:spcPct val="130000"/>
                </a:lnSpc>
              </a:pPr>
              <a:r>
                <a:rPr lang="en-US" altLang="ko-KR" sz="1600">
                  <a:solidFill>
                    <a:srgbClr val="000066"/>
                  </a:solidFill>
                  <a:latin typeface="Tahoma" pitchFamily="34" charset="0"/>
                  <a:cs typeface="Tahoma" pitchFamily="34" charset="0"/>
                </a:rPr>
                <a:t>Reducing parking lot</a:t>
              </a:r>
              <a:endParaRPr lang="ko-KR" altLang="en-US" sz="1600">
                <a:solidFill>
                  <a:srgbClr val="000066"/>
                </a:solidFill>
                <a:latin typeface="Tahoma" pitchFamily="34" charset="0"/>
                <a:ea typeface="맑은 고딕"/>
                <a:cs typeface="Tahoma" pitchFamily="34" charset="0"/>
              </a:endParaRPr>
            </a:p>
          </p:txBody>
        </p:sp>
        <p:cxnSp>
          <p:nvCxnSpPr>
            <p:cNvPr id="192532" name="AutoShape 37"/>
            <p:cNvCxnSpPr>
              <a:cxnSpLocks noChangeShapeType="1"/>
            </p:cNvCxnSpPr>
            <p:nvPr/>
          </p:nvCxnSpPr>
          <p:spPr bwMode="auto">
            <a:xfrm rot="5400000">
              <a:off x="2034" y="824"/>
              <a:ext cx="421" cy="1270"/>
            </a:xfrm>
            <a:prstGeom prst="bentConnector3">
              <a:avLst>
                <a:gd name="adj1" fmla="val 49880"/>
              </a:avLst>
            </a:prstGeom>
            <a:noFill/>
            <a:ln w="19050">
              <a:solidFill>
                <a:srgbClr val="0000FF"/>
              </a:solidFill>
              <a:miter lim="800000"/>
              <a:headEnd/>
              <a:tailEnd type="triangle" w="med" len="lg"/>
            </a:ln>
          </p:spPr>
        </p:cxnSp>
        <p:cxnSp>
          <p:nvCxnSpPr>
            <p:cNvPr id="192533" name="AutoShape 38"/>
            <p:cNvCxnSpPr>
              <a:cxnSpLocks noChangeShapeType="1"/>
              <a:stCxn id="192534" idx="2"/>
              <a:endCxn id="15" idx="0"/>
            </p:cNvCxnSpPr>
            <p:nvPr/>
          </p:nvCxnSpPr>
          <p:spPr bwMode="auto">
            <a:xfrm rot="16200000" flipH="1">
              <a:off x="3305" y="862"/>
              <a:ext cx="409" cy="1191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0000FF"/>
              </a:solidFill>
              <a:miter lim="800000"/>
              <a:headEnd/>
              <a:tailEnd type="triangle" w="med" len="lg"/>
            </a:ln>
          </p:spPr>
        </p:cxnSp>
        <p:sp>
          <p:nvSpPr>
            <p:cNvPr id="192534" name="AutoShape 39"/>
            <p:cNvSpPr>
              <a:spLocks noChangeArrowheads="1"/>
            </p:cNvSpPr>
            <p:nvPr/>
          </p:nvSpPr>
          <p:spPr bwMode="auto">
            <a:xfrm>
              <a:off x="942" y="799"/>
              <a:ext cx="3943" cy="454"/>
            </a:xfrm>
            <a:prstGeom prst="roundRect">
              <a:avLst>
                <a:gd name="adj" fmla="val 9472"/>
              </a:avLst>
            </a:prstGeom>
            <a:solidFill>
              <a:schemeClr val="accent1">
                <a:alpha val="79999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sz="2000">
                <a:latin typeface="Tahoma" pitchFamily="34" charset="0"/>
                <a:ea typeface="서울남산체 B"/>
                <a:cs typeface="Tahoma" pitchFamily="34" charset="0"/>
              </a:endParaRPr>
            </a:p>
          </p:txBody>
        </p:sp>
        <p:sp>
          <p:nvSpPr>
            <p:cNvPr id="21" name="Rectangle 40"/>
            <p:cNvSpPr>
              <a:spLocks noChangeArrowheads="1"/>
            </p:cNvSpPr>
            <p:nvPr/>
          </p:nvSpPr>
          <p:spPr bwMode="auto">
            <a:xfrm>
              <a:off x="0" y="799"/>
              <a:ext cx="5760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anchor="ctr"/>
            <a:lstStyle/>
            <a:p>
              <a:pPr marL="4763" algn="ctr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en-US" altLang="ko-KR" sz="24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Different condition, different policies</a:t>
              </a:r>
              <a:endParaRPr lang="ko-KR" altLang="en-US" sz="2400" dirty="0">
                <a:solidFill>
                  <a:schemeClr val="bg1"/>
                </a:solidFill>
                <a:latin typeface="Tahoma" pitchFamily="34" charset="0"/>
                <a:ea typeface="서울남산체 B" pitchFamily="18" charset="-127"/>
                <a:cs typeface="Tahoma" pitchFamily="34" charset="0"/>
              </a:endParaRPr>
            </a:p>
          </p:txBody>
        </p:sp>
      </p:grpSp>
      <p:sp>
        <p:nvSpPr>
          <p:cNvPr id="192514" name="직사각형 24"/>
          <p:cNvSpPr>
            <a:spLocks noChangeArrowheads="1"/>
          </p:cNvSpPr>
          <p:nvPr/>
        </p:nvSpPr>
        <p:spPr bwMode="auto">
          <a:xfrm>
            <a:off x="1733550" y="5649913"/>
            <a:ext cx="2143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ko-KR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Solving </a:t>
            </a:r>
          </a:p>
          <a:p>
            <a:pPr algn="ctr">
              <a:lnSpc>
                <a:spcPts val="1200"/>
              </a:lnSpc>
            </a:pPr>
            <a:r>
              <a:rPr lang="en-US" altLang="ko-KR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parking problems</a:t>
            </a:r>
            <a:endParaRPr lang="ko-KR" altLang="en-US" sz="1600" b="1">
              <a:solidFill>
                <a:srgbClr val="FFFFFF"/>
              </a:solidFill>
              <a:latin typeface="Tahoma" pitchFamily="34" charset="0"/>
              <a:ea typeface="맑은 고딕"/>
              <a:cs typeface="Tahoma" pitchFamily="34" charset="0"/>
            </a:endParaRPr>
          </a:p>
        </p:txBody>
      </p:sp>
      <p:sp>
        <p:nvSpPr>
          <p:cNvPr id="192515" name="직사각형 25"/>
          <p:cNvSpPr>
            <a:spLocks noChangeArrowheads="1"/>
          </p:cNvSpPr>
          <p:nvPr/>
        </p:nvSpPr>
        <p:spPr bwMode="auto">
          <a:xfrm>
            <a:off x="1511300" y="4735513"/>
            <a:ext cx="26876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60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Overcome parking shortage</a:t>
            </a:r>
          </a:p>
          <a:p>
            <a:pPr algn="ctr"/>
            <a:r>
              <a:rPr lang="en-US" altLang="ko-KR" sz="160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(100%)</a:t>
            </a:r>
            <a:endParaRPr lang="ko-KR" altLang="en-US" sz="1600">
              <a:solidFill>
                <a:srgbClr val="000066"/>
              </a:solidFill>
              <a:latin typeface="Tahoma" pitchFamily="34" charset="0"/>
              <a:ea typeface="맑은 고딕"/>
              <a:cs typeface="Tahoma" pitchFamily="34" charset="0"/>
            </a:endParaRPr>
          </a:p>
        </p:txBody>
      </p:sp>
      <p:grpSp>
        <p:nvGrpSpPr>
          <p:cNvPr id="192516" name="Group 7"/>
          <p:cNvGrpSpPr>
            <a:grpSpLocks/>
          </p:cNvGrpSpPr>
          <p:nvPr/>
        </p:nvGrpSpPr>
        <p:grpSpPr bwMode="auto">
          <a:xfrm>
            <a:off x="561975" y="1179513"/>
            <a:ext cx="5954713" cy="246062"/>
            <a:chOff x="287" y="468"/>
            <a:chExt cx="3751" cy="155"/>
          </a:xfrm>
        </p:grpSpPr>
        <p:pic>
          <p:nvPicPr>
            <p:cNvPr id="192520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Parking policies - </a:t>
              </a:r>
              <a:r>
                <a:rPr lang="en-US" altLang="ko-KR" sz="1600" b="1" dirty="0">
                  <a:solidFill>
                    <a:schemeClr val="tx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Direction</a:t>
              </a:r>
            </a:p>
          </p:txBody>
        </p:sp>
      </p:grpSp>
      <p:sp>
        <p:nvSpPr>
          <p:cNvPr id="192517" name="TextBox 27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29" name="직사각형 28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92519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95E725C7-2CA7-4DEA-9829-0C282B3F48E8}" type="slidenum">
              <a:rPr lang="en-US" altLang="ko-KR"/>
              <a:pPr>
                <a:defRPr/>
              </a:pPr>
              <a:t>5</a:t>
            </a:fld>
            <a:endParaRPr lang="en-US" altLang="ko-KR" dirty="0"/>
          </a:p>
        </p:txBody>
      </p:sp>
      <p:grpSp>
        <p:nvGrpSpPr>
          <p:cNvPr id="1028" name="그룹 57"/>
          <p:cNvGrpSpPr>
            <a:grpSpLocks/>
          </p:cNvGrpSpPr>
          <p:nvPr/>
        </p:nvGrpSpPr>
        <p:grpSpPr bwMode="auto">
          <a:xfrm>
            <a:off x="334963" y="2955925"/>
            <a:ext cx="3643312" cy="3857625"/>
            <a:chOff x="71406" y="1571612"/>
            <a:chExt cx="3857652" cy="4723962"/>
          </a:xfrm>
        </p:grpSpPr>
        <p:pic>
          <p:nvPicPr>
            <p:cNvPr id="2" name="Picture 2" descr="C:\DOCUME~1\jung\LOCALS~1\Temp\Hnc\BinData\EMB000009f4be1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6" y="1571612"/>
              <a:ext cx="3786182" cy="47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60" name="Picture 2" descr="C:\DOCUME~1\jung\LOCALS~1\Temp\Hnc\BinData\EMB000009f4be1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406" y="5214950"/>
              <a:ext cx="1500198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6" name="차트 70"/>
          <p:cNvGraphicFramePr>
            <a:graphicFrameLocks/>
          </p:cNvGraphicFramePr>
          <p:nvPr/>
        </p:nvGraphicFramePr>
        <p:xfrm>
          <a:off x="3935895" y="3247053"/>
          <a:ext cx="4464496" cy="3240359"/>
        </p:xfrm>
        <a:graphic>
          <a:graphicData uri="http://schemas.openxmlformats.org/presentationml/2006/ole">
            <p:oleObj spid="_x0000_s1026" name="워크시트" r:id="rId6" imgW="3857743" imgH="2571870" progId="Excel.Sheet.8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8412196" y="3331977"/>
            <a:ext cx="638204" cy="195264"/>
          </a:xfrm>
          <a:prstGeom prst="roundRect">
            <a:avLst>
              <a:gd name="adj" fmla="val 50000"/>
            </a:avLst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</a:t>
            </a:r>
            <a:endParaRPr lang="ko-KR" altLang="en-US" sz="900" b="1" dirty="0">
              <a:solidFill>
                <a:srgbClr val="FFFFFF"/>
              </a:solidFill>
              <a:latin typeface="Tahoma" pitchFamily="34" charset="0"/>
              <a:ea typeface="서울남산체 EB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12196" y="4381869"/>
            <a:ext cx="638204" cy="214314"/>
          </a:xfrm>
          <a:prstGeom prst="roundRect">
            <a:avLst>
              <a:gd name="adj" fmla="val 50000"/>
            </a:avLst>
          </a:prstGeom>
          <a:solidFill>
            <a:srgbClr val="0066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ko-KR" sz="800" b="1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Gyeonggi</a:t>
            </a:r>
            <a:endParaRPr lang="en-US" altLang="ko-KR" sz="800" b="1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12196" y="5589240"/>
            <a:ext cx="638204" cy="186511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ko-KR" sz="9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Incheon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20126" y="4810497"/>
            <a:ext cx="630274" cy="214314"/>
          </a:xfrm>
          <a:prstGeom prst="roundRect">
            <a:avLst>
              <a:gd name="adj" fmla="val 50000"/>
            </a:avLst>
          </a:prstGeom>
          <a:solidFill>
            <a:srgbClr val="66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Seoul</a:t>
            </a:r>
            <a:endParaRPr lang="ko-KR" altLang="en-US" sz="900" b="1" dirty="0">
              <a:solidFill>
                <a:srgbClr val="FFFFFF"/>
              </a:solidFill>
              <a:latin typeface="Tahoma" pitchFamily="34" charset="0"/>
              <a:ea typeface="서울남산체 EB"/>
              <a:cs typeface="Tahoma" pitchFamily="34" charset="0"/>
            </a:endParaRPr>
          </a:p>
        </p:txBody>
      </p:sp>
      <p:sp>
        <p:nvSpPr>
          <p:cNvPr id="1041" name="AutoShape 3"/>
          <p:cNvSpPr>
            <a:spLocks noChangeArrowheads="1"/>
          </p:cNvSpPr>
          <p:nvPr/>
        </p:nvSpPr>
        <p:spPr bwMode="auto">
          <a:xfrm>
            <a:off x="444500" y="2517775"/>
            <a:ext cx="3357563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ko-KR" altLang="en-US" sz="1300" b="1"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300" b="1"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Housing site development in SMA</a:t>
            </a:r>
            <a:endParaRPr lang="ko-KR" altLang="en-US" sz="1300" b="1">
              <a:latin typeface="Tahoma" pitchFamily="34" charset="0"/>
              <a:ea typeface="HY헤드라인M" pitchFamily="18" charset="-127"/>
              <a:cs typeface="Tahoma" pitchFamily="34" charset="0"/>
              <a:sym typeface="Wingdings" pitchFamily="2" charset="2"/>
            </a:endParaRPr>
          </a:p>
        </p:txBody>
      </p:sp>
      <p:sp>
        <p:nvSpPr>
          <p:cNvPr id="1042" name="AutoShape 3"/>
          <p:cNvSpPr>
            <a:spLocks noChangeArrowheads="1"/>
          </p:cNvSpPr>
          <p:nvPr/>
        </p:nvSpPr>
        <p:spPr bwMode="auto">
          <a:xfrm>
            <a:off x="4064893" y="2489200"/>
            <a:ext cx="4967140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en-US" altLang="ko-KR" sz="1300" b="1" dirty="0">
                <a:latin typeface="Tahoma" pitchFamily="34" charset="0"/>
                <a:cs typeface="Tahoma" pitchFamily="34" charset="0"/>
                <a:sym typeface="Wingdings" pitchFamily="2" charset="2"/>
              </a:rPr>
              <a:t>Population Growth (</a:t>
            </a:r>
            <a:r>
              <a:rPr lang="en-US" altLang="ko-KR" sz="1300" b="1" dirty="0" smtClean="0">
                <a:latin typeface="Tahoma" pitchFamily="34" charset="0"/>
                <a:cs typeface="Tahoma" pitchFamily="34" charset="0"/>
                <a:sym typeface="Wingdings" pitchFamily="2" charset="2"/>
              </a:rPr>
              <a:t>1980</a:t>
            </a:r>
            <a:r>
              <a:rPr lang="en-US" altLang="ja-JP" sz="1300" b="1" dirty="0" smtClean="0">
                <a:latin typeface="Tahoma" pitchFamily="34" charset="0"/>
                <a:cs typeface="Tahoma" pitchFamily="34" charset="0"/>
                <a:sym typeface="Wingdings" pitchFamily="2" charset="2"/>
              </a:rPr>
              <a:t>-</a:t>
            </a:r>
            <a:r>
              <a:rPr lang="en-US" altLang="ko-KR" sz="1300" b="1" dirty="0" smtClean="0">
                <a:latin typeface="Tahoma" pitchFamily="34" charset="0"/>
                <a:cs typeface="Tahoma" pitchFamily="34" charset="0"/>
                <a:sym typeface="Wingdings" pitchFamily="2" charset="2"/>
              </a:rPr>
              <a:t>2010)</a:t>
            </a:r>
            <a:endParaRPr lang="ko-KR" altLang="en-US" sz="1300" b="1" dirty="0">
              <a:latin typeface="Tahoma" pitchFamily="34" charset="0"/>
              <a:ea typeface="HY헤드라인M" pitchFamily="18" charset="-127"/>
              <a:cs typeface="Tahoma" pitchFamily="34" charset="0"/>
              <a:sym typeface="Wingdings" pitchFamily="2" charset="2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V="1">
            <a:off x="549275" y="2813050"/>
            <a:ext cx="3286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3995936" y="2813050"/>
            <a:ext cx="488571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5" name="직사각형 85"/>
          <p:cNvSpPr>
            <a:spLocks noChangeArrowheads="1"/>
          </p:cNvSpPr>
          <p:nvPr/>
        </p:nvSpPr>
        <p:spPr bwMode="auto">
          <a:xfrm>
            <a:off x="8308975" y="3527425"/>
            <a:ext cx="809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Tahoma" pitchFamily="34" charset="0"/>
                <a:cs typeface="Tahoma" pitchFamily="34" charset="0"/>
              </a:rPr>
              <a:t>128.6%</a:t>
            </a:r>
            <a:endParaRPr lang="ko-KR" altLang="en-US" sz="1200" b="1">
              <a:latin typeface="Tahoma" pitchFamily="34" charset="0"/>
              <a:ea typeface="서울남산체 EB"/>
              <a:cs typeface="Tahoma" pitchFamily="34" charset="0"/>
            </a:endParaRPr>
          </a:p>
        </p:txBody>
      </p:sp>
      <p:sp>
        <p:nvSpPr>
          <p:cNvPr id="1046" name="직사각형 86"/>
          <p:cNvSpPr>
            <a:spLocks noChangeArrowheads="1"/>
          </p:cNvSpPr>
          <p:nvPr/>
        </p:nvSpPr>
        <p:spPr bwMode="auto">
          <a:xfrm>
            <a:off x="8308975" y="4553495"/>
            <a:ext cx="809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Tahoma" pitchFamily="34" charset="0"/>
                <a:cs typeface="Tahoma" pitchFamily="34" charset="0"/>
              </a:rPr>
              <a:t>763.9%</a:t>
            </a:r>
            <a:endParaRPr lang="ko-KR" altLang="en-US" sz="1200" b="1">
              <a:latin typeface="Tahoma" pitchFamily="34" charset="0"/>
              <a:ea typeface="서울남산체 EB"/>
              <a:cs typeface="Tahoma" pitchFamily="34" charset="0"/>
            </a:endParaRPr>
          </a:p>
        </p:txBody>
      </p:sp>
      <p:sp>
        <p:nvSpPr>
          <p:cNvPr id="1047" name="직사각형 88"/>
          <p:cNvSpPr>
            <a:spLocks noChangeArrowheads="1"/>
          </p:cNvSpPr>
          <p:nvPr/>
        </p:nvSpPr>
        <p:spPr bwMode="auto">
          <a:xfrm>
            <a:off x="8377238" y="5024983"/>
            <a:ext cx="71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Tahoma" pitchFamily="34" charset="0"/>
                <a:cs typeface="Tahoma" pitchFamily="34" charset="0"/>
              </a:rPr>
              <a:t>25.1%</a:t>
            </a:r>
            <a:endParaRPr lang="ko-KR" altLang="en-US" sz="1200" b="1">
              <a:latin typeface="Tahoma" pitchFamily="34" charset="0"/>
              <a:ea typeface="서울남산체 EB"/>
              <a:cs typeface="Tahoma" pitchFamily="34" charset="0"/>
            </a:endParaRPr>
          </a:p>
        </p:txBody>
      </p:sp>
      <p:sp>
        <p:nvSpPr>
          <p:cNvPr id="1048" name="직사각형 89"/>
          <p:cNvSpPr>
            <a:spLocks noChangeArrowheads="1"/>
          </p:cNvSpPr>
          <p:nvPr/>
        </p:nvSpPr>
        <p:spPr bwMode="auto">
          <a:xfrm>
            <a:off x="8308975" y="5785441"/>
            <a:ext cx="809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>
                <a:latin typeface="Tahoma" pitchFamily="34" charset="0"/>
                <a:cs typeface="Tahoma" pitchFamily="34" charset="0"/>
              </a:rPr>
              <a:t>149.9%</a:t>
            </a:r>
            <a:endParaRPr lang="ko-KR" altLang="en-US" sz="1200" b="1">
              <a:latin typeface="Tahoma" pitchFamily="34" charset="0"/>
              <a:ea typeface="서울남산체 EB"/>
              <a:cs typeface="Tahoma" pitchFamily="34" charset="0"/>
            </a:endParaRPr>
          </a:p>
        </p:txBody>
      </p:sp>
      <p:sp>
        <p:nvSpPr>
          <p:cNvPr id="1049" name="내용 개체 틀 2"/>
          <p:cNvSpPr txBox="1">
            <a:spLocks/>
          </p:cNvSpPr>
          <p:nvPr/>
        </p:nvSpPr>
        <p:spPr bwMode="auto">
          <a:xfrm>
            <a:off x="730250" y="5637213"/>
            <a:ext cx="1014413" cy="1171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900" b="1">
                <a:latin typeface="Tahoma" pitchFamily="34" charset="0"/>
                <a:cs typeface="Tahoma" pitchFamily="34" charset="0"/>
              </a:rPr>
              <a:t>No. of</a:t>
            </a:r>
          </a:p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900" b="1">
                <a:latin typeface="Tahoma" pitchFamily="34" charset="0"/>
                <a:cs typeface="Tahoma" pitchFamily="34" charset="0"/>
              </a:rPr>
              <a:t> households</a:t>
            </a:r>
          </a:p>
          <a:p>
            <a:pPr marL="179388" indent="-250825" eaLnBrk="0" hangingPunct="0">
              <a:lnSpc>
                <a:spcPts val="300"/>
              </a:lnSpc>
              <a:spcBef>
                <a:spcPct val="20000"/>
              </a:spcBef>
              <a:buSzPct val="80000"/>
            </a:pPr>
            <a:r>
              <a:rPr lang="en-US" altLang="ko-KR" sz="1000" b="1">
                <a:latin typeface="Tahoma" pitchFamily="34" charset="0"/>
                <a:cs typeface="Tahoma" pitchFamily="34" charset="0"/>
              </a:rPr>
              <a:t> </a:t>
            </a:r>
          </a:p>
          <a:p>
            <a:pPr marL="179388" indent="-250825" eaLnBrk="0" hangingPunct="0">
              <a:lnSpc>
                <a:spcPts val="1000"/>
              </a:lnSpc>
              <a:spcBef>
                <a:spcPct val="20000"/>
              </a:spcBef>
              <a:buSzPct val="80000"/>
            </a:pPr>
            <a:r>
              <a:rPr lang="en-US" altLang="ko-KR" sz="900" b="1">
                <a:latin typeface="Tahoma" pitchFamily="34" charset="0"/>
                <a:cs typeface="Tahoma" pitchFamily="34" charset="0"/>
              </a:rPr>
              <a:t>Less than 5,000 </a:t>
            </a:r>
          </a:p>
          <a:p>
            <a:pPr marL="179388" indent="-250825" eaLnBrk="0" hangingPunct="0">
              <a:lnSpc>
                <a:spcPts val="1200"/>
              </a:lnSpc>
              <a:spcBef>
                <a:spcPct val="20000"/>
              </a:spcBef>
              <a:buSzPct val="80000"/>
            </a:pPr>
            <a:r>
              <a:rPr lang="en-US" altLang="ko-KR" sz="900" b="1">
                <a:latin typeface="Tahoma" pitchFamily="34" charset="0"/>
                <a:cs typeface="Tahoma" pitchFamily="34" charset="0"/>
              </a:rPr>
              <a:t>5,000~10,000</a:t>
            </a:r>
          </a:p>
          <a:p>
            <a:pPr marL="179388" indent="-250825" eaLnBrk="0" hangingPunct="0">
              <a:lnSpc>
                <a:spcPts val="1400"/>
              </a:lnSpc>
              <a:spcBef>
                <a:spcPct val="20000"/>
              </a:spcBef>
              <a:buSzPct val="80000"/>
            </a:pPr>
            <a:r>
              <a:rPr lang="en-US" altLang="ko-KR" sz="900" b="1">
                <a:latin typeface="Tahoma" pitchFamily="34" charset="0"/>
                <a:cs typeface="Tahoma" pitchFamily="34" charset="0"/>
              </a:rPr>
              <a:t>10,000~20,000</a:t>
            </a:r>
          </a:p>
          <a:p>
            <a:pPr marL="179388" indent="-250825" eaLnBrk="0" hangingPunct="0">
              <a:lnSpc>
                <a:spcPts val="1400"/>
              </a:lnSpc>
              <a:spcBef>
                <a:spcPct val="20000"/>
              </a:spcBef>
              <a:buSzPct val="80000"/>
            </a:pPr>
            <a:r>
              <a:rPr lang="en-US" altLang="ko-KR" sz="900" b="1">
                <a:latin typeface="Tahoma" pitchFamily="34" charset="0"/>
                <a:cs typeface="Tahoma" pitchFamily="34" charset="0"/>
              </a:rPr>
              <a:t>20,000 or more</a:t>
            </a:r>
          </a:p>
        </p:txBody>
      </p:sp>
      <p:sp>
        <p:nvSpPr>
          <p:cNvPr id="1050" name="타원 25"/>
          <p:cNvSpPr>
            <a:spLocks noChangeArrowheads="1"/>
          </p:cNvSpPr>
          <p:nvPr/>
        </p:nvSpPr>
        <p:spPr bwMode="auto">
          <a:xfrm>
            <a:off x="971550" y="1276350"/>
            <a:ext cx="2771775" cy="952500"/>
          </a:xfrm>
          <a:prstGeom prst="ellipse">
            <a:avLst/>
          </a:prstGeom>
          <a:solidFill>
            <a:srgbClr val="E1F2F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400" b="1"/>
          </a:p>
        </p:txBody>
      </p:sp>
      <p:sp>
        <p:nvSpPr>
          <p:cNvPr id="1051" name="Text Box 9"/>
          <p:cNvSpPr txBox="1">
            <a:spLocks noChangeArrowheads="1"/>
          </p:cNvSpPr>
          <p:nvPr/>
        </p:nvSpPr>
        <p:spPr bwMode="auto">
          <a:xfrm>
            <a:off x="1165225" y="1504950"/>
            <a:ext cx="2482850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ts val="1400"/>
              </a:lnSpc>
              <a:spcBef>
                <a:spcPct val="50000"/>
              </a:spcBef>
            </a:pPr>
            <a:r>
              <a:rPr lang="en-US" altLang="ko-KR" sz="1600">
                <a:solidFill>
                  <a:srgbClr val="000000"/>
                </a:solidFill>
                <a:latin typeface="Arial" charset="0"/>
                <a:ea typeface="HY헤드라인M" pitchFamily="18" charset="-127"/>
              </a:rPr>
              <a:t>Housing Site Development </a:t>
            </a:r>
          </a:p>
          <a:p>
            <a:pPr>
              <a:lnSpc>
                <a:spcPts val="1400"/>
              </a:lnSpc>
              <a:spcBef>
                <a:spcPct val="50000"/>
              </a:spcBef>
            </a:pPr>
            <a:r>
              <a:rPr lang="en-US" altLang="ko-KR" sz="1600">
                <a:solidFill>
                  <a:srgbClr val="000000"/>
                </a:solidFill>
                <a:latin typeface="Arial" charset="0"/>
                <a:ea typeface="HY헤드라인M" pitchFamily="18" charset="-127"/>
              </a:rPr>
              <a:t>in Seoul Metropolitan Area</a:t>
            </a:r>
          </a:p>
        </p:txBody>
      </p:sp>
      <p:sp>
        <p:nvSpPr>
          <p:cNvPr id="1052" name="타원 27"/>
          <p:cNvSpPr>
            <a:spLocks noChangeArrowheads="1"/>
          </p:cNvSpPr>
          <p:nvPr/>
        </p:nvSpPr>
        <p:spPr bwMode="auto">
          <a:xfrm>
            <a:off x="5229225" y="1323975"/>
            <a:ext cx="2771775" cy="952500"/>
          </a:xfrm>
          <a:prstGeom prst="ellipse">
            <a:avLst/>
          </a:prstGeom>
          <a:solidFill>
            <a:srgbClr val="E1F2F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400" b="1"/>
          </a:p>
        </p:txBody>
      </p:sp>
      <p:sp>
        <p:nvSpPr>
          <p:cNvPr id="1053" name="Text Box 9"/>
          <p:cNvSpPr txBox="1">
            <a:spLocks noChangeArrowheads="1"/>
          </p:cNvSpPr>
          <p:nvPr/>
        </p:nvSpPr>
        <p:spPr bwMode="auto">
          <a:xfrm>
            <a:off x="5489575" y="1604963"/>
            <a:ext cx="2330450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en-US" altLang="ko-KR" sz="1600">
                <a:solidFill>
                  <a:srgbClr val="000000"/>
                </a:solidFill>
                <a:latin typeface="Arial" charset="0"/>
                <a:ea typeface="HY헤드라인M" pitchFamily="18" charset="-127"/>
              </a:rPr>
              <a:t>Population Congestion</a:t>
            </a:r>
          </a:p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en-US" altLang="ko-KR" sz="1600">
                <a:solidFill>
                  <a:srgbClr val="000000"/>
                </a:solidFill>
                <a:latin typeface="Arial" charset="0"/>
                <a:ea typeface="HY헤드라인M" pitchFamily="18" charset="-127"/>
              </a:rPr>
              <a:t>Metropolitanization</a:t>
            </a:r>
          </a:p>
        </p:txBody>
      </p:sp>
      <p:sp>
        <p:nvSpPr>
          <p:cNvPr id="1054" name="오른쪽 화살표 29"/>
          <p:cNvSpPr>
            <a:spLocks noChangeArrowheads="1"/>
          </p:cNvSpPr>
          <p:nvPr/>
        </p:nvSpPr>
        <p:spPr bwMode="auto">
          <a:xfrm>
            <a:off x="4195763" y="1595438"/>
            <a:ext cx="581025" cy="428625"/>
          </a:xfrm>
          <a:prstGeom prst="rightArrow">
            <a:avLst>
              <a:gd name="adj1" fmla="val 50000"/>
              <a:gd name="adj2" fmla="val 63335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400" b="1"/>
          </a:p>
        </p:txBody>
      </p:sp>
      <p:cxnSp>
        <p:nvCxnSpPr>
          <p:cNvPr id="48" name="직선 연결선 47"/>
          <p:cNvCxnSpPr/>
          <p:nvPr/>
        </p:nvCxnSpPr>
        <p:spPr>
          <a:xfrm rot="16200000" flipH="1">
            <a:off x="5368926" y="4537075"/>
            <a:ext cx="2362200" cy="9525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6" name="직사각형 26"/>
          <p:cNvSpPr>
            <a:spLocks noChangeArrowheads="1"/>
          </p:cNvSpPr>
          <p:nvPr/>
        </p:nvSpPr>
        <p:spPr bwMode="auto">
          <a:xfrm>
            <a:off x="7069138" y="149225"/>
            <a:ext cx="207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400">
                <a:solidFill>
                  <a:srgbClr val="404040"/>
                </a:solidFill>
                <a:latin typeface="Tahoma" pitchFamily="34" charset="0"/>
                <a:ea typeface="나눔고딕"/>
                <a:cs typeface="나눔고딕"/>
              </a:rPr>
              <a:t>1. Introduction</a:t>
            </a:r>
            <a:endParaRPr lang="ko-KR" altLang="en-US" sz="1400">
              <a:solidFill>
                <a:srgbClr val="404040"/>
              </a:solidFill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1057" name="TextBox 28"/>
          <p:cNvSpPr txBox="1">
            <a:spLocks noChangeArrowheads="1"/>
          </p:cNvSpPr>
          <p:nvPr/>
        </p:nvSpPr>
        <p:spPr bwMode="auto">
          <a:xfrm>
            <a:off x="358775" y="557213"/>
            <a:ext cx="3133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Seoul - conditions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34" name="직사각형 33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7" name="그룹 20"/>
          <p:cNvGrpSpPr>
            <a:grpSpLocks/>
          </p:cNvGrpSpPr>
          <p:nvPr/>
        </p:nvGrpSpPr>
        <p:grpSpPr bwMode="auto">
          <a:xfrm>
            <a:off x="279400" y="3933825"/>
            <a:ext cx="8685213" cy="2505075"/>
            <a:chOff x="74613" y="3860800"/>
            <a:chExt cx="8961444" cy="2644793"/>
          </a:xfrm>
        </p:grpSpPr>
        <p:pic>
          <p:nvPicPr>
            <p:cNvPr id="549902" name="Picture 14" descr="EMB0000013c00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613" y="3860800"/>
              <a:ext cx="2088438" cy="1567099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549904" name="Picture 16" descr="EMB0000013c00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83037" y="4408866"/>
              <a:ext cx="2789497" cy="2091699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549898" name="Picture 10" descr="EMB0000013c00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0297" y="3860800"/>
              <a:ext cx="1886965" cy="1414579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549900" name="Picture 12" descr="EMB0000013c00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72685" y="4723962"/>
              <a:ext cx="2663372" cy="1781631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193550" name="AutoShape 19"/>
            <p:cNvSpPr>
              <a:spLocks noChangeArrowheads="1"/>
            </p:cNvSpPr>
            <p:nvPr/>
          </p:nvSpPr>
          <p:spPr bwMode="auto">
            <a:xfrm rot="5400000">
              <a:off x="2447926" y="3681417"/>
              <a:ext cx="647700" cy="115252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00182F"/>
                </a:gs>
                <a:gs pos="100000">
                  <a:srgbClr val="003366">
                    <a:alpha val="29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3551" name="AutoShape 20"/>
            <p:cNvSpPr>
              <a:spLocks noChangeArrowheads="1"/>
            </p:cNvSpPr>
            <p:nvPr/>
          </p:nvSpPr>
          <p:spPr bwMode="auto">
            <a:xfrm rot="5400000">
              <a:off x="6840538" y="3824295"/>
              <a:ext cx="647700" cy="115252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00182F"/>
                </a:gs>
                <a:gs pos="100000">
                  <a:srgbClr val="003366">
                    <a:alpha val="29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396875" y="1785938"/>
            <a:ext cx="4276725" cy="1941512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bIns="154800" anchor="ctr">
            <a:flatTx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altLang="ko-KR" sz="15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Greenparking</a:t>
            </a:r>
            <a:r>
              <a:rPr lang="en-US" altLang="ko-KR" sz="15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project?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1500" dirty="0">
                <a:solidFill>
                  <a:srgbClr val="000000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   </a:t>
            </a: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Help residents voluntarily making parking 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spaces by dismantling wall  to solve  parking 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problem and to create eco-friendly environment </a:t>
            </a:r>
          </a:p>
        </p:txBody>
      </p:sp>
      <p:grpSp>
        <p:nvGrpSpPr>
          <p:cNvPr id="193539" name="Group 7"/>
          <p:cNvGrpSpPr>
            <a:grpSpLocks/>
          </p:cNvGrpSpPr>
          <p:nvPr/>
        </p:nvGrpSpPr>
        <p:grpSpPr bwMode="auto">
          <a:xfrm>
            <a:off x="561975" y="1238250"/>
            <a:ext cx="5954713" cy="246063"/>
            <a:chOff x="287" y="468"/>
            <a:chExt cx="3751" cy="155"/>
          </a:xfrm>
        </p:grpSpPr>
        <p:pic>
          <p:nvPicPr>
            <p:cNvPr id="193544" name="Picture 8" descr="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“Green parking” project</a:t>
              </a:r>
              <a:endParaRPr lang="en-US" altLang="ko-KR" sz="1600" b="1">
                <a:solidFill>
                  <a:srgbClr val="17375E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93540" name="TextBox 16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193541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20" name="직사각형 19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4786313" y="1770063"/>
            <a:ext cx="4191000" cy="1944687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bIns="154800" anchor="ctr">
            <a:flatTx/>
          </a:bodyPr>
          <a:lstStyle/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5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Activities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 dismantle wall, create pedestrian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 friendly street, install CCTV </a:t>
            </a:r>
          </a:p>
          <a:p>
            <a:pPr>
              <a:lnSpc>
                <a:spcPct val="180000"/>
              </a:lnSpc>
              <a:buFont typeface="Arial" charset="0"/>
              <a:buChar char="•"/>
            </a:pPr>
            <a:r>
              <a:rPr lang="en-US" altLang="ko-KR" sz="15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$6,000 for a parking space per house</a:t>
            </a:r>
          </a:p>
          <a:p>
            <a:pPr>
              <a:lnSpc>
                <a:spcPts val="1000"/>
              </a:lnSpc>
            </a:pPr>
            <a:endParaRPr lang="en-US" altLang="ko-KR" sz="15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ko-KR" sz="15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ko-KR" sz="1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Result (as of December </a:t>
            </a:r>
            <a:r>
              <a:rPr lang="en-US" altLang="ko-KR" sz="1400" dirty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2011 </a:t>
            </a:r>
            <a:r>
              <a:rPr lang="en-US" altLang="ko-KR" sz="1400" dirty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) 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: </a:t>
            </a:r>
            <a:r>
              <a:rPr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21,969 </a:t>
            </a: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houses’ of participation </a:t>
            </a:r>
            <a:r>
              <a:rPr lang="en-US" altLang="ko-KR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42,434 </a:t>
            </a:r>
            <a:r>
              <a:rPr lang="en-US" altLang="ko-KR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parking lots </a:t>
            </a:r>
            <a:endParaRPr lang="ko-KR" altLang="en-US" sz="1400" dirty="0">
              <a:solidFill>
                <a:srgbClr val="000000"/>
              </a:solidFill>
              <a:latin typeface="Tahoma" pitchFamily="34" charset="0"/>
              <a:ea typeface="맑은 고딕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098925" y="6597650"/>
            <a:ext cx="982663" cy="244475"/>
          </a:xfrm>
        </p:spPr>
        <p:txBody>
          <a:bodyPr/>
          <a:lstStyle/>
          <a:p>
            <a:pPr>
              <a:defRPr/>
            </a:pPr>
            <a:fld id="{39639432-56BD-42E6-A759-83988852CC2F}" type="slidenum">
              <a:rPr lang="en-US" altLang="ko-KR"/>
              <a:pPr>
                <a:defRPr/>
              </a:pPr>
              <a:t>51</a:t>
            </a:fld>
            <a:endParaRPr lang="en-US" altLang="ko-KR"/>
          </a:p>
        </p:txBody>
      </p:sp>
      <p:grpSp>
        <p:nvGrpSpPr>
          <p:cNvPr id="195586" name="그룹 14"/>
          <p:cNvGrpSpPr>
            <a:grpSpLocks/>
          </p:cNvGrpSpPr>
          <p:nvPr/>
        </p:nvGrpSpPr>
        <p:grpSpPr bwMode="auto">
          <a:xfrm>
            <a:off x="5072063" y="1733550"/>
            <a:ext cx="4056062" cy="1338263"/>
            <a:chOff x="2372883" y="3614200"/>
            <a:chExt cx="4808663" cy="1680651"/>
          </a:xfrm>
        </p:grpSpPr>
        <p:grpSp>
          <p:nvGrpSpPr>
            <p:cNvPr id="195597" name="그룹 13"/>
            <p:cNvGrpSpPr>
              <a:grpSpLocks/>
            </p:cNvGrpSpPr>
            <p:nvPr/>
          </p:nvGrpSpPr>
          <p:grpSpPr bwMode="auto">
            <a:xfrm>
              <a:off x="2372883" y="3614200"/>
              <a:ext cx="4808663" cy="1680651"/>
              <a:chOff x="2391601" y="2491844"/>
              <a:chExt cx="4808663" cy="1680651"/>
            </a:xfrm>
          </p:grpSpPr>
          <p:sp>
            <p:nvSpPr>
              <p:cNvPr id="195599" name="Oval 55"/>
              <p:cNvSpPr>
                <a:spLocks noChangeArrowheads="1"/>
              </p:cNvSpPr>
              <p:nvPr/>
            </p:nvSpPr>
            <p:spPr bwMode="auto">
              <a:xfrm>
                <a:off x="5659634" y="2641684"/>
                <a:ext cx="1491639" cy="1445282"/>
              </a:xfrm>
              <a:prstGeom prst="ellipse">
                <a:avLst/>
              </a:prstGeom>
              <a:solidFill>
                <a:schemeClr val="bg1"/>
              </a:solidFill>
              <a:ln w="38100" algn="ctr">
                <a:solidFill>
                  <a:srgbClr val="003366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5600" name="AutoShape 56"/>
              <p:cNvSpPr>
                <a:spLocks noChangeArrowheads="1"/>
              </p:cNvSpPr>
              <p:nvPr/>
            </p:nvSpPr>
            <p:spPr bwMode="auto">
              <a:xfrm>
                <a:off x="2391601" y="3055074"/>
                <a:ext cx="3472386" cy="574431"/>
              </a:xfrm>
              <a:prstGeom prst="rightArrow">
                <a:avLst>
                  <a:gd name="adj1" fmla="val 54167"/>
                  <a:gd name="adj2" fmla="val 61289"/>
                </a:avLst>
              </a:prstGeom>
              <a:gradFill rotWithShape="1">
                <a:gsLst>
                  <a:gs pos="0">
                    <a:srgbClr val="003366">
                      <a:alpha val="0"/>
                    </a:srgbClr>
                  </a:gs>
                  <a:gs pos="100000">
                    <a:srgbClr val="0033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5601" name="Oval 57"/>
              <p:cNvSpPr>
                <a:spLocks noChangeArrowheads="1"/>
              </p:cNvSpPr>
              <p:nvPr/>
            </p:nvSpPr>
            <p:spPr bwMode="auto">
              <a:xfrm>
                <a:off x="2485563" y="2751135"/>
                <a:ext cx="1102283" cy="1153207"/>
              </a:xfrm>
              <a:prstGeom prst="ellipse">
                <a:avLst/>
              </a:prstGeom>
              <a:solidFill>
                <a:srgbClr val="003366">
                  <a:alpha val="89803"/>
                </a:srgbClr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95602" name="Oval 58"/>
              <p:cNvSpPr>
                <a:spLocks noChangeArrowheads="1"/>
              </p:cNvSpPr>
              <p:nvPr/>
            </p:nvSpPr>
            <p:spPr bwMode="auto">
              <a:xfrm>
                <a:off x="3768705" y="2491844"/>
                <a:ext cx="1606437" cy="1680651"/>
              </a:xfrm>
              <a:prstGeom prst="ellipse">
                <a:avLst/>
              </a:prstGeom>
              <a:solidFill>
                <a:srgbClr val="699BCD"/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" name="Text Box 60"/>
              <p:cNvSpPr txBox="1">
                <a:spLocks noChangeArrowheads="1"/>
              </p:cNvSpPr>
              <p:nvPr/>
            </p:nvSpPr>
            <p:spPr bwMode="auto">
              <a:xfrm>
                <a:off x="3780561" y="2743044"/>
                <a:ext cx="1863240" cy="1172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Font typeface="Wingdings" pitchFamily="2" charset="2"/>
                  <a:buChar char="§"/>
                  <a:defRPr/>
                </a:pPr>
                <a:r>
                  <a:rPr lang="en-US" altLang="ko-KR" sz="1200" dirty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rPr>
                  <a:t> investigate parking condition</a:t>
                </a:r>
                <a:endParaRPr lang="ko-KR" altLang="en-US" sz="1200" dirty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endParaRPr>
              </a:p>
              <a:p>
                <a:pPr>
                  <a:spcBef>
                    <a:spcPct val="50000"/>
                  </a:spcBef>
                  <a:buFont typeface="Wingdings" pitchFamily="2" charset="2"/>
                  <a:buChar char="§"/>
                  <a:defRPr/>
                </a:pPr>
                <a:r>
                  <a:rPr lang="ko-KR" altLang="en-US" sz="1200" dirty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rPr>
                  <a:t>establish </a:t>
                </a:r>
              </a:p>
              <a:p>
                <a:pPr>
                  <a:lnSpc>
                    <a:spcPts val="800"/>
                  </a:lnSpc>
                  <a:spcBef>
                    <a:spcPct val="50000"/>
                  </a:spcBef>
                  <a:defRPr/>
                </a:pPr>
                <a:r>
                  <a:rPr lang="en-US" altLang="ko-KR" sz="1200" dirty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rPr>
                  <a:t>  parking lot</a:t>
                </a:r>
              </a:p>
            </p:txBody>
          </p:sp>
          <p:sp>
            <p:nvSpPr>
              <p:cNvPr id="195604" name="Text Box 61"/>
              <p:cNvSpPr txBox="1">
                <a:spLocks noChangeArrowheads="1"/>
              </p:cNvSpPr>
              <p:nvPr/>
            </p:nvSpPr>
            <p:spPr bwMode="auto">
              <a:xfrm>
                <a:off x="5609910" y="2807299"/>
                <a:ext cx="1590354" cy="1043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ko-KR" sz="1200">
                    <a:solidFill>
                      <a:srgbClr val="003366"/>
                    </a:solidFill>
                    <a:latin typeface="HY헤드라인M" pitchFamily="18" charset="-127"/>
                    <a:ea typeface="HY헤드라인M" pitchFamily="18" charset="-127"/>
                  </a:rPr>
                  <a:t>Provide pay lots for residents and office worker</a:t>
                </a:r>
                <a:endParaRPr lang="ko-KR" altLang="en-US" sz="120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10" name="Text Box 59"/>
            <p:cNvSpPr txBox="1">
              <a:spLocks noChangeArrowheads="1"/>
            </p:cNvSpPr>
            <p:nvPr/>
          </p:nvSpPr>
          <p:spPr bwMode="auto">
            <a:xfrm>
              <a:off x="2457575" y="4154481"/>
              <a:ext cx="1168760" cy="602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Serious parking problem</a:t>
              </a:r>
              <a:endParaRPr lang="ko-KR" altLang="en-US" sz="12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195587" name="Picture 3" descr="c2"/>
          <p:cNvPicPr>
            <a:picLocks noChangeAspect="1" noChangeArrowheads="1"/>
          </p:cNvPicPr>
          <p:nvPr/>
        </p:nvPicPr>
        <p:blipFill>
          <a:blip r:embed="rId3" cstate="print"/>
          <a:srcRect l="6398" t="4724" b="4724"/>
          <a:stretch>
            <a:fillRect/>
          </a:stretch>
        </p:blipFill>
        <p:spPr bwMode="auto">
          <a:xfrm>
            <a:off x="3071813" y="3789363"/>
            <a:ext cx="3133725" cy="24971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55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425" y="3789363"/>
            <a:ext cx="2714625" cy="2497137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558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789363"/>
            <a:ext cx="2474912" cy="2497137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650875" y="1752600"/>
            <a:ext cx="63690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kumimoji="0" lang="ko-KR" altLang="en-US" sz="1600">
                <a:latin typeface="Tahoma" pitchFamily="34" charset="0"/>
                <a:ea typeface="맑은 고딕"/>
                <a:cs typeface="Tahoma" pitchFamily="34" charset="0"/>
              </a:rPr>
              <a:t> </a:t>
            </a:r>
            <a:r>
              <a:rPr kumimoji="0" lang="en-US" altLang="ko-KR" sz="1600">
                <a:latin typeface="Tahoma" pitchFamily="34" charset="0"/>
                <a:ea typeface="맑은 고딕"/>
                <a:cs typeface="Tahoma" pitchFamily="34" charset="0"/>
              </a:rPr>
              <a:t>Parking fee gathered are reinvested </a:t>
            </a:r>
          </a:p>
          <a:p>
            <a:r>
              <a:rPr kumimoji="0" lang="en-US" altLang="ko-KR" sz="1600">
                <a:latin typeface="Tahoma" pitchFamily="34" charset="0"/>
                <a:ea typeface="맑은 고딕"/>
                <a:cs typeface="Tahoma" pitchFamily="34" charset="0"/>
              </a:rPr>
              <a:t>   in construction projects for parking spaces</a:t>
            </a:r>
          </a:p>
          <a:p>
            <a:pPr>
              <a:lnSpc>
                <a:spcPts val="1500"/>
              </a:lnSpc>
            </a:pPr>
            <a:endParaRPr kumimoji="0" lang="en-US" altLang="ko-KR" sz="1600">
              <a:latin typeface="Tahoma" pitchFamily="34" charset="0"/>
              <a:ea typeface="맑은 고딕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kumimoji="0" lang="en-US" altLang="ko-KR" sz="1600">
                <a:latin typeface="Tahoma" pitchFamily="34" charset="0"/>
                <a:ea typeface="맑은 고딕"/>
                <a:cs typeface="Tahoma" pitchFamily="34" charset="0"/>
              </a:rPr>
              <a:t> Prevent disordered parking on side streets </a:t>
            </a:r>
          </a:p>
          <a:p>
            <a:r>
              <a:rPr lang="en-US" altLang="ko-KR" sz="1600">
                <a:latin typeface="Tahoma" pitchFamily="34" charset="0"/>
                <a:ea typeface="맑은 고딕"/>
                <a:cs typeface="Tahoma" pitchFamily="34" charset="0"/>
              </a:rPr>
              <a:t>   </a:t>
            </a:r>
            <a:r>
              <a:rPr kumimoji="0" lang="en-US" altLang="ko-KR" sz="1600">
                <a:latin typeface="Tahoma" pitchFamily="34" charset="0"/>
                <a:ea typeface="맑은 고딕"/>
                <a:cs typeface="Tahoma" pitchFamily="34" charset="0"/>
              </a:rPr>
              <a:t>and secure fire</a:t>
            </a:r>
            <a:r>
              <a:rPr kumimoji="0" lang="ko-KR" altLang="en-US" sz="1600">
                <a:latin typeface="Tahoma" pitchFamily="34" charset="0"/>
                <a:ea typeface="맑은 고딕"/>
                <a:cs typeface="Tahoma" pitchFamily="34" charset="0"/>
              </a:rPr>
              <a:t> </a:t>
            </a:r>
            <a:r>
              <a:rPr kumimoji="0" lang="en-US" altLang="ko-KR" sz="1600">
                <a:latin typeface="Tahoma" pitchFamily="34" charset="0"/>
                <a:ea typeface="맑은 고딕"/>
                <a:cs typeface="Tahoma" pitchFamily="34" charset="0"/>
              </a:rPr>
              <a:t>lanes</a:t>
            </a:r>
          </a:p>
        </p:txBody>
      </p:sp>
      <p:grpSp>
        <p:nvGrpSpPr>
          <p:cNvPr id="195591" name="Group 7"/>
          <p:cNvGrpSpPr>
            <a:grpSpLocks/>
          </p:cNvGrpSpPr>
          <p:nvPr/>
        </p:nvGrpSpPr>
        <p:grpSpPr bwMode="auto">
          <a:xfrm>
            <a:off x="561975" y="1238250"/>
            <a:ext cx="5954713" cy="246063"/>
            <a:chOff x="287" y="468"/>
            <a:chExt cx="3751" cy="155"/>
          </a:xfrm>
        </p:grpSpPr>
        <p:pic>
          <p:nvPicPr>
            <p:cNvPr id="195595" name="Picture 8" descr="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596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5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latin typeface="Tahoma" pitchFamily="34" charset="0"/>
                  <a:cs typeface="Tahoma" pitchFamily="34" charset="0"/>
                </a:rPr>
                <a:t>Residential parking priority program</a:t>
              </a:r>
            </a:p>
          </p:txBody>
        </p:sp>
      </p:grpSp>
      <p:sp>
        <p:nvSpPr>
          <p:cNvPr id="195592" name="TextBox 24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Eco-friendly, human-oriented transportation system</a:t>
            </a:r>
          </a:p>
        </p:txBody>
      </p:sp>
      <p:sp>
        <p:nvSpPr>
          <p:cNvPr id="195593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27" name="직사각형 26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00338" y="1838325"/>
            <a:ext cx="6119812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Efforts of city </a:t>
            </a:r>
            <a:r>
              <a:rPr lang="en-US" altLang="ko-KR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Seoul </a:t>
            </a:r>
            <a:r>
              <a:rPr lang="en-US" altLang="ko-KR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</a:t>
            </a:r>
          </a:p>
          <a:p>
            <a:pPr algn="r">
              <a:defRPr/>
            </a:pPr>
            <a:r>
              <a:rPr lang="en-US" altLang="ko-KR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Sustainable Urban Transport</a:t>
            </a:r>
            <a:endParaRPr lang="ko-KR" altLang="en-US" sz="2500" dirty="0">
              <a:solidFill>
                <a:schemeClr val="bg1">
                  <a:lumMod val="75000"/>
                </a:schemeClr>
              </a:solidFill>
              <a:latin typeface="Tahoma" pitchFamily="34" charset="0"/>
              <a:ea typeface="굴림" pitchFamily="50" charset="-127"/>
              <a:cs typeface="Tahoma" pitchFamily="34" charset="0"/>
            </a:endParaRPr>
          </a:p>
        </p:txBody>
      </p:sp>
      <p:sp>
        <p:nvSpPr>
          <p:cNvPr id="203779" name="Text Box 307"/>
          <p:cNvSpPr txBox="1">
            <a:spLocks noChangeArrowheads="1"/>
          </p:cNvSpPr>
          <p:nvPr/>
        </p:nvSpPr>
        <p:spPr bwMode="gray">
          <a:xfrm>
            <a:off x="2211388" y="3616325"/>
            <a:ext cx="6537325" cy="123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200000"/>
              </a:lnSpc>
              <a:buClr>
                <a:srgbClr val="92D050"/>
              </a:buClr>
            </a:pPr>
            <a:r>
              <a:rPr lang="en-US" altLang="ko-KR" sz="2000">
                <a:latin typeface="Tahoma" pitchFamily="34" charset="0"/>
                <a:ea typeface="다음_Regular"/>
                <a:cs typeface="Tahoma" pitchFamily="34" charset="0"/>
              </a:rPr>
              <a:t>3. Strengthening travel demand management</a:t>
            </a:r>
          </a:p>
          <a:p>
            <a:pPr algn="ctr">
              <a:lnSpc>
                <a:spcPct val="200000"/>
              </a:lnSpc>
              <a:buClr>
                <a:srgbClr val="92D050"/>
              </a:buClr>
            </a:pPr>
            <a:endParaRPr lang="en-US" altLang="ko-KR" sz="2000">
              <a:latin typeface="Tahoma" pitchFamily="34" charset="0"/>
              <a:ea typeface="다음_Regular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54788"/>
            <a:ext cx="1042987" cy="258762"/>
          </a:xfrm>
        </p:spPr>
        <p:txBody>
          <a:bodyPr/>
          <a:lstStyle/>
          <a:p>
            <a:pPr>
              <a:defRPr/>
            </a:pPr>
            <a:fld id="{8FE24942-DD88-4C8D-8A7C-0385F6A6E809}" type="slidenum">
              <a:rPr lang="en-US" altLang="ko-KR"/>
              <a:pPr>
                <a:defRPr/>
              </a:pPr>
              <a:t>53</a:t>
            </a:fld>
            <a:endParaRPr lang="en-US" altLang="ko-KR"/>
          </a:p>
        </p:txBody>
      </p:sp>
      <p:grpSp>
        <p:nvGrpSpPr>
          <p:cNvPr id="204803" name="Group 4"/>
          <p:cNvGrpSpPr>
            <a:grpSpLocks/>
          </p:cNvGrpSpPr>
          <p:nvPr/>
        </p:nvGrpSpPr>
        <p:grpSpPr bwMode="auto">
          <a:xfrm>
            <a:off x="952500" y="3519760"/>
            <a:ext cx="7219950" cy="3149600"/>
            <a:chOff x="0" y="1035"/>
            <a:chExt cx="5768" cy="2925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0" y="1269"/>
              <a:ext cx="2245" cy="2638"/>
            </a:xfrm>
            <a:prstGeom prst="roundRect">
              <a:avLst>
                <a:gd name="adj" fmla="val 4185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90980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B2B2B2"/>
              </a:solidFill>
              <a:round/>
              <a:headEnd/>
              <a:tailEnd/>
            </a:ln>
            <a:effectLst>
              <a:outerShdw dist="25400" dir="54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974" y="2635"/>
              <a:ext cx="610" cy="186"/>
            </a:xfrm>
            <a:custGeom>
              <a:avLst/>
              <a:gdLst>
                <a:gd name="T0" fmla="*/ 159 w 159"/>
                <a:gd name="T1" fmla="*/ 0 h 227"/>
                <a:gd name="T2" fmla="*/ 136 w 159"/>
                <a:gd name="T3" fmla="*/ 136 h 227"/>
                <a:gd name="T4" fmla="*/ 68 w 159"/>
                <a:gd name="T5" fmla="*/ 204 h 227"/>
                <a:gd name="T6" fmla="*/ 0 w 159"/>
                <a:gd name="T7" fmla="*/ 227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9"/>
                <a:gd name="T13" fmla="*/ 0 h 227"/>
                <a:gd name="T14" fmla="*/ 159 w 159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9" h="227">
                  <a:moveTo>
                    <a:pt x="159" y="0"/>
                  </a:moveTo>
                  <a:cubicBezTo>
                    <a:pt x="155" y="51"/>
                    <a:pt x="151" y="102"/>
                    <a:pt x="136" y="136"/>
                  </a:cubicBezTo>
                  <a:cubicBezTo>
                    <a:pt x="121" y="170"/>
                    <a:pt x="91" y="189"/>
                    <a:pt x="68" y="204"/>
                  </a:cubicBezTo>
                  <a:cubicBezTo>
                    <a:pt x="45" y="219"/>
                    <a:pt x="19" y="223"/>
                    <a:pt x="0" y="227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pic>
          <p:nvPicPr>
            <p:cNvPr id="204812" name="Picture 7" descr="무제-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" y="2685"/>
              <a:ext cx="881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578" y="3204"/>
              <a:ext cx="812" cy="345"/>
            </a:xfrm>
            <a:custGeom>
              <a:avLst/>
              <a:gdLst>
                <a:gd name="T0" fmla="*/ 0 w 545"/>
                <a:gd name="T1" fmla="*/ 0 h 367"/>
                <a:gd name="T2" fmla="*/ 23 w 545"/>
                <a:gd name="T3" fmla="*/ 136 h 367"/>
                <a:gd name="T4" fmla="*/ 46 w 545"/>
                <a:gd name="T5" fmla="*/ 204 h 367"/>
                <a:gd name="T6" fmla="*/ 68 w 545"/>
                <a:gd name="T7" fmla="*/ 249 h 367"/>
                <a:gd name="T8" fmla="*/ 114 w 545"/>
                <a:gd name="T9" fmla="*/ 272 h 367"/>
                <a:gd name="T10" fmla="*/ 204 w 545"/>
                <a:gd name="T11" fmla="*/ 317 h 367"/>
                <a:gd name="T12" fmla="*/ 295 w 545"/>
                <a:gd name="T13" fmla="*/ 340 h 367"/>
                <a:gd name="T14" fmla="*/ 386 w 545"/>
                <a:gd name="T15" fmla="*/ 363 h 367"/>
                <a:gd name="T16" fmla="*/ 454 w 545"/>
                <a:gd name="T17" fmla="*/ 363 h 367"/>
                <a:gd name="T18" fmla="*/ 545 w 545"/>
                <a:gd name="T19" fmla="*/ 363 h 3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5"/>
                <a:gd name="T31" fmla="*/ 0 h 367"/>
                <a:gd name="T32" fmla="*/ 545 w 545"/>
                <a:gd name="T33" fmla="*/ 367 h 3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5" h="367">
                  <a:moveTo>
                    <a:pt x="0" y="0"/>
                  </a:moveTo>
                  <a:cubicBezTo>
                    <a:pt x="7" y="51"/>
                    <a:pt x="15" y="102"/>
                    <a:pt x="23" y="136"/>
                  </a:cubicBezTo>
                  <a:cubicBezTo>
                    <a:pt x="31" y="170"/>
                    <a:pt x="38" y="185"/>
                    <a:pt x="46" y="204"/>
                  </a:cubicBezTo>
                  <a:cubicBezTo>
                    <a:pt x="54" y="223"/>
                    <a:pt x="57" y="238"/>
                    <a:pt x="68" y="249"/>
                  </a:cubicBezTo>
                  <a:cubicBezTo>
                    <a:pt x="79" y="260"/>
                    <a:pt x="91" y="261"/>
                    <a:pt x="114" y="272"/>
                  </a:cubicBezTo>
                  <a:cubicBezTo>
                    <a:pt x="137" y="283"/>
                    <a:pt x="174" y="306"/>
                    <a:pt x="204" y="317"/>
                  </a:cubicBezTo>
                  <a:cubicBezTo>
                    <a:pt x="234" y="328"/>
                    <a:pt x="265" y="332"/>
                    <a:pt x="295" y="340"/>
                  </a:cubicBezTo>
                  <a:cubicBezTo>
                    <a:pt x="325" y="348"/>
                    <a:pt x="360" y="359"/>
                    <a:pt x="386" y="363"/>
                  </a:cubicBezTo>
                  <a:cubicBezTo>
                    <a:pt x="412" y="367"/>
                    <a:pt x="428" y="363"/>
                    <a:pt x="454" y="363"/>
                  </a:cubicBezTo>
                  <a:cubicBezTo>
                    <a:pt x="480" y="363"/>
                    <a:pt x="530" y="363"/>
                    <a:pt x="545" y="36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659" y="1480"/>
              <a:ext cx="809" cy="246"/>
            </a:xfrm>
            <a:custGeom>
              <a:avLst/>
              <a:gdLst>
                <a:gd name="T0" fmla="*/ 363 w 363"/>
                <a:gd name="T1" fmla="*/ 15 h 242"/>
                <a:gd name="T2" fmla="*/ 113 w 363"/>
                <a:gd name="T3" fmla="*/ 38 h 242"/>
                <a:gd name="T4" fmla="*/ 0 w 363"/>
                <a:gd name="T5" fmla="*/ 242 h 242"/>
                <a:gd name="T6" fmla="*/ 0 60000 65536"/>
                <a:gd name="T7" fmla="*/ 0 60000 65536"/>
                <a:gd name="T8" fmla="*/ 0 60000 65536"/>
                <a:gd name="T9" fmla="*/ 0 w 363"/>
                <a:gd name="T10" fmla="*/ 0 h 242"/>
                <a:gd name="T11" fmla="*/ 363 w 363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3" h="242">
                  <a:moveTo>
                    <a:pt x="363" y="15"/>
                  </a:moveTo>
                  <a:cubicBezTo>
                    <a:pt x="268" y="7"/>
                    <a:pt x="173" y="0"/>
                    <a:pt x="113" y="38"/>
                  </a:cubicBezTo>
                  <a:cubicBezTo>
                    <a:pt x="53" y="76"/>
                    <a:pt x="15" y="208"/>
                    <a:pt x="0" y="242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722" y="2092"/>
              <a:ext cx="813" cy="152"/>
            </a:xfrm>
            <a:custGeom>
              <a:avLst/>
              <a:gdLst>
                <a:gd name="T0" fmla="*/ 0 w 250"/>
                <a:gd name="T1" fmla="*/ 0 h 113"/>
                <a:gd name="T2" fmla="*/ 68 w 250"/>
                <a:gd name="T3" fmla="*/ 45 h 113"/>
                <a:gd name="T4" fmla="*/ 204 w 250"/>
                <a:gd name="T5" fmla="*/ 45 h 113"/>
                <a:gd name="T6" fmla="*/ 250 w 250"/>
                <a:gd name="T7" fmla="*/ 113 h 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0"/>
                <a:gd name="T13" fmla="*/ 0 h 113"/>
                <a:gd name="T14" fmla="*/ 250 w 250"/>
                <a:gd name="T15" fmla="*/ 113 h 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0" h="113">
                  <a:moveTo>
                    <a:pt x="0" y="0"/>
                  </a:moveTo>
                  <a:cubicBezTo>
                    <a:pt x="17" y="19"/>
                    <a:pt x="34" y="38"/>
                    <a:pt x="68" y="45"/>
                  </a:cubicBezTo>
                  <a:cubicBezTo>
                    <a:pt x="102" y="52"/>
                    <a:pt x="174" y="34"/>
                    <a:pt x="204" y="45"/>
                  </a:cubicBezTo>
                  <a:cubicBezTo>
                    <a:pt x="234" y="56"/>
                    <a:pt x="242" y="106"/>
                    <a:pt x="250" y="113"/>
                  </a:cubicBezTo>
                </a:path>
              </a:pathLst>
            </a:custGeom>
            <a:noFill/>
            <a:ln w="25400">
              <a:solidFill>
                <a:srgbClr val="3366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pic>
          <p:nvPicPr>
            <p:cNvPr id="204816" name="Picture 11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3" y="1325"/>
              <a:ext cx="601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17" name="Picture 12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0" y="2978"/>
              <a:ext cx="744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18" name="Picture 13" descr="전자테그-요일제 cop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5" y="1710"/>
              <a:ext cx="1262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19" name="Picture 14" descr="무제-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2223"/>
              <a:ext cx="783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20" name="Picture 15" descr="전자테그(목)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73" y="1678"/>
              <a:ext cx="40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21" name="Picture 16" descr="전자테그(목)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03" y="3457"/>
              <a:ext cx="40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AutoShape 17"/>
            <p:cNvSpPr>
              <a:spLocks noChangeArrowheads="1"/>
            </p:cNvSpPr>
            <p:nvPr/>
          </p:nvSpPr>
          <p:spPr bwMode="auto">
            <a:xfrm>
              <a:off x="2427" y="1144"/>
              <a:ext cx="741" cy="2816"/>
            </a:xfrm>
            <a:prstGeom prst="downArrow">
              <a:avLst>
                <a:gd name="adj1" fmla="val 55685"/>
                <a:gd name="adj2" fmla="val 40061"/>
              </a:avLst>
            </a:prstGeom>
            <a:gradFill rotWithShape="1">
              <a:gsLst>
                <a:gs pos="0">
                  <a:srgbClr val="66CCFF">
                    <a:alpha val="0"/>
                  </a:srgbClr>
                </a:gs>
                <a:gs pos="100000">
                  <a:srgbClr val="336699"/>
                </a:gs>
              </a:gsLst>
              <a:lin ang="5400000" scaled="1"/>
            </a:gradFill>
            <a:ln w="285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25" name="AutoShape 19"/>
            <p:cNvSpPr>
              <a:spLocks noChangeArrowheads="1"/>
            </p:cNvSpPr>
            <p:nvPr/>
          </p:nvSpPr>
          <p:spPr bwMode="auto">
            <a:xfrm>
              <a:off x="2798" y="1225"/>
              <a:ext cx="2970" cy="460"/>
            </a:xfrm>
            <a:prstGeom prst="roundRect">
              <a:avLst>
                <a:gd name="adj" fmla="val 6301"/>
              </a:avLst>
            </a:prstGeom>
            <a:solidFill>
              <a:srgbClr val="FFFF99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2" name="AutoShape 20"/>
            <p:cNvSpPr>
              <a:spLocks noChangeArrowheads="1"/>
            </p:cNvSpPr>
            <p:nvPr/>
          </p:nvSpPr>
          <p:spPr bwMode="auto">
            <a:xfrm>
              <a:off x="2798" y="1035"/>
              <a:ext cx="2970" cy="456"/>
            </a:xfrm>
            <a:prstGeom prst="roundRect">
              <a:avLst>
                <a:gd name="adj" fmla="val 43116"/>
              </a:avLst>
            </a:prstGeom>
            <a:gradFill rotWithShape="1">
              <a:gsLst>
                <a:gs pos="0">
                  <a:srgbClr val="FFFFFF">
                    <a:alpha val="4299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28575" cap="rnd" algn="ctr">
              <a:noFill/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27" name="AutoShape 21"/>
            <p:cNvSpPr>
              <a:spLocks noChangeArrowheads="1"/>
            </p:cNvSpPr>
            <p:nvPr/>
          </p:nvSpPr>
          <p:spPr bwMode="auto">
            <a:xfrm>
              <a:off x="2798" y="1930"/>
              <a:ext cx="2970" cy="460"/>
            </a:xfrm>
            <a:prstGeom prst="roundRect">
              <a:avLst>
                <a:gd name="adj" fmla="val 6301"/>
              </a:avLst>
            </a:prstGeom>
            <a:solidFill>
              <a:srgbClr val="FFFF99"/>
            </a:solidFill>
            <a:ln w="317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28" name="AutoShape 22"/>
            <p:cNvSpPr>
              <a:spLocks noChangeArrowheads="1"/>
            </p:cNvSpPr>
            <p:nvPr/>
          </p:nvSpPr>
          <p:spPr bwMode="auto">
            <a:xfrm>
              <a:off x="2798" y="1740"/>
              <a:ext cx="2970" cy="456"/>
            </a:xfrm>
            <a:prstGeom prst="roundRect">
              <a:avLst>
                <a:gd name="adj" fmla="val 43116"/>
              </a:avLst>
            </a:prstGeom>
            <a:gradFill rotWithShape="1">
              <a:gsLst>
                <a:gs pos="0">
                  <a:srgbClr val="FFFFFF">
                    <a:alpha val="4299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28575" cap="rnd" algn="ctr">
              <a:noFill/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>
              <a:off x="3667" y="1585"/>
              <a:ext cx="1192" cy="429"/>
            </a:xfrm>
            <a:prstGeom prst="downArrow">
              <a:avLst>
                <a:gd name="adj1" fmla="val 57741"/>
                <a:gd name="adj2" fmla="val 69801"/>
              </a:avLst>
            </a:prstGeom>
            <a:gradFill rotWithShape="1">
              <a:gsLst>
                <a:gs pos="0">
                  <a:srgbClr val="663606">
                    <a:alpha val="0"/>
                  </a:srgbClr>
                </a:gs>
                <a:gs pos="100000">
                  <a:srgbClr val="DC740C">
                    <a:alpha val="75998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grpSp>
          <p:nvGrpSpPr>
            <p:cNvPr id="204828" name="Group 24"/>
            <p:cNvGrpSpPr>
              <a:grpSpLocks/>
            </p:cNvGrpSpPr>
            <p:nvPr/>
          </p:nvGrpSpPr>
          <p:grpSpPr bwMode="auto">
            <a:xfrm>
              <a:off x="2798" y="2452"/>
              <a:ext cx="2970" cy="649"/>
              <a:chOff x="3087" y="995"/>
              <a:chExt cx="2906" cy="783"/>
            </a:xfrm>
          </p:grpSpPr>
          <p:sp>
            <p:nvSpPr>
              <p:cNvPr id="39" name="AutoShape 25"/>
              <p:cNvSpPr>
                <a:spLocks noChangeArrowheads="1"/>
              </p:cNvSpPr>
              <p:nvPr/>
            </p:nvSpPr>
            <p:spPr bwMode="auto">
              <a:xfrm>
                <a:off x="3087" y="1226"/>
                <a:ext cx="2906" cy="551"/>
              </a:xfrm>
              <a:prstGeom prst="roundRect">
                <a:avLst>
                  <a:gd name="adj" fmla="val 6301"/>
                </a:avLst>
              </a:prstGeom>
              <a:solidFill>
                <a:srgbClr val="FFFF99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Tahoma" pitchFamily="34" charset="0"/>
                  <a:ea typeface="굴림" pitchFamily="50" charset="-127"/>
                  <a:cs typeface="Tahoma" pitchFamily="34" charset="0"/>
                </a:endParaRPr>
              </a:p>
            </p:txBody>
          </p:sp>
          <p:sp>
            <p:nvSpPr>
              <p:cNvPr id="40" name="AutoShape 26"/>
              <p:cNvSpPr>
                <a:spLocks noChangeArrowheads="1"/>
              </p:cNvSpPr>
              <p:nvPr/>
            </p:nvSpPr>
            <p:spPr bwMode="auto">
              <a:xfrm>
                <a:off x="3087" y="995"/>
                <a:ext cx="2906" cy="550"/>
              </a:xfrm>
              <a:prstGeom prst="roundRect">
                <a:avLst>
                  <a:gd name="adj" fmla="val 43116"/>
                </a:avLst>
              </a:prstGeom>
              <a:gradFill rotWithShape="1">
                <a:gsLst>
                  <a:gs pos="0">
                    <a:srgbClr val="FFFFFF">
                      <a:alpha val="42998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28575" cap="rnd" algn="ctr">
                <a:noFill/>
                <a:prstDash val="sysDot"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Tahoma" pitchFamily="34" charset="0"/>
                  <a:ea typeface="굴림" pitchFamily="50" charset="-127"/>
                  <a:cs typeface="Tahoma" pitchFamily="34" charset="0"/>
                </a:endParaRPr>
              </a:p>
            </p:txBody>
          </p:sp>
        </p:grp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>
              <a:off x="2798" y="3345"/>
              <a:ext cx="2970" cy="460"/>
            </a:xfrm>
            <a:prstGeom prst="roundRect">
              <a:avLst>
                <a:gd name="adj" fmla="val 6301"/>
              </a:avLst>
            </a:prstGeom>
            <a:solidFill>
              <a:srgbClr val="FFFF99"/>
            </a:solidFill>
            <a:ln w="317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32" name="AutoShape 28"/>
            <p:cNvSpPr>
              <a:spLocks noChangeArrowheads="1"/>
            </p:cNvSpPr>
            <p:nvPr/>
          </p:nvSpPr>
          <p:spPr bwMode="auto">
            <a:xfrm>
              <a:off x="2798" y="3155"/>
              <a:ext cx="2970" cy="456"/>
            </a:xfrm>
            <a:prstGeom prst="roundRect">
              <a:avLst>
                <a:gd name="adj" fmla="val 43116"/>
              </a:avLst>
            </a:prstGeom>
            <a:gradFill rotWithShape="1">
              <a:gsLst>
                <a:gs pos="0">
                  <a:srgbClr val="FFFFFF">
                    <a:alpha val="4299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28575" cap="rnd" algn="ctr">
              <a:noFill/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33" name="AutoShape 29"/>
            <p:cNvSpPr>
              <a:spLocks noChangeArrowheads="1"/>
            </p:cNvSpPr>
            <p:nvPr/>
          </p:nvSpPr>
          <p:spPr bwMode="auto">
            <a:xfrm>
              <a:off x="3667" y="3000"/>
              <a:ext cx="1192" cy="429"/>
            </a:xfrm>
            <a:prstGeom prst="downArrow">
              <a:avLst>
                <a:gd name="adj1" fmla="val 57741"/>
                <a:gd name="adj2" fmla="val 69801"/>
              </a:avLst>
            </a:prstGeom>
            <a:gradFill rotWithShape="1">
              <a:gsLst>
                <a:gs pos="0">
                  <a:srgbClr val="663606">
                    <a:alpha val="0"/>
                  </a:srgbClr>
                </a:gs>
                <a:gs pos="100000">
                  <a:srgbClr val="DC740C">
                    <a:alpha val="75998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34" name="AutoShape 30"/>
            <p:cNvSpPr>
              <a:spLocks noChangeArrowheads="1"/>
            </p:cNvSpPr>
            <p:nvPr/>
          </p:nvSpPr>
          <p:spPr bwMode="auto">
            <a:xfrm>
              <a:off x="3667" y="2307"/>
              <a:ext cx="1192" cy="429"/>
            </a:xfrm>
            <a:prstGeom prst="downArrow">
              <a:avLst>
                <a:gd name="adj1" fmla="val 57741"/>
                <a:gd name="adj2" fmla="val 69801"/>
              </a:avLst>
            </a:prstGeom>
            <a:gradFill rotWithShape="1">
              <a:gsLst>
                <a:gs pos="0">
                  <a:srgbClr val="663606">
                    <a:alpha val="0"/>
                  </a:srgbClr>
                </a:gs>
                <a:gs pos="100000">
                  <a:srgbClr val="DC740C">
                    <a:alpha val="75998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Tahoma" pitchFamily="34" charset="0"/>
                <a:ea typeface="굴림" pitchFamily="50" charset="-127"/>
                <a:cs typeface="Tahoma" pitchFamily="34" charset="0"/>
              </a:endParaRP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2954" y="1320"/>
              <a:ext cx="2708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kern="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Apply for and receive electronic tag</a:t>
              </a:r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3353" y="2026"/>
              <a:ext cx="1916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kern="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Attach the tag to the car</a:t>
              </a:r>
            </a:p>
          </p:txBody>
        </p:sp>
        <p:sp>
          <p:nvSpPr>
            <p:cNvPr id="37" name="Text Box 33"/>
            <p:cNvSpPr txBox="1">
              <a:spLocks noChangeArrowheads="1"/>
            </p:cNvSpPr>
            <p:nvPr/>
          </p:nvSpPr>
          <p:spPr bwMode="auto">
            <a:xfrm>
              <a:off x="3083" y="2756"/>
              <a:ext cx="2416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kern="0">
                  <a:latin typeface="Tahoma" pitchFamily="34" charset="0"/>
                  <a:ea typeface="Tahoma" pitchFamily="34" charset="0"/>
                  <a:cs typeface="Tahoma" pitchFamily="34" charset="0"/>
                </a:rPr>
                <a:t>RFID readers verify compliance</a:t>
              </a:r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3076" y="3344"/>
              <a:ext cx="2416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kern="0">
                  <a:latin typeface="Tahoma" pitchFamily="34" charset="0"/>
                  <a:ea typeface="Tahoma" pitchFamily="34" charset="0"/>
                  <a:cs typeface="Tahoma" pitchFamily="34" charset="0"/>
                </a:rPr>
                <a:t>Successful sincere participants 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kern="0">
                  <a:latin typeface="Tahoma" pitchFamily="34" charset="0"/>
                  <a:ea typeface="Tahoma" pitchFamily="34" charset="0"/>
                  <a:cs typeface="Tahoma" pitchFamily="34" charset="0"/>
                </a:rPr>
                <a:t>are given incentives</a:t>
              </a:r>
            </a:p>
          </p:txBody>
        </p:sp>
      </p:grpSp>
      <p:sp>
        <p:nvSpPr>
          <p:cNvPr id="46" name="직사각형 45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4805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204806" name="TextBox 47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Strengthening travel demand management</a:t>
            </a:r>
          </a:p>
        </p:txBody>
      </p:sp>
      <p:grpSp>
        <p:nvGrpSpPr>
          <p:cNvPr id="204807" name="Group 7"/>
          <p:cNvGrpSpPr>
            <a:grpSpLocks/>
          </p:cNvGrpSpPr>
          <p:nvPr/>
        </p:nvGrpSpPr>
        <p:grpSpPr bwMode="auto">
          <a:xfrm>
            <a:off x="576263" y="1196975"/>
            <a:ext cx="2620962" cy="246063"/>
            <a:chOff x="287" y="468"/>
            <a:chExt cx="1651" cy="155"/>
          </a:xfrm>
        </p:grpSpPr>
        <p:pic>
          <p:nvPicPr>
            <p:cNvPr id="204808" name="Picture 8" descr="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09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46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Weekly no-driving day</a:t>
              </a:r>
            </a:p>
          </p:txBody>
        </p:sp>
      </p:grpSp>
      <p:sp>
        <p:nvSpPr>
          <p:cNvPr id="41" name="내용 개체 틀 2"/>
          <p:cNvSpPr txBox="1">
            <a:spLocks/>
          </p:cNvSpPr>
          <p:nvPr/>
        </p:nvSpPr>
        <p:spPr bwMode="auto">
          <a:xfrm>
            <a:off x="827585" y="1643633"/>
            <a:ext cx="8281987" cy="200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10"/>
              </a:buBlip>
              <a:defRPr/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Target</a:t>
            </a:r>
            <a:r>
              <a:rPr lang="ko-KR" altLang="en-US" sz="1400" dirty="0">
                <a:latin typeface="Tahoma" pitchFamily="34" charset="0"/>
                <a:ea typeface="나눔고딕" pitchFamily="50" charset="-127"/>
                <a:cs typeface="Tahoma" pitchFamily="34" charset="0"/>
              </a:rPr>
              <a:t> </a:t>
            </a: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: Cars with less than 10-passenger capacity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10"/>
              </a:buBlip>
              <a:defRPr/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Incentives :  5% reduction in annual registration tax,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defRPr/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% reduction in congestion charge(2 dollars </a:t>
            </a:r>
            <a:r>
              <a:rPr lang="ko-KR" altLang="en-US" sz="1400" dirty="0">
                <a:latin typeface="Tahoma" pitchFamily="34" charset="0"/>
                <a:ea typeface="나눔고딕" pitchFamily="50" charset="-127"/>
                <a:cs typeface="Tahoma" pitchFamily="34" charset="0"/>
              </a:rPr>
              <a:t>→</a:t>
            </a: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1 dollar),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defRPr/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20~30</a:t>
            </a: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% reduction of fee at public parking lots </a:t>
            </a: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10"/>
              </a:buBlip>
              <a:defRPr/>
            </a:pP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Effect</a:t>
            </a:r>
            <a:r>
              <a:rPr lang="ko-KR" altLang="en-US" sz="1400" dirty="0">
                <a:latin typeface="Tahoma" pitchFamily="34" charset="0"/>
                <a:ea typeface="나눔고딕" pitchFamily="50" charset="-127"/>
                <a:cs typeface="Tahoma" pitchFamily="34" charset="0"/>
              </a:rPr>
              <a:t> </a:t>
            </a:r>
            <a:r>
              <a:rPr lang="en-US" altLang="ko-KR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: 11% Decrease in Traffic Volume, 3% Increase in Travel Speed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altLang="ko-K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    - Reduction of Air Pollutants :  9.3%(247 thou. ton / </a:t>
            </a:r>
            <a:r>
              <a:rPr lang="en-US" altLang="ko-K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year)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altLang="ko-K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PM10 8,98%,  </a:t>
            </a:r>
            <a:r>
              <a:rPr lang="en-US" altLang="ko-K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NOX 9.4%,  CO </a:t>
            </a:r>
            <a:r>
              <a:rPr lang="en-US" altLang="ko-K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10.2%, COV 10.95%, CO2 9,29%</a:t>
            </a:r>
            <a:endParaRPr lang="en-US" altLang="ko-KR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060C4-E425-42D7-829E-1896AC839E1D}" type="slidenum">
              <a:rPr lang="en-US" altLang="ko-KR"/>
              <a:pPr>
                <a:defRPr/>
              </a:pPr>
              <a:t>54</a:t>
            </a:fld>
            <a:endParaRPr lang="en-US" altLang="ko-KR"/>
          </a:p>
        </p:txBody>
      </p:sp>
      <p:pic>
        <p:nvPicPr>
          <p:cNvPr id="206850" name="Picture 2" descr="http://blogfiles16.naver.net/data28/2007/11/22/287/1122001_x10zzang.jpg"/>
          <p:cNvPicPr>
            <a:picLocks noChangeAspect="1" noChangeArrowheads="1"/>
          </p:cNvPicPr>
          <p:nvPr/>
        </p:nvPicPr>
        <p:blipFill>
          <a:blip r:embed="rId3" cstate="print">
            <a:lum bright="40000" contrast="-10000"/>
          </a:blip>
          <a:srcRect/>
          <a:stretch>
            <a:fillRect/>
          </a:stretch>
        </p:blipFill>
        <p:spPr bwMode="auto">
          <a:xfrm>
            <a:off x="3297238" y="1547813"/>
            <a:ext cx="5570537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6853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grpSp>
        <p:nvGrpSpPr>
          <p:cNvPr id="206854" name="Group 7"/>
          <p:cNvGrpSpPr>
            <a:grpSpLocks/>
          </p:cNvGrpSpPr>
          <p:nvPr/>
        </p:nvGrpSpPr>
        <p:grpSpPr bwMode="auto">
          <a:xfrm>
            <a:off x="576263" y="1196975"/>
            <a:ext cx="2220912" cy="246063"/>
            <a:chOff x="287" y="468"/>
            <a:chExt cx="1399" cy="155"/>
          </a:xfrm>
        </p:grpSpPr>
        <p:pic>
          <p:nvPicPr>
            <p:cNvPr id="206856" name="Picture 8" descr="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57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212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Congestion charge</a:t>
              </a:r>
            </a:p>
          </p:txBody>
        </p:sp>
      </p:grpSp>
      <p:sp>
        <p:nvSpPr>
          <p:cNvPr id="206855" name="TextBox 19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Strengthening travel demand management</a:t>
            </a:r>
          </a:p>
        </p:txBody>
      </p:sp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683568" y="1834946"/>
            <a:ext cx="721523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Since 11 November, 1996</a:t>
            </a:r>
          </a:p>
          <a:p>
            <a:pPr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ko-KR" altLang="en-US" sz="1400" dirty="0">
              <a:latin typeface="Tahoma" pitchFamily="34" charset="0"/>
              <a:ea typeface="맑은 고딕" pitchFamily="50" charset="-127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Place : </a:t>
            </a:r>
            <a:r>
              <a:rPr lang="en-US" altLang="ko-KR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Namsan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Tunnel #1 and #3 </a:t>
            </a:r>
          </a:p>
          <a:p>
            <a:pPr>
              <a:buFont typeface="Arial" pitchFamily="34" charset="0"/>
              <a:buChar char="•"/>
            </a:pPr>
            <a:endParaRPr lang="en-US" altLang="ko-KR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Operation time</a:t>
            </a:r>
            <a:r>
              <a:rPr lang="ko-KR" altLang="en-US" sz="1400" dirty="0" smtClean="0">
                <a:latin typeface="Tahoma" pitchFamily="34" charset="0"/>
                <a:ea typeface="맑은 고딕" pitchFamily="50" charset="-127"/>
                <a:cs typeface="Tahoma" pitchFamily="34" charset="0"/>
              </a:rPr>
              <a:t> 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07:00 ~ 21:00 in weekdays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(for 14 hours, except weekends and National holiday)</a:t>
            </a:r>
          </a:p>
          <a:p>
            <a:endParaRPr lang="ko-KR" altLang="en-US" sz="1400" dirty="0" smtClean="0">
              <a:latin typeface="Tahoma" pitchFamily="34" charset="0"/>
              <a:ea typeface="맑은 고딕" pitchFamily="50" charset="-127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Price : 2,000 KRW (about 2 dollars)</a:t>
            </a:r>
          </a:p>
          <a:p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(50% tax cut incentives for user of highly-efficient vehicles</a:t>
            </a:r>
          </a:p>
          <a:p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and observer of weekly no driving day campaign)</a:t>
            </a:r>
          </a:p>
          <a:p>
            <a:endParaRPr lang="ko-KR" altLang="en-US" sz="1400" dirty="0" smtClean="0">
              <a:latin typeface="Tahoma" pitchFamily="34" charset="0"/>
              <a:ea typeface="맑은 고딕" pitchFamily="50" charset="-127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Target</a:t>
            </a:r>
            <a:r>
              <a:rPr lang="ko-KR" altLang="en-US" sz="1400" dirty="0" smtClean="0">
                <a:latin typeface="Tahoma" pitchFamily="34" charset="0"/>
                <a:ea typeface="맑은 고딕" pitchFamily="50" charset="-127"/>
                <a:cs typeface="Tahoma" pitchFamily="34" charset="0"/>
              </a:rPr>
              <a:t> 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car with fewer than 2 passengers</a:t>
            </a:r>
          </a:p>
          <a:p>
            <a:pPr>
              <a:buFont typeface="Arial" pitchFamily="34" charset="0"/>
              <a:buChar char="•"/>
            </a:pPr>
            <a:endParaRPr lang="en-US" altLang="ko-KR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400" dirty="0" smtClean="0">
                <a:latin typeface="Tahoma" pitchFamily="34" charset="0"/>
                <a:ea typeface="맑은 고딕" pitchFamily="50" charset="-127"/>
                <a:cs typeface="Tahoma" pitchFamily="34" charset="0"/>
              </a:rPr>
              <a:t> </a:t>
            </a:r>
            <a:r>
              <a:rPr lang="en-US" altLang="ko-KR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Enforcement charge : 10,000KRW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58"/>
          <p:cNvSpPr>
            <a:spLocks noGrp="1"/>
          </p:cNvSpPr>
          <p:nvPr>
            <p:ph type="sldNum" sz="quarter" idx="12"/>
          </p:nvPr>
        </p:nvSpPr>
        <p:spPr bwMode="auto">
          <a:xfrm>
            <a:off x="6774308" y="6520259"/>
            <a:ext cx="2133600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C04ADA9-7E29-4E68-BFBE-DC06123E20AB}" type="slidenum">
              <a:rPr lang="ko-KR" altLang="en-US">
                <a:latin typeface="+mn-ea"/>
                <a:ea typeface="+mn-ea"/>
              </a:rPr>
              <a:pPr>
                <a:defRPr/>
              </a:pPr>
              <a:t>55</a:t>
            </a:fld>
            <a:endParaRPr lang="en-US" altLang="ko-KR" dirty="0">
              <a:latin typeface="+mn-ea"/>
              <a:ea typeface="+mn-ea"/>
            </a:endParaRPr>
          </a:p>
        </p:txBody>
      </p:sp>
      <p:grpSp>
        <p:nvGrpSpPr>
          <p:cNvPr id="208898" name="Group 7"/>
          <p:cNvGrpSpPr>
            <a:grpSpLocks/>
          </p:cNvGrpSpPr>
          <p:nvPr/>
        </p:nvGrpSpPr>
        <p:grpSpPr bwMode="auto">
          <a:xfrm>
            <a:off x="576263" y="1337965"/>
            <a:ext cx="3470275" cy="246063"/>
            <a:chOff x="287" y="468"/>
            <a:chExt cx="2186" cy="155"/>
          </a:xfrm>
        </p:grpSpPr>
        <p:pic>
          <p:nvPicPr>
            <p:cNvPr id="208909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910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999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Traffic Impact Fee Assessment</a:t>
              </a:r>
            </a:p>
          </p:txBody>
        </p:sp>
      </p:grpSp>
      <p:sp>
        <p:nvSpPr>
          <p:cNvPr id="208899" name="TextBox 17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Strengthening travel demand management</a:t>
            </a:r>
          </a:p>
        </p:txBody>
      </p:sp>
      <p:sp>
        <p:nvSpPr>
          <p:cNvPr id="19" name="직사각형 18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8901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sp>
        <p:nvSpPr>
          <p:cNvPr id="208902" name="Rectangle 40"/>
          <p:cNvSpPr>
            <a:spLocks noChangeArrowheads="1"/>
          </p:cNvSpPr>
          <p:nvPr/>
        </p:nvSpPr>
        <p:spPr bwMode="auto">
          <a:xfrm>
            <a:off x="831850" y="1615778"/>
            <a:ext cx="5199063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lnSpc>
                <a:spcPct val="150000"/>
              </a:lnSpc>
              <a:spcBef>
                <a:spcPts val="200"/>
              </a:spcBef>
            </a:pPr>
            <a:r>
              <a:rPr kumimoji="0" lang="en-US" altLang="ko-KR" sz="1400">
                <a:latin typeface="Tahoma" pitchFamily="34" charset="0"/>
                <a:cs typeface="Tahoma" pitchFamily="34" charset="0"/>
              </a:rPr>
              <a:t> :  Charge to special trip generator</a:t>
            </a:r>
          </a:p>
        </p:txBody>
      </p:sp>
      <p:sp>
        <p:nvSpPr>
          <p:cNvPr id="25" name="AutoShape 674"/>
          <p:cNvSpPr>
            <a:spLocks noChangeArrowheads="1"/>
          </p:cNvSpPr>
          <p:nvPr/>
        </p:nvSpPr>
        <p:spPr bwMode="auto">
          <a:xfrm>
            <a:off x="827088" y="2198762"/>
            <a:ext cx="7794625" cy="43815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n-US" altLang="ko-KR" sz="1500" dirty="0">
                <a:latin typeface="Tahoma" pitchFamily="34" charset="0"/>
                <a:cs typeface="Tahoma" pitchFamily="34" charset="0"/>
              </a:rPr>
              <a:t>  Target : facilities which covers a total area of more than 1,000 ㎡</a:t>
            </a:r>
          </a:p>
        </p:txBody>
      </p: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573422" y="3717032"/>
            <a:ext cx="5148262" cy="246063"/>
            <a:chOff x="287" y="468"/>
            <a:chExt cx="3243" cy="155"/>
          </a:xfrm>
        </p:grpSpPr>
        <p:pic>
          <p:nvPicPr>
            <p:cNvPr id="18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3056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Transportation Demand Management for Firms</a:t>
              </a:r>
            </a:p>
          </p:txBody>
        </p:sp>
      </p:grpSp>
      <p:pic>
        <p:nvPicPr>
          <p:cNvPr id="24" name="Picture 14" descr="C:\Documents and Settings\Owner\바탕 화면\사진\백화점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764" y="1333302"/>
            <a:ext cx="1733376" cy="250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5" name="Picture 3" descr="C:\DOCUME~1\서울시청\LOCALS~1\Temp\UNI00000e5c10c7.gif"/>
          <p:cNvPicPr>
            <a:picLocks noChangeAspect="1" noChangeArrowheads="1"/>
          </p:cNvPicPr>
          <p:nvPr/>
        </p:nvPicPr>
        <p:blipFill>
          <a:blip r:embed="rId5" cstate="print"/>
          <a:srcRect l="1471" r="1719" b="9057"/>
          <a:stretch>
            <a:fillRect/>
          </a:stretch>
        </p:blipFill>
        <p:spPr bwMode="auto">
          <a:xfrm>
            <a:off x="5004048" y="4220623"/>
            <a:ext cx="4143375" cy="2399252"/>
          </a:xfrm>
          <a:prstGeom prst="rect">
            <a:avLst/>
          </a:prstGeom>
          <a:noFill/>
        </p:spPr>
      </p:pic>
      <p:sp>
        <p:nvSpPr>
          <p:cNvPr id="27" name="Rectangle 40"/>
          <p:cNvSpPr>
            <a:spLocks noChangeArrowheads="1"/>
          </p:cNvSpPr>
          <p:nvPr/>
        </p:nvSpPr>
        <p:spPr bwMode="auto">
          <a:xfrm>
            <a:off x="723627" y="4103936"/>
            <a:ext cx="5197475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lnSpc>
                <a:spcPct val="1500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kumimoji="0" lang="en-US" altLang="ko-KR" sz="1400" dirty="0" smtClean="0">
                <a:latin typeface="Tahoma" pitchFamily="34" charset="0"/>
                <a:cs typeface="Tahoma" pitchFamily="34" charset="0"/>
              </a:rPr>
              <a:t> Targeted facilities : total area of more than 1,000</a:t>
            </a:r>
            <a:r>
              <a:rPr kumimoji="0" lang="ko-KR" altLang="en-US" sz="1400" dirty="0" smtClean="0">
                <a:latin typeface="Tahoma" pitchFamily="34" charset="0"/>
                <a:ea typeface="08서울남산체 EB"/>
                <a:cs typeface="08서울남산체 EB"/>
              </a:rPr>
              <a:t>㎡</a:t>
            </a:r>
            <a:endParaRPr kumimoji="0" lang="en-US" altLang="ko-KR" sz="1400" dirty="0" smtClean="0">
              <a:latin typeface="Tahoma" pitchFamily="34" charset="0"/>
              <a:ea typeface="08서울남산체 EB"/>
              <a:cs typeface="08서울남산체 EB"/>
            </a:endParaRPr>
          </a:p>
          <a:p>
            <a:pPr latinLnBrk="0">
              <a:lnSpc>
                <a:spcPct val="1500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kumimoji="0" lang="en-US" altLang="ko-KR" sz="1400" dirty="0" smtClean="0">
                <a:latin typeface="Tahoma" pitchFamily="34" charset="0"/>
                <a:ea typeface="08서울남산체 EB"/>
                <a:cs typeface="Tahoma" pitchFamily="34" charset="0"/>
              </a:rPr>
              <a:t> </a:t>
            </a:r>
            <a:r>
              <a:rPr kumimoji="0" lang="en-US" altLang="ko-KR" sz="1400" dirty="0" smtClean="0">
                <a:latin typeface="Tahoma" pitchFamily="34" charset="0"/>
                <a:cs typeface="Tahoma" pitchFamily="34" charset="0"/>
              </a:rPr>
              <a:t>Attract voluntary participation by incentives</a:t>
            </a:r>
            <a:endParaRPr kumimoji="0" lang="en-US" altLang="ko-KR" sz="1400" dirty="0">
              <a:latin typeface="Tahoma" pitchFamily="34" charset="0"/>
              <a:cs typeface="Tahoma" pitchFamily="34" charset="0"/>
            </a:endParaRPr>
          </a:p>
          <a:p>
            <a:pPr latinLnBrk="0">
              <a:lnSpc>
                <a:spcPct val="1500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kumimoji="0" lang="en-US" altLang="ko-KR" sz="1400" dirty="0">
                <a:latin typeface="Tahoma" pitchFamily="34" charset="0"/>
                <a:cs typeface="Tahoma" pitchFamily="34" charset="0"/>
              </a:rPr>
              <a:t> 100% participation </a:t>
            </a:r>
            <a:r>
              <a:rPr kumimoji="0" lang="en-US" altLang="ko-KR" sz="1400" dirty="0" smtClean="0">
                <a:latin typeface="Tahoma" pitchFamily="34" charset="0"/>
                <a:cs typeface="Tahoma" pitchFamily="34" charset="0"/>
              </a:rPr>
              <a:t>of municipal </a:t>
            </a:r>
            <a:r>
              <a:rPr kumimoji="0" lang="en-US" altLang="ko-KR" sz="1400" dirty="0">
                <a:latin typeface="Tahoma" pitchFamily="34" charset="0"/>
                <a:cs typeface="Tahoma" pitchFamily="34" charset="0"/>
              </a:rPr>
              <a:t>sector</a:t>
            </a:r>
          </a:p>
          <a:p>
            <a:pPr latinLnBrk="0">
              <a:lnSpc>
                <a:spcPct val="1500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kumimoji="0" lang="ko-KR" altLang="en-US" sz="1400" dirty="0">
                <a:latin typeface="Tahoma" pitchFamily="34" charset="0"/>
                <a:ea typeface="08서울남산체 EB"/>
                <a:cs typeface="08서울남산체 EB"/>
              </a:rPr>
              <a:t> </a:t>
            </a:r>
            <a:r>
              <a:rPr kumimoji="0" lang="en-US" altLang="ko-KR" sz="1400" dirty="0">
                <a:latin typeface="Tahoma" pitchFamily="34" charset="0"/>
                <a:cs typeface="Tahoma" pitchFamily="34" charset="0"/>
              </a:rPr>
              <a:t>Increase in charge for traffic generation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5404867" y="4488581"/>
            <a:ext cx="203649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내용 개체 틀 2"/>
          <p:cNvSpPr txBox="1">
            <a:spLocks/>
          </p:cNvSpPr>
          <p:nvPr/>
        </p:nvSpPr>
        <p:spPr bwMode="auto">
          <a:xfrm>
            <a:off x="5680286" y="4437112"/>
            <a:ext cx="655175" cy="17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Applicant</a:t>
            </a:r>
            <a:endParaRPr lang="en-US" altLang="ko-KR" sz="11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400106" y="4721943"/>
            <a:ext cx="203649" cy="4571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내용 개체 틀 2"/>
          <p:cNvSpPr txBox="1">
            <a:spLocks/>
          </p:cNvSpPr>
          <p:nvPr/>
        </p:nvSpPr>
        <p:spPr bwMode="auto">
          <a:xfrm>
            <a:off x="5665999" y="4670474"/>
            <a:ext cx="850217" cy="12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Beneficiary</a:t>
            </a:r>
            <a:endParaRPr lang="en-US" altLang="ko-KR" sz="11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993" name="그룹 99"/>
          <p:cNvGrpSpPr>
            <a:grpSpLocks/>
          </p:cNvGrpSpPr>
          <p:nvPr/>
        </p:nvGrpSpPr>
        <p:grpSpPr bwMode="auto">
          <a:xfrm>
            <a:off x="3927475" y="1844675"/>
            <a:ext cx="4965700" cy="4710113"/>
            <a:chOff x="2288415" y="3305174"/>
            <a:chExt cx="4393825" cy="3081338"/>
          </a:xfrm>
        </p:grpSpPr>
        <p:pic>
          <p:nvPicPr>
            <p:cNvPr id="213012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8415" y="3305174"/>
              <a:ext cx="4393825" cy="308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4333623" y="4690582"/>
              <a:ext cx="648960" cy="235748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72" y="58"/>
                </a:cxn>
                <a:cxn ang="0">
                  <a:pos x="118" y="22"/>
                </a:cxn>
                <a:cxn ang="0">
                  <a:pos x="283" y="31"/>
                </a:cxn>
                <a:cxn ang="0">
                  <a:pos x="331" y="10"/>
                </a:cxn>
                <a:cxn ang="0">
                  <a:pos x="399" y="0"/>
                </a:cxn>
                <a:cxn ang="0">
                  <a:pos x="461" y="19"/>
                </a:cxn>
                <a:cxn ang="0">
                  <a:pos x="549" y="23"/>
                </a:cxn>
                <a:cxn ang="0">
                  <a:pos x="603" y="95"/>
                </a:cxn>
                <a:cxn ang="0">
                  <a:pos x="769" y="35"/>
                </a:cxn>
                <a:cxn ang="0">
                  <a:pos x="773" y="189"/>
                </a:cxn>
                <a:cxn ang="0">
                  <a:pos x="687" y="189"/>
                </a:cxn>
                <a:cxn ang="0">
                  <a:pos x="423" y="251"/>
                </a:cxn>
                <a:cxn ang="0">
                  <a:pos x="283" y="259"/>
                </a:cxn>
                <a:cxn ang="0">
                  <a:pos x="151" y="322"/>
                </a:cxn>
                <a:cxn ang="0">
                  <a:pos x="75" y="187"/>
                </a:cxn>
                <a:cxn ang="0">
                  <a:pos x="0" y="79"/>
                </a:cxn>
              </a:cxnLst>
              <a:rect l="0" t="0" r="r" b="b"/>
              <a:pathLst>
                <a:path w="773" h="322">
                  <a:moveTo>
                    <a:pt x="0" y="79"/>
                  </a:moveTo>
                  <a:lnTo>
                    <a:pt x="72" y="58"/>
                  </a:lnTo>
                  <a:lnTo>
                    <a:pt x="118" y="22"/>
                  </a:lnTo>
                  <a:lnTo>
                    <a:pt x="283" y="31"/>
                  </a:lnTo>
                  <a:lnTo>
                    <a:pt x="331" y="10"/>
                  </a:lnTo>
                  <a:lnTo>
                    <a:pt x="399" y="0"/>
                  </a:lnTo>
                  <a:lnTo>
                    <a:pt x="461" y="19"/>
                  </a:lnTo>
                  <a:lnTo>
                    <a:pt x="549" y="23"/>
                  </a:lnTo>
                  <a:lnTo>
                    <a:pt x="603" y="95"/>
                  </a:lnTo>
                  <a:lnTo>
                    <a:pt x="769" y="35"/>
                  </a:lnTo>
                  <a:lnTo>
                    <a:pt x="773" y="189"/>
                  </a:lnTo>
                  <a:lnTo>
                    <a:pt x="687" y="189"/>
                  </a:lnTo>
                  <a:lnTo>
                    <a:pt x="423" y="251"/>
                  </a:lnTo>
                  <a:lnTo>
                    <a:pt x="283" y="259"/>
                  </a:lnTo>
                  <a:lnTo>
                    <a:pt x="151" y="322"/>
                  </a:lnTo>
                  <a:lnTo>
                    <a:pt x="75" y="187"/>
                  </a:lnTo>
                  <a:lnTo>
                    <a:pt x="0" y="79"/>
                  </a:lnTo>
                  <a:close/>
                </a:path>
              </a:pathLst>
            </a:custGeom>
            <a:pattFill prst="dkUpDiag">
              <a:fgClr>
                <a:srgbClr val="FFFF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5093552" y="4591921"/>
              <a:ext cx="198059" cy="164089"/>
            </a:xfrm>
            <a:custGeom>
              <a:avLst/>
              <a:gdLst/>
              <a:ahLst/>
              <a:cxnLst>
                <a:cxn ang="0">
                  <a:pos x="24" y="6"/>
                </a:cxn>
                <a:cxn ang="0">
                  <a:pos x="160" y="0"/>
                </a:cxn>
                <a:cxn ang="0">
                  <a:pos x="216" y="20"/>
                </a:cxn>
                <a:cxn ang="0">
                  <a:pos x="238" y="54"/>
                </a:cxn>
                <a:cxn ang="0">
                  <a:pos x="129" y="227"/>
                </a:cxn>
                <a:cxn ang="0">
                  <a:pos x="48" y="188"/>
                </a:cxn>
                <a:cxn ang="0">
                  <a:pos x="0" y="196"/>
                </a:cxn>
                <a:cxn ang="0">
                  <a:pos x="0" y="131"/>
                </a:cxn>
                <a:cxn ang="0">
                  <a:pos x="24" y="6"/>
                </a:cxn>
              </a:cxnLst>
              <a:rect l="0" t="0" r="r" b="b"/>
              <a:pathLst>
                <a:path w="238" h="227">
                  <a:moveTo>
                    <a:pt x="24" y="6"/>
                  </a:moveTo>
                  <a:lnTo>
                    <a:pt x="160" y="0"/>
                  </a:lnTo>
                  <a:lnTo>
                    <a:pt x="216" y="20"/>
                  </a:lnTo>
                  <a:lnTo>
                    <a:pt x="238" y="54"/>
                  </a:lnTo>
                  <a:lnTo>
                    <a:pt x="129" y="227"/>
                  </a:lnTo>
                  <a:lnTo>
                    <a:pt x="48" y="188"/>
                  </a:lnTo>
                  <a:lnTo>
                    <a:pt x="0" y="196"/>
                  </a:lnTo>
                  <a:lnTo>
                    <a:pt x="0" y="131"/>
                  </a:lnTo>
                  <a:lnTo>
                    <a:pt x="24" y="6"/>
                  </a:lnTo>
                  <a:close/>
                </a:path>
              </a:pathLst>
            </a:custGeom>
            <a:pattFill prst="dkUpDiag">
              <a:fgClr>
                <a:srgbClr val="FFFF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4728337" y="5172463"/>
              <a:ext cx="660197" cy="558733"/>
            </a:xfrm>
            <a:custGeom>
              <a:avLst/>
              <a:gdLst/>
              <a:ahLst/>
              <a:cxnLst>
                <a:cxn ang="0">
                  <a:pos x="315" y="37"/>
                </a:cxn>
                <a:cxn ang="0">
                  <a:pos x="357" y="3"/>
                </a:cxn>
                <a:cxn ang="0">
                  <a:pos x="431" y="21"/>
                </a:cxn>
                <a:cxn ang="0">
                  <a:pos x="663" y="105"/>
                </a:cxn>
                <a:cxn ang="0">
                  <a:pos x="677" y="145"/>
                </a:cxn>
                <a:cxn ang="0">
                  <a:pos x="591" y="155"/>
                </a:cxn>
                <a:cxn ang="0">
                  <a:pos x="663" y="332"/>
                </a:cxn>
                <a:cxn ang="0">
                  <a:pos x="753" y="305"/>
                </a:cxn>
                <a:cxn ang="0">
                  <a:pos x="786" y="395"/>
                </a:cxn>
                <a:cxn ang="0">
                  <a:pos x="714" y="422"/>
                </a:cxn>
                <a:cxn ang="0">
                  <a:pos x="753" y="548"/>
                </a:cxn>
                <a:cxn ang="0">
                  <a:pos x="153" y="773"/>
                </a:cxn>
                <a:cxn ang="0">
                  <a:pos x="0" y="377"/>
                </a:cxn>
                <a:cxn ang="0">
                  <a:pos x="95" y="301"/>
                </a:cxn>
                <a:cxn ang="0">
                  <a:pos x="265" y="113"/>
                </a:cxn>
                <a:cxn ang="0">
                  <a:pos x="315" y="37"/>
                </a:cxn>
              </a:cxnLst>
              <a:rect l="0" t="0" r="r" b="b"/>
              <a:pathLst>
                <a:path w="786" h="773">
                  <a:moveTo>
                    <a:pt x="315" y="37"/>
                  </a:moveTo>
                  <a:cubicBezTo>
                    <a:pt x="330" y="19"/>
                    <a:pt x="338" y="6"/>
                    <a:pt x="357" y="3"/>
                  </a:cubicBezTo>
                  <a:cubicBezTo>
                    <a:pt x="376" y="0"/>
                    <a:pt x="380" y="4"/>
                    <a:pt x="431" y="21"/>
                  </a:cubicBezTo>
                  <a:cubicBezTo>
                    <a:pt x="482" y="38"/>
                    <a:pt x="622" y="84"/>
                    <a:pt x="663" y="105"/>
                  </a:cubicBezTo>
                  <a:lnTo>
                    <a:pt x="677" y="145"/>
                  </a:lnTo>
                  <a:lnTo>
                    <a:pt x="591" y="155"/>
                  </a:lnTo>
                  <a:lnTo>
                    <a:pt x="663" y="332"/>
                  </a:lnTo>
                  <a:lnTo>
                    <a:pt x="753" y="305"/>
                  </a:lnTo>
                  <a:lnTo>
                    <a:pt x="786" y="395"/>
                  </a:lnTo>
                  <a:lnTo>
                    <a:pt x="714" y="422"/>
                  </a:lnTo>
                  <a:lnTo>
                    <a:pt x="753" y="548"/>
                  </a:lnTo>
                  <a:lnTo>
                    <a:pt x="153" y="773"/>
                  </a:lnTo>
                  <a:lnTo>
                    <a:pt x="0" y="377"/>
                  </a:lnTo>
                  <a:lnTo>
                    <a:pt x="95" y="301"/>
                  </a:lnTo>
                  <a:lnTo>
                    <a:pt x="265" y="113"/>
                  </a:lnTo>
                  <a:lnTo>
                    <a:pt x="315" y="37"/>
                  </a:lnTo>
                  <a:close/>
                </a:path>
              </a:pathLst>
            </a:custGeom>
            <a:pattFill prst="dkUpDiag">
              <a:fgClr>
                <a:srgbClr val="FFFF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5547262" y="5347976"/>
              <a:ext cx="382072" cy="184859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341" y="44"/>
                </a:cxn>
                <a:cxn ang="0">
                  <a:pos x="419" y="14"/>
                </a:cxn>
                <a:cxn ang="0">
                  <a:pos x="456" y="31"/>
                </a:cxn>
                <a:cxn ang="0">
                  <a:pos x="411" y="130"/>
                </a:cxn>
                <a:cxn ang="0">
                  <a:pos x="353" y="202"/>
                </a:cxn>
                <a:cxn ang="0">
                  <a:pos x="228" y="250"/>
                </a:cxn>
                <a:cxn ang="0">
                  <a:pos x="17" y="178"/>
                </a:cxn>
                <a:cxn ang="0">
                  <a:pos x="0" y="106"/>
                </a:cxn>
                <a:cxn ang="0">
                  <a:pos x="89" y="102"/>
                </a:cxn>
                <a:cxn ang="0">
                  <a:pos x="97" y="148"/>
                </a:cxn>
                <a:cxn ang="0">
                  <a:pos x="239" y="188"/>
                </a:cxn>
                <a:cxn ang="0">
                  <a:pos x="235" y="128"/>
                </a:cxn>
                <a:cxn ang="0">
                  <a:pos x="187" y="126"/>
                </a:cxn>
                <a:cxn ang="0">
                  <a:pos x="175" y="104"/>
                </a:cxn>
                <a:cxn ang="0">
                  <a:pos x="263" y="80"/>
                </a:cxn>
                <a:cxn ang="0">
                  <a:pos x="239" y="36"/>
                </a:cxn>
                <a:cxn ang="0">
                  <a:pos x="323" y="0"/>
                </a:cxn>
              </a:cxnLst>
              <a:rect l="0" t="0" r="r" b="b"/>
              <a:pathLst>
                <a:path w="456" h="254">
                  <a:moveTo>
                    <a:pt x="323" y="0"/>
                  </a:moveTo>
                  <a:lnTo>
                    <a:pt x="341" y="44"/>
                  </a:lnTo>
                  <a:lnTo>
                    <a:pt x="419" y="14"/>
                  </a:lnTo>
                  <a:lnTo>
                    <a:pt x="456" y="31"/>
                  </a:lnTo>
                  <a:lnTo>
                    <a:pt x="411" y="130"/>
                  </a:lnTo>
                  <a:lnTo>
                    <a:pt x="353" y="202"/>
                  </a:lnTo>
                  <a:cubicBezTo>
                    <a:pt x="323" y="222"/>
                    <a:pt x="284" y="254"/>
                    <a:pt x="228" y="250"/>
                  </a:cubicBezTo>
                  <a:lnTo>
                    <a:pt x="17" y="178"/>
                  </a:lnTo>
                  <a:lnTo>
                    <a:pt x="0" y="106"/>
                  </a:lnTo>
                  <a:lnTo>
                    <a:pt x="89" y="102"/>
                  </a:lnTo>
                  <a:lnTo>
                    <a:pt x="97" y="148"/>
                  </a:lnTo>
                  <a:lnTo>
                    <a:pt x="239" y="188"/>
                  </a:lnTo>
                  <a:lnTo>
                    <a:pt x="235" y="128"/>
                  </a:lnTo>
                  <a:lnTo>
                    <a:pt x="187" y="126"/>
                  </a:lnTo>
                  <a:lnTo>
                    <a:pt x="175" y="104"/>
                  </a:lnTo>
                  <a:lnTo>
                    <a:pt x="263" y="80"/>
                  </a:lnTo>
                  <a:lnTo>
                    <a:pt x="239" y="36"/>
                  </a:lnTo>
                  <a:lnTo>
                    <a:pt x="323" y="0"/>
                  </a:lnTo>
                  <a:close/>
                </a:path>
              </a:pathLst>
            </a:custGeom>
            <a:pattFill prst="dkUpDiag">
              <a:fgClr>
                <a:srgbClr val="FFFF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5988330" y="5095611"/>
              <a:ext cx="175585" cy="14228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90" y="18"/>
                </a:cxn>
                <a:cxn ang="0">
                  <a:pos x="210" y="98"/>
                </a:cxn>
                <a:cxn ang="0">
                  <a:pos x="178" y="198"/>
                </a:cxn>
                <a:cxn ang="0">
                  <a:pos x="0" y="134"/>
                </a:cxn>
                <a:cxn ang="0">
                  <a:pos x="38" y="0"/>
                </a:cxn>
              </a:cxnLst>
              <a:rect l="0" t="0" r="r" b="b"/>
              <a:pathLst>
                <a:path w="210" h="198">
                  <a:moveTo>
                    <a:pt x="38" y="0"/>
                  </a:moveTo>
                  <a:lnTo>
                    <a:pt x="90" y="18"/>
                  </a:lnTo>
                  <a:lnTo>
                    <a:pt x="210" y="98"/>
                  </a:lnTo>
                  <a:lnTo>
                    <a:pt x="178" y="198"/>
                  </a:lnTo>
                  <a:lnTo>
                    <a:pt x="0" y="134"/>
                  </a:lnTo>
                  <a:lnTo>
                    <a:pt x="38" y="0"/>
                  </a:lnTo>
                  <a:close/>
                </a:path>
              </a:pathLst>
            </a:custGeom>
            <a:pattFill prst="dkUpDiag">
              <a:fgClr>
                <a:srgbClr val="FFFF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3982454" y="4831823"/>
              <a:ext cx="207892" cy="190052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108" y="72"/>
                </a:cxn>
                <a:cxn ang="0">
                  <a:pos x="228" y="66"/>
                </a:cxn>
                <a:cxn ang="0">
                  <a:pos x="246" y="183"/>
                </a:cxn>
                <a:cxn ang="0">
                  <a:pos x="195" y="264"/>
                </a:cxn>
                <a:cxn ang="0">
                  <a:pos x="0" y="93"/>
                </a:cxn>
                <a:cxn ang="0">
                  <a:pos x="9" y="51"/>
                </a:cxn>
                <a:cxn ang="0">
                  <a:pos x="39" y="0"/>
                </a:cxn>
              </a:cxnLst>
              <a:rect l="0" t="0" r="r" b="b"/>
              <a:pathLst>
                <a:path w="246" h="264">
                  <a:moveTo>
                    <a:pt x="39" y="0"/>
                  </a:moveTo>
                  <a:lnTo>
                    <a:pt x="108" y="72"/>
                  </a:lnTo>
                  <a:lnTo>
                    <a:pt x="228" y="66"/>
                  </a:lnTo>
                  <a:lnTo>
                    <a:pt x="246" y="183"/>
                  </a:lnTo>
                  <a:lnTo>
                    <a:pt x="195" y="264"/>
                  </a:lnTo>
                  <a:lnTo>
                    <a:pt x="0" y="93"/>
                  </a:lnTo>
                  <a:lnTo>
                    <a:pt x="9" y="51"/>
                  </a:lnTo>
                  <a:lnTo>
                    <a:pt x="39" y="0"/>
                  </a:lnTo>
                  <a:close/>
                </a:path>
              </a:pathLst>
            </a:custGeom>
            <a:pattFill prst="dkUpDiag">
              <a:fgClr>
                <a:srgbClr val="FFFF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auto">
            <a:xfrm>
              <a:off x="3534363" y="5116382"/>
              <a:ext cx="630699" cy="328178"/>
            </a:xfrm>
            <a:custGeom>
              <a:avLst/>
              <a:gdLst/>
              <a:ahLst/>
              <a:cxnLst>
                <a:cxn ang="0">
                  <a:pos x="218" y="0"/>
                </a:cxn>
                <a:cxn ang="0">
                  <a:pos x="275" y="39"/>
                </a:cxn>
                <a:cxn ang="0">
                  <a:pos x="335" y="66"/>
                </a:cxn>
                <a:cxn ang="0">
                  <a:pos x="575" y="138"/>
                </a:cxn>
                <a:cxn ang="0">
                  <a:pos x="728" y="288"/>
                </a:cxn>
                <a:cxn ang="0">
                  <a:pos x="752" y="339"/>
                </a:cxn>
                <a:cxn ang="0">
                  <a:pos x="544" y="365"/>
                </a:cxn>
                <a:cxn ang="0">
                  <a:pos x="359" y="324"/>
                </a:cxn>
                <a:cxn ang="0">
                  <a:pos x="104" y="450"/>
                </a:cxn>
                <a:cxn ang="0">
                  <a:pos x="0" y="355"/>
                </a:cxn>
                <a:cxn ang="0">
                  <a:pos x="218" y="0"/>
                </a:cxn>
              </a:cxnLst>
              <a:rect l="0" t="0" r="r" b="b"/>
              <a:pathLst>
                <a:path w="752" h="450">
                  <a:moveTo>
                    <a:pt x="218" y="0"/>
                  </a:moveTo>
                  <a:lnTo>
                    <a:pt x="275" y="39"/>
                  </a:lnTo>
                  <a:cubicBezTo>
                    <a:pt x="295" y="50"/>
                    <a:pt x="285" y="50"/>
                    <a:pt x="335" y="66"/>
                  </a:cubicBezTo>
                  <a:cubicBezTo>
                    <a:pt x="385" y="82"/>
                    <a:pt x="509" y="101"/>
                    <a:pt x="575" y="138"/>
                  </a:cubicBezTo>
                  <a:lnTo>
                    <a:pt x="728" y="288"/>
                  </a:lnTo>
                  <a:lnTo>
                    <a:pt x="752" y="339"/>
                  </a:lnTo>
                  <a:cubicBezTo>
                    <a:pt x="721" y="352"/>
                    <a:pt x="609" y="367"/>
                    <a:pt x="544" y="365"/>
                  </a:cubicBezTo>
                  <a:cubicBezTo>
                    <a:pt x="479" y="363"/>
                    <a:pt x="432" y="310"/>
                    <a:pt x="359" y="324"/>
                  </a:cubicBezTo>
                  <a:lnTo>
                    <a:pt x="104" y="450"/>
                  </a:lnTo>
                  <a:lnTo>
                    <a:pt x="0" y="355"/>
                  </a:lnTo>
                  <a:lnTo>
                    <a:pt x="218" y="0"/>
                  </a:lnTo>
                  <a:close/>
                </a:path>
              </a:pathLst>
            </a:custGeom>
            <a:pattFill prst="dkUpDiag">
              <a:fgClr>
                <a:srgbClr val="FFFF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3284330" y="5116382"/>
              <a:ext cx="294982" cy="283521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233" y="36"/>
                </a:cxn>
                <a:cxn ang="0">
                  <a:pos x="214" y="64"/>
                </a:cxn>
                <a:cxn ang="0">
                  <a:pos x="200" y="122"/>
                </a:cxn>
                <a:cxn ang="0">
                  <a:pos x="154" y="131"/>
                </a:cxn>
                <a:cxn ang="0">
                  <a:pos x="126" y="301"/>
                </a:cxn>
                <a:cxn ang="0">
                  <a:pos x="0" y="362"/>
                </a:cxn>
                <a:cxn ang="0">
                  <a:pos x="16" y="394"/>
                </a:cxn>
                <a:cxn ang="0">
                  <a:pos x="163" y="323"/>
                </a:cxn>
                <a:cxn ang="0">
                  <a:pos x="180" y="208"/>
                </a:cxn>
                <a:cxn ang="0">
                  <a:pos x="226" y="208"/>
                </a:cxn>
                <a:cxn ang="0">
                  <a:pos x="260" y="76"/>
                </a:cxn>
                <a:cxn ang="0">
                  <a:pos x="352" y="41"/>
                </a:cxn>
                <a:cxn ang="0">
                  <a:pos x="336" y="0"/>
                </a:cxn>
              </a:cxnLst>
              <a:rect l="0" t="0" r="r" b="b"/>
              <a:pathLst>
                <a:path w="352" h="394">
                  <a:moveTo>
                    <a:pt x="336" y="0"/>
                  </a:moveTo>
                  <a:lnTo>
                    <a:pt x="233" y="36"/>
                  </a:lnTo>
                  <a:cubicBezTo>
                    <a:pt x="213" y="47"/>
                    <a:pt x="220" y="50"/>
                    <a:pt x="214" y="64"/>
                  </a:cubicBezTo>
                  <a:lnTo>
                    <a:pt x="200" y="122"/>
                  </a:lnTo>
                  <a:lnTo>
                    <a:pt x="154" y="131"/>
                  </a:lnTo>
                  <a:lnTo>
                    <a:pt x="126" y="301"/>
                  </a:lnTo>
                  <a:lnTo>
                    <a:pt x="0" y="362"/>
                  </a:lnTo>
                  <a:lnTo>
                    <a:pt x="16" y="394"/>
                  </a:lnTo>
                  <a:lnTo>
                    <a:pt x="163" y="323"/>
                  </a:lnTo>
                  <a:lnTo>
                    <a:pt x="180" y="208"/>
                  </a:lnTo>
                  <a:lnTo>
                    <a:pt x="226" y="208"/>
                  </a:lnTo>
                  <a:cubicBezTo>
                    <a:pt x="239" y="186"/>
                    <a:pt x="239" y="104"/>
                    <a:pt x="260" y="76"/>
                  </a:cubicBezTo>
                  <a:lnTo>
                    <a:pt x="352" y="41"/>
                  </a:lnTo>
                  <a:lnTo>
                    <a:pt x="336" y="0"/>
                  </a:lnTo>
                  <a:close/>
                </a:path>
              </a:pathLst>
            </a:custGeom>
            <a:pattFill prst="dkUpDiag">
              <a:fgClr>
                <a:srgbClr val="008000">
                  <a:alpha val="30000"/>
                </a:srgbClr>
              </a:fgClr>
              <a:bgClr>
                <a:srgbClr val="FFFFFF">
                  <a:alpha val="30000"/>
                </a:srgbClr>
              </a:bgClr>
            </a:pattFill>
            <a:ln w="317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4146801" y="4837016"/>
              <a:ext cx="337122" cy="472534"/>
            </a:xfrm>
            <a:custGeom>
              <a:avLst/>
              <a:gdLst/>
              <a:ahLst/>
              <a:cxnLst>
                <a:cxn ang="0">
                  <a:pos x="285" y="0"/>
                </a:cxn>
                <a:cxn ang="0">
                  <a:pos x="252" y="76"/>
                </a:cxn>
                <a:cxn ang="0">
                  <a:pos x="199" y="122"/>
                </a:cxn>
                <a:cxn ang="0">
                  <a:pos x="161" y="220"/>
                </a:cxn>
                <a:cxn ang="0">
                  <a:pos x="96" y="338"/>
                </a:cxn>
                <a:cxn ang="0">
                  <a:pos x="0" y="429"/>
                </a:cxn>
                <a:cxn ang="0">
                  <a:pos x="34" y="467"/>
                </a:cxn>
                <a:cxn ang="0">
                  <a:pos x="62" y="477"/>
                </a:cxn>
                <a:cxn ang="0">
                  <a:pos x="101" y="513"/>
                </a:cxn>
                <a:cxn ang="0">
                  <a:pos x="122" y="544"/>
                </a:cxn>
                <a:cxn ang="0">
                  <a:pos x="137" y="592"/>
                </a:cxn>
                <a:cxn ang="0">
                  <a:pos x="180" y="642"/>
                </a:cxn>
                <a:cxn ang="0">
                  <a:pos x="235" y="654"/>
                </a:cxn>
                <a:cxn ang="0">
                  <a:pos x="401" y="454"/>
                </a:cxn>
                <a:cxn ang="0">
                  <a:pos x="358" y="251"/>
                </a:cxn>
                <a:cxn ang="0">
                  <a:pos x="367" y="148"/>
                </a:cxn>
                <a:cxn ang="0">
                  <a:pos x="285" y="0"/>
                </a:cxn>
              </a:cxnLst>
              <a:rect l="0" t="0" r="r" b="b"/>
              <a:pathLst>
                <a:path w="401" h="654">
                  <a:moveTo>
                    <a:pt x="285" y="0"/>
                  </a:moveTo>
                  <a:lnTo>
                    <a:pt x="252" y="76"/>
                  </a:lnTo>
                  <a:lnTo>
                    <a:pt x="199" y="122"/>
                  </a:lnTo>
                  <a:lnTo>
                    <a:pt x="161" y="220"/>
                  </a:lnTo>
                  <a:lnTo>
                    <a:pt x="96" y="338"/>
                  </a:lnTo>
                  <a:lnTo>
                    <a:pt x="0" y="429"/>
                  </a:lnTo>
                  <a:lnTo>
                    <a:pt x="34" y="467"/>
                  </a:lnTo>
                  <a:lnTo>
                    <a:pt x="62" y="477"/>
                  </a:lnTo>
                  <a:lnTo>
                    <a:pt x="101" y="513"/>
                  </a:lnTo>
                  <a:lnTo>
                    <a:pt x="122" y="544"/>
                  </a:lnTo>
                  <a:lnTo>
                    <a:pt x="137" y="592"/>
                  </a:lnTo>
                  <a:lnTo>
                    <a:pt x="180" y="642"/>
                  </a:lnTo>
                  <a:lnTo>
                    <a:pt x="235" y="654"/>
                  </a:lnTo>
                  <a:lnTo>
                    <a:pt x="401" y="454"/>
                  </a:lnTo>
                  <a:lnTo>
                    <a:pt x="358" y="251"/>
                  </a:lnTo>
                  <a:lnTo>
                    <a:pt x="367" y="148"/>
                  </a:lnTo>
                  <a:lnTo>
                    <a:pt x="285" y="0"/>
                  </a:lnTo>
                  <a:close/>
                </a:path>
              </a:pathLst>
            </a:custGeom>
            <a:pattFill prst="dkUpDiag">
              <a:fgClr>
                <a:srgbClr val="008000">
                  <a:alpha val="30000"/>
                </a:srgbClr>
              </a:fgClr>
              <a:bgClr>
                <a:srgbClr val="FFFFFF">
                  <a:alpha val="30000"/>
                </a:srgbClr>
              </a:bgClr>
            </a:pattFill>
            <a:ln w="317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4537301" y="5282547"/>
              <a:ext cx="952370" cy="570157"/>
            </a:xfrm>
            <a:custGeom>
              <a:avLst/>
              <a:gdLst/>
              <a:ahLst/>
              <a:cxnLst>
                <a:cxn ang="0">
                  <a:pos x="1063" y="184"/>
                </a:cxn>
                <a:cxn ang="0">
                  <a:pos x="1046" y="84"/>
                </a:cxn>
                <a:cxn ang="0">
                  <a:pos x="945" y="0"/>
                </a:cxn>
                <a:cxn ang="0">
                  <a:pos x="842" y="14"/>
                </a:cxn>
                <a:cxn ang="0">
                  <a:pos x="901" y="158"/>
                </a:cxn>
                <a:cxn ang="0">
                  <a:pos x="988" y="132"/>
                </a:cxn>
                <a:cxn ang="0">
                  <a:pos x="1034" y="252"/>
                </a:cxn>
                <a:cxn ang="0">
                  <a:pos x="962" y="283"/>
                </a:cxn>
                <a:cxn ang="0">
                  <a:pos x="1003" y="405"/>
                </a:cxn>
                <a:cxn ang="0">
                  <a:pos x="372" y="638"/>
                </a:cxn>
                <a:cxn ang="0">
                  <a:pos x="213" y="230"/>
                </a:cxn>
                <a:cxn ang="0">
                  <a:pos x="93" y="295"/>
                </a:cxn>
                <a:cxn ang="0">
                  <a:pos x="0" y="304"/>
                </a:cxn>
                <a:cxn ang="0">
                  <a:pos x="2" y="338"/>
                </a:cxn>
                <a:cxn ang="0">
                  <a:pos x="60" y="376"/>
                </a:cxn>
                <a:cxn ang="0">
                  <a:pos x="33" y="427"/>
                </a:cxn>
                <a:cxn ang="0">
                  <a:pos x="12" y="734"/>
                </a:cxn>
                <a:cxn ang="0">
                  <a:pos x="196" y="789"/>
                </a:cxn>
                <a:cxn ang="0">
                  <a:pos x="448" y="657"/>
                </a:cxn>
                <a:cxn ang="0">
                  <a:pos x="674" y="609"/>
                </a:cxn>
                <a:cxn ang="0">
                  <a:pos x="801" y="592"/>
                </a:cxn>
                <a:cxn ang="0">
                  <a:pos x="1015" y="460"/>
                </a:cxn>
                <a:cxn ang="0">
                  <a:pos x="1135" y="415"/>
                </a:cxn>
                <a:cxn ang="0">
                  <a:pos x="1099" y="338"/>
                </a:cxn>
                <a:cxn ang="0">
                  <a:pos x="1063" y="184"/>
                </a:cxn>
              </a:cxnLst>
              <a:rect l="0" t="0" r="r" b="b"/>
              <a:pathLst>
                <a:path w="1135" h="789">
                  <a:moveTo>
                    <a:pt x="1063" y="184"/>
                  </a:moveTo>
                  <a:lnTo>
                    <a:pt x="1046" y="84"/>
                  </a:lnTo>
                  <a:lnTo>
                    <a:pt x="945" y="0"/>
                  </a:lnTo>
                  <a:lnTo>
                    <a:pt x="842" y="14"/>
                  </a:lnTo>
                  <a:lnTo>
                    <a:pt x="901" y="158"/>
                  </a:lnTo>
                  <a:lnTo>
                    <a:pt x="988" y="132"/>
                  </a:lnTo>
                  <a:lnTo>
                    <a:pt x="1034" y="252"/>
                  </a:lnTo>
                  <a:lnTo>
                    <a:pt x="962" y="283"/>
                  </a:lnTo>
                  <a:lnTo>
                    <a:pt x="1003" y="405"/>
                  </a:lnTo>
                  <a:lnTo>
                    <a:pt x="372" y="638"/>
                  </a:lnTo>
                  <a:lnTo>
                    <a:pt x="213" y="230"/>
                  </a:lnTo>
                  <a:lnTo>
                    <a:pt x="93" y="295"/>
                  </a:lnTo>
                  <a:lnTo>
                    <a:pt x="0" y="304"/>
                  </a:lnTo>
                  <a:lnTo>
                    <a:pt x="2" y="338"/>
                  </a:lnTo>
                  <a:lnTo>
                    <a:pt x="60" y="376"/>
                  </a:lnTo>
                  <a:lnTo>
                    <a:pt x="33" y="427"/>
                  </a:lnTo>
                  <a:lnTo>
                    <a:pt x="12" y="734"/>
                  </a:lnTo>
                  <a:lnTo>
                    <a:pt x="196" y="789"/>
                  </a:lnTo>
                  <a:lnTo>
                    <a:pt x="448" y="657"/>
                  </a:lnTo>
                  <a:lnTo>
                    <a:pt x="674" y="609"/>
                  </a:lnTo>
                  <a:lnTo>
                    <a:pt x="801" y="592"/>
                  </a:lnTo>
                  <a:lnTo>
                    <a:pt x="1015" y="460"/>
                  </a:lnTo>
                  <a:lnTo>
                    <a:pt x="1135" y="415"/>
                  </a:lnTo>
                  <a:lnTo>
                    <a:pt x="1099" y="338"/>
                  </a:lnTo>
                  <a:lnTo>
                    <a:pt x="1063" y="184"/>
                  </a:lnTo>
                  <a:close/>
                </a:path>
              </a:pathLst>
            </a:custGeom>
            <a:pattFill prst="dkUpDiag">
              <a:fgClr>
                <a:srgbClr val="008000">
                  <a:alpha val="30000"/>
                </a:srgbClr>
              </a:fgClr>
              <a:bgClr>
                <a:srgbClr val="FFFFFF">
                  <a:alpha val="30000"/>
                </a:srgbClr>
              </a:bgClr>
            </a:pattFill>
            <a:ln w="317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6020638" y="5003181"/>
              <a:ext cx="181203" cy="153703"/>
            </a:xfrm>
            <a:custGeom>
              <a:avLst/>
              <a:gdLst/>
              <a:ahLst/>
              <a:cxnLst>
                <a:cxn ang="0">
                  <a:pos x="53" y="135"/>
                </a:cxn>
                <a:cxn ang="0">
                  <a:pos x="180" y="214"/>
                </a:cxn>
                <a:cxn ang="0">
                  <a:pos x="216" y="82"/>
                </a:cxn>
                <a:cxn ang="0">
                  <a:pos x="41" y="0"/>
                </a:cxn>
                <a:cxn ang="0">
                  <a:pos x="0" y="120"/>
                </a:cxn>
                <a:cxn ang="0">
                  <a:pos x="53" y="135"/>
                </a:cxn>
              </a:cxnLst>
              <a:rect l="0" t="0" r="r" b="b"/>
              <a:pathLst>
                <a:path w="216" h="214">
                  <a:moveTo>
                    <a:pt x="53" y="135"/>
                  </a:moveTo>
                  <a:lnTo>
                    <a:pt x="180" y="214"/>
                  </a:lnTo>
                  <a:lnTo>
                    <a:pt x="216" y="82"/>
                  </a:lnTo>
                  <a:lnTo>
                    <a:pt x="41" y="0"/>
                  </a:lnTo>
                  <a:lnTo>
                    <a:pt x="0" y="120"/>
                  </a:lnTo>
                  <a:lnTo>
                    <a:pt x="53" y="135"/>
                  </a:lnTo>
                  <a:close/>
                </a:path>
              </a:pathLst>
            </a:custGeom>
            <a:pattFill prst="dkUpDiag">
              <a:fgClr>
                <a:srgbClr val="008000">
                  <a:alpha val="30000"/>
                </a:srgbClr>
              </a:fgClr>
              <a:bgClr>
                <a:srgbClr val="FFFFFF">
                  <a:alpha val="30000"/>
                </a:srgbClr>
              </a:bgClr>
            </a:pattFill>
            <a:ln w="317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4958704" y="4232587"/>
              <a:ext cx="171370" cy="184859"/>
            </a:xfrm>
            <a:custGeom>
              <a:avLst/>
              <a:gdLst/>
              <a:ahLst/>
              <a:cxnLst>
                <a:cxn ang="0">
                  <a:pos x="39" y="237"/>
                </a:cxn>
                <a:cxn ang="0">
                  <a:pos x="119" y="231"/>
                </a:cxn>
                <a:cxn ang="0">
                  <a:pos x="204" y="256"/>
                </a:cxn>
                <a:cxn ang="0">
                  <a:pos x="159" y="43"/>
                </a:cxn>
                <a:cxn ang="0">
                  <a:pos x="0" y="0"/>
                </a:cxn>
                <a:cxn ang="0">
                  <a:pos x="14" y="120"/>
                </a:cxn>
                <a:cxn ang="0">
                  <a:pos x="39" y="237"/>
                </a:cxn>
              </a:cxnLst>
              <a:rect l="0" t="0" r="r" b="b"/>
              <a:pathLst>
                <a:path w="204" h="256">
                  <a:moveTo>
                    <a:pt x="39" y="237"/>
                  </a:moveTo>
                  <a:lnTo>
                    <a:pt x="119" y="231"/>
                  </a:lnTo>
                  <a:lnTo>
                    <a:pt x="204" y="256"/>
                  </a:lnTo>
                  <a:lnTo>
                    <a:pt x="159" y="43"/>
                  </a:lnTo>
                  <a:lnTo>
                    <a:pt x="0" y="0"/>
                  </a:lnTo>
                  <a:lnTo>
                    <a:pt x="14" y="120"/>
                  </a:lnTo>
                  <a:lnTo>
                    <a:pt x="39" y="237"/>
                  </a:lnTo>
                  <a:close/>
                </a:path>
              </a:pathLst>
            </a:custGeom>
            <a:pattFill prst="dkUpDiag">
              <a:fgClr>
                <a:srgbClr val="008000">
                  <a:alpha val="30000"/>
                </a:srgbClr>
              </a:fgClr>
              <a:bgClr>
                <a:srgbClr val="FFFFFF">
                  <a:alpha val="30000"/>
                </a:srgbClr>
              </a:bgClr>
            </a:pattFill>
            <a:ln w="317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6451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098925" y="6597650"/>
            <a:ext cx="982663" cy="244475"/>
          </a:xfrm>
        </p:spPr>
        <p:txBody>
          <a:bodyPr/>
          <a:lstStyle/>
          <a:p>
            <a:pPr>
              <a:defRPr/>
            </a:pPr>
            <a:fld id="{F1FD419C-D1CC-4444-BBC1-B3004A5C52B3}" type="slidenum">
              <a:rPr lang="en-US" altLang="ko-KR"/>
              <a:pPr>
                <a:defRPr/>
              </a:pPr>
              <a:t>56</a:t>
            </a:fld>
            <a:endParaRPr lang="en-US" altLang="ko-KR"/>
          </a:p>
        </p:txBody>
      </p:sp>
      <p:sp>
        <p:nvSpPr>
          <p:cNvPr id="212995" name="Rectangle 40"/>
          <p:cNvSpPr>
            <a:spLocks noChangeArrowheads="1"/>
          </p:cNvSpPr>
          <p:nvPr/>
        </p:nvSpPr>
        <p:spPr bwMode="auto">
          <a:xfrm>
            <a:off x="395288" y="1957388"/>
            <a:ext cx="4497387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lnSpc>
                <a:spcPct val="120000"/>
              </a:lnSpc>
              <a:spcBef>
                <a:spcPts val="200"/>
              </a:spcBef>
              <a:buFont typeface="Arial" charset="0"/>
              <a:buChar char="•"/>
            </a:pPr>
            <a:r>
              <a:rPr kumimoji="0" lang="en-US" altLang="ko-KR" sz="1600">
                <a:latin typeface="Tahoma" pitchFamily="34" charset="0"/>
                <a:cs typeface="Tahoma" pitchFamily="34" charset="0"/>
              </a:rPr>
              <a:t> Commercial zones at high density area</a:t>
            </a:r>
          </a:p>
          <a:p>
            <a:pPr latinLnBrk="0">
              <a:lnSpc>
                <a:spcPct val="120000"/>
              </a:lnSpc>
              <a:spcBef>
                <a:spcPts val="200"/>
              </a:spcBef>
            </a:pP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    : 13.76</a:t>
            </a:r>
            <a:r>
              <a:rPr kumimoji="0" lang="ko-KR" altLang="en-US" sz="1500">
                <a:latin typeface="Tahoma" pitchFamily="34" charset="0"/>
                <a:ea typeface="맑은 고딕"/>
                <a:cs typeface="Tahoma" pitchFamily="34" charset="0"/>
              </a:rPr>
              <a:t>㎢ </a:t>
            </a: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(2.3% of</a:t>
            </a:r>
            <a:r>
              <a:rPr kumimoji="0" lang="ko-KR" altLang="en-US" sz="1500">
                <a:latin typeface="Tahoma" pitchFamily="34" charset="0"/>
                <a:ea typeface="맑은 고딕"/>
                <a:cs typeface="맑은 고딕"/>
              </a:rPr>
              <a:t> </a:t>
            </a: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Total Area)</a:t>
            </a:r>
          </a:p>
          <a:p>
            <a:pPr latinLnBrk="0">
              <a:lnSpc>
                <a:spcPts val="1000"/>
              </a:lnSpc>
              <a:spcBef>
                <a:spcPts val="200"/>
              </a:spcBef>
            </a:pPr>
            <a:endParaRPr kumimoji="0" lang="en-US" altLang="ko-KR" sz="1600">
              <a:latin typeface="Tahoma" pitchFamily="34" charset="0"/>
              <a:cs typeface="Tahoma" pitchFamily="34" charset="0"/>
            </a:endParaRPr>
          </a:p>
          <a:p>
            <a:pPr latinLnBrk="0">
              <a:lnSpc>
                <a:spcPct val="120000"/>
              </a:lnSpc>
              <a:spcBef>
                <a:spcPts val="200"/>
              </a:spcBef>
              <a:buFont typeface="Arial" charset="0"/>
              <a:buChar char="•"/>
            </a:pPr>
            <a:r>
              <a:rPr kumimoji="0" lang="en-US" altLang="ko-KR" sz="1600">
                <a:latin typeface="Tahoma" pitchFamily="34" charset="0"/>
                <a:cs typeface="Tahoma" pitchFamily="34" charset="0"/>
              </a:rPr>
              <a:t> To be expanded</a:t>
            </a:r>
          </a:p>
        </p:txBody>
      </p:sp>
      <p:sp>
        <p:nvSpPr>
          <p:cNvPr id="212996" name="Rectangle 25"/>
          <p:cNvSpPr>
            <a:spLocks noChangeArrowheads="1"/>
          </p:cNvSpPr>
          <p:nvPr/>
        </p:nvSpPr>
        <p:spPr bwMode="auto">
          <a:xfrm>
            <a:off x="5829300" y="5722938"/>
            <a:ext cx="150813" cy="98425"/>
          </a:xfrm>
          <a:prstGeom prst="rect">
            <a:avLst/>
          </a:prstGeom>
          <a:solidFill>
            <a:srgbClr val="FF66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ko-KR" sz="12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2997" name="Rectangle 26"/>
          <p:cNvSpPr>
            <a:spLocks noChangeArrowheads="1"/>
          </p:cNvSpPr>
          <p:nvPr/>
        </p:nvSpPr>
        <p:spPr bwMode="auto">
          <a:xfrm>
            <a:off x="5829300" y="5927725"/>
            <a:ext cx="150813" cy="98425"/>
          </a:xfrm>
          <a:prstGeom prst="rect">
            <a:avLst/>
          </a:prstGeom>
          <a:solidFill>
            <a:srgbClr val="003366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ko-KR" sz="12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2998" name="Rectangle 27"/>
          <p:cNvSpPr>
            <a:spLocks noChangeArrowheads="1"/>
          </p:cNvSpPr>
          <p:nvPr/>
        </p:nvSpPr>
        <p:spPr bwMode="auto">
          <a:xfrm>
            <a:off x="5829300" y="6165850"/>
            <a:ext cx="150813" cy="96838"/>
          </a:xfrm>
          <a:prstGeom prst="rect">
            <a:avLst/>
          </a:prstGeom>
          <a:pattFill prst="ltUpDiag">
            <a:fgClr>
              <a:srgbClr val="FFFF00"/>
            </a:fgClr>
            <a:bgClr>
              <a:srgbClr val="FFFFFF"/>
            </a:bgClr>
          </a:patt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ko-KR" sz="12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2999" name="Text Box 28"/>
          <p:cNvSpPr txBox="1">
            <a:spLocks noChangeArrowheads="1"/>
          </p:cNvSpPr>
          <p:nvPr/>
        </p:nvSpPr>
        <p:spPr bwMode="auto">
          <a:xfrm>
            <a:off x="5970588" y="5599113"/>
            <a:ext cx="12652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100">
                <a:latin typeface="Tahoma" pitchFamily="34" charset="0"/>
                <a:cs typeface="Tahoma" pitchFamily="34" charset="0"/>
              </a:rPr>
              <a:t>Commercial Zone</a:t>
            </a:r>
          </a:p>
        </p:txBody>
      </p:sp>
      <p:sp>
        <p:nvSpPr>
          <p:cNvPr id="213000" name="Text Box 29"/>
          <p:cNvSpPr txBox="1">
            <a:spLocks noChangeArrowheads="1"/>
          </p:cNvSpPr>
          <p:nvPr/>
        </p:nvSpPr>
        <p:spPr bwMode="auto">
          <a:xfrm>
            <a:off x="5980113" y="5813425"/>
            <a:ext cx="15271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100">
                <a:latin typeface="Tahoma" pitchFamily="34" charset="0"/>
                <a:cs typeface="Tahoma" pitchFamily="34" charset="0"/>
              </a:rPr>
              <a:t>Semi-residential Zone</a:t>
            </a:r>
          </a:p>
        </p:txBody>
      </p:sp>
      <p:sp>
        <p:nvSpPr>
          <p:cNvPr id="213001" name="Text Box 30"/>
          <p:cNvSpPr txBox="1">
            <a:spLocks noChangeArrowheads="1"/>
          </p:cNvSpPr>
          <p:nvPr/>
        </p:nvSpPr>
        <p:spPr bwMode="auto">
          <a:xfrm>
            <a:off x="5980113" y="6083300"/>
            <a:ext cx="277812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ja-JP" sz="1100">
                <a:latin typeface="Tahoma" pitchFamily="34" charset="0"/>
                <a:cs typeface="Tahoma" pitchFamily="34" charset="0"/>
              </a:rPr>
              <a:t>First</a:t>
            </a:r>
            <a:r>
              <a:rPr lang="en-US" altLang="ko-KR" sz="1100">
                <a:latin typeface="Tahoma" pitchFamily="34" charset="0"/>
                <a:cs typeface="Tahoma" pitchFamily="34" charset="0"/>
              </a:rPr>
              <a:t>-grade parking charge area (existing)</a:t>
            </a:r>
          </a:p>
        </p:txBody>
      </p:sp>
      <p:sp>
        <p:nvSpPr>
          <p:cNvPr id="213002" name="Rectangle 49"/>
          <p:cNvSpPr>
            <a:spLocks noChangeArrowheads="1"/>
          </p:cNvSpPr>
          <p:nvPr/>
        </p:nvSpPr>
        <p:spPr bwMode="auto">
          <a:xfrm>
            <a:off x="5827713" y="6411913"/>
            <a:ext cx="150812" cy="100012"/>
          </a:xfrm>
          <a:prstGeom prst="rect">
            <a:avLst/>
          </a:prstGeom>
          <a:pattFill prst="ltUpDiag">
            <a:fgClr>
              <a:srgbClr val="008000"/>
            </a:fgClr>
            <a:bgClr>
              <a:srgbClr val="FFFFFF"/>
            </a:bgClr>
          </a:pattFill>
          <a:ln w="254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ko-KR" sz="12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3003" name="Text Box 50"/>
          <p:cNvSpPr txBox="1">
            <a:spLocks noChangeArrowheads="1"/>
          </p:cNvSpPr>
          <p:nvPr/>
        </p:nvSpPr>
        <p:spPr bwMode="auto">
          <a:xfrm>
            <a:off x="5973763" y="6302375"/>
            <a:ext cx="340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100">
                <a:latin typeface="Tahoma" pitchFamily="34" charset="0"/>
                <a:cs typeface="Tahoma" pitchFamily="34" charset="0"/>
              </a:rPr>
              <a:t>First</a:t>
            </a:r>
            <a:r>
              <a:rPr lang="en-US" altLang="ko-KR" sz="1100">
                <a:latin typeface="Tahoma" pitchFamily="34" charset="0"/>
                <a:cs typeface="Tahoma" pitchFamily="34" charset="0"/>
              </a:rPr>
              <a:t>-grade parking charge area (new)</a:t>
            </a:r>
          </a:p>
        </p:txBody>
      </p:sp>
      <p:sp>
        <p:nvSpPr>
          <p:cNvPr id="213004" name="직사각형 30"/>
          <p:cNvSpPr>
            <a:spLocks noChangeArrowheads="1"/>
          </p:cNvSpPr>
          <p:nvPr/>
        </p:nvSpPr>
        <p:spPr bwMode="auto">
          <a:xfrm>
            <a:off x="642938" y="3087688"/>
            <a:ext cx="48196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0" hangingPunct="0">
              <a:buSzPct val="80000"/>
            </a:pP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:  to </a:t>
            </a:r>
            <a:r>
              <a:rPr lang="en-US" altLang="ko-KR" sz="1500">
                <a:latin typeface="Tahoma" pitchFamily="34" charset="0"/>
                <a:cs typeface="Tahoma" pitchFamily="34" charset="0"/>
              </a:rPr>
              <a:t>Newtowns and </a:t>
            </a: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town sites with </a:t>
            </a:r>
          </a:p>
          <a:p>
            <a:pPr eaLnBrk="0" latinLnBrk="0" hangingPunct="0">
              <a:buSzPct val="80000"/>
            </a:pP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   development plans</a:t>
            </a:r>
          </a:p>
          <a:p>
            <a:pPr eaLnBrk="0" latinLnBrk="0" hangingPunct="0">
              <a:lnSpc>
                <a:spcPts val="1000"/>
              </a:lnSpc>
              <a:buSzPct val="80000"/>
            </a:pPr>
            <a:endParaRPr kumimoji="0" lang="en-US" altLang="ko-KR" sz="1500">
              <a:latin typeface="Tahoma" pitchFamily="34" charset="0"/>
              <a:cs typeface="Tahoma" pitchFamily="34" charset="0"/>
            </a:endParaRPr>
          </a:p>
          <a:p>
            <a:pPr eaLnBrk="0" latinLnBrk="0" hangingPunct="0">
              <a:buSzPct val="80000"/>
            </a:pPr>
            <a:r>
              <a:rPr lang="en-US" altLang="ko-KR" sz="1500">
                <a:latin typeface="Tahoma" pitchFamily="34" charset="0"/>
                <a:cs typeface="Tahoma" pitchFamily="34" charset="0"/>
              </a:rPr>
              <a:t>:  to newly designated congested areas </a:t>
            </a:r>
          </a:p>
          <a:p>
            <a:pPr eaLnBrk="0" latinLnBrk="0" hangingPunct="0">
              <a:buSzPct val="80000"/>
            </a:pPr>
            <a:r>
              <a:rPr lang="en-US" altLang="ko-KR" sz="1500">
                <a:latin typeface="Tahoma" pitchFamily="34" charset="0"/>
                <a:cs typeface="Tahoma" pitchFamily="34" charset="0"/>
              </a:rPr>
              <a:t>   such as commercial </a:t>
            </a: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zones </a:t>
            </a:r>
          </a:p>
          <a:p>
            <a:pPr eaLnBrk="0" latinLnBrk="0" hangingPunct="0">
              <a:buSzPct val="80000"/>
            </a:pP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   around metro stations</a:t>
            </a:r>
          </a:p>
        </p:txBody>
      </p:sp>
      <p:sp>
        <p:nvSpPr>
          <p:cNvPr id="213005" name="Rectangle 40"/>
          <p:cNvSpPr>
            <a:spLocks noChangeArrowheads="1"/>
          </p:cNvSpPr>
          <p:nvPr/>
        </p:nvSpPr>
        <p:spPr bwMode="auto">
          <a:xfrm>
            <a:off x="360363" y="4508500"/>
            <a:ext cx="57070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lnSpc>
                <a:spcPct val="120000"/>
              </a:lnSpc>
              <a:spcBef>
                <a:spcPts val="200"/>
              </a:spcBef>
              <a:buFont typeface="Arial" charset="0"/>
              <a:buChar char="•"/>
            </a:pPr>
            <a:r>
              <a:rPr kumimoji="0" lang="en-US" altLang="ko-KR" sz="1600">
                <a:latin typeface="Tahoma" pitchFamily="34" charset="0"/>
                <a:cs typeface="Tahoma" pitchFamily="34" charset="0"/>
              </a:rPr>
              <a:t> Increase of parking fare</a:t>
            </a:r>
          </a:p>
          <a:p>
            <a:pPr latinLnBrk="0">
              <a:lnSpc>
                <a:spcPct val="120000"/>
              </a:lnSpc>
              <a:spcBef>
                <a:spcPts val="200"/>
              </a:spcBef>
            </a:pPr>
            <a:r>
              <a:rPr kumimoji="0" lang="en-US" altLang="ko-KR" sz="1600">
                <a:latin typeface="Tahoma" pitchFamily="34" charset="0"/>
                <a:cs typeface="Tahoma" pitchFamily="34" charset="0"/>
              </a:rPr>
              <a:t>    </a:t>
            </a: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: in Public parking lots</a:t>
            </a:r>
            <a:r>
              <a:rPr lang="en-US" altLang="ko-KR" sz="1500">
                <a:latin typeface="Tahoma" pitchFamily="34" charset="0"/>
                <a:cs typeface="Tahoma" pitchFamily="34" charset="0"/>
              </a:rPr>
              <a:t/>
            </a:r>
            <a:br>
              <a:rPr lang="en-US" altLang="ko-KR" sz="1500">
                <a:latin typeface="Tahoma" pitchFamily="34" charset="0"/>
                <a:cs typeface="Tahoma" pitchFamily="34" charset="0"/>
              </a:rPr>
            </a:br>
            <a:r>
              <a:rPr lang="en-US" altLang="ko-KR" sz="1500">
                <a:latin typeface="Tahoma" pitchFamily="34" charset="0"/>
                <a:cs typeface="Tahoma" pitchFamily="34" charset="0"/>
              </a:rPr>
              <a:t>    : in parking lots </a:t>
            </a: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of buildings causing immense traffic</a:t>
            </a:r>
          </a:p>
          <a:p>
            <a:pPr latinLnBrk="0">
              <a:lnSpc>
                <a:spcPct val="120000"/>
              </a:lnSpc>
              <a:spcBef>
                <a:spcPts val="200"/>
              </a:spcBef>
            </a:pPr>
            <a:r>
              <a:rPr lang="en-US" altLang="ko-KR" sz="1500">
                <a:latin typeface="Tahoma" pitchFamily="34" charset="0"/>
                <a:cs typeface="Tahoma" pitchFamily="34" charset="0"/>
              </a:rPr>
              <a:t>    : </a:t>
            </a:r>
            <a:r>
              <a:rPr kumimoji="0" lang="en-US" altLang="ko-KR" sz="1500">
                <a:latin typeface="Tahoma" pitchFamily="34" charset="0"/>
                <a:cs typeface="Tahoma" pitchFamily="34" charset="0"/>
              </a:rPr>
              <a:t>prevent ‘free parking service’ for visitors</a:t>
            </a:r>
          </a:p>
        </p:txBody>
      </p:sp>
      <p:sp>
        <p:nvSpPr>
          <p:cNvPr id="213006" name="직사각형 25"/>
          <p:cNvSpPr>
            <a:spLocks noChangeArrowheads="1"/>
          </p:cNvSpPr>
          <p:nvPr/>
        </p:nvSpPr>
        <p:spPr bwMode="auto">
          <a:xfrm>
            <a:off x="6804025" y="104775"/>
            <a:ext cx="23653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10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3. Efforts by City of Seoul for Sustainable Urban Transport</a:t>
            </a:r>
          </a:p>
        </p:txBody>
      </p:sp>
      <p:grpSp>
        <p:nvGrpSpPr>
          <p:cNvPr id="213007" name="Group 7"/>
          <p:cNvGrpSpPr>
            <a:grpSpLocks/>
          </p:cNvGrpSpPr>
          <p:nvPr/>
        </p:nvGrpSpPr>
        <p:grpSpPr bwMode="auto">
          <a:xfrm>
            <a:off x="576263" y="1196975"/>
            <a:ext cx="3844925" cy="246063"/>
            <a:chOff x="287" y="468"/>
            <a:chExt cx="2422" cy="155"/>
          </a:xfrm>
        </p:grpSpPr>
        <p:pic>
          <p:nvPicPr>
            <p:cNvPr id="213010" name="Picture 8" descr="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3011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2235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The upper parking limit regulation</a:t>
              </a:r>
            </a:p>
          </p:txBody>
        </p:sp>
      </p:grpSp>
      <p:sp>
        <p:nvSpPr>
          <p:cNvPr id="213008" name="TextBox 55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Strengthening travel demand management</a:t>
            </a:r>
          </a:p>
        </p:txBody>
      </p:sp>
      <p:sp>
        <p:nvSpPr>
          <p:cNvPr id="57" name="직사각형 56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4653136"/>
            <a:ext cx="8607455" cy="20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215042" name="직사각형 6"/>
          <p:cNvSpPr>
            <a:spLocks noChangeArrowheads="1"/>
          </p:cNvSpPr>
          <p:nvPr/>
        </p:nvSpPr>
        <p:spPr bwMode="auto">
          <a:xfrm>
            <a:off x="214313" y="285750"/>
            <a:ext cx="8678862" cy="628650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en-US" sz="1400" b="1"/>
          </a:p>
        </p:txBody>
      </p:sp>
      <p:pic>
        <p:nvPicPr>
          <p:cNvPr id="215043" name="Picture 19" descr="slogan_soulofseou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20688"/>
            <a:ext cx="936104" cy="59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0" y="5712222"/>
            <a:ext cx="9144000" cy="117316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882775" y="6172200"/>
            <a:ext cx="5759450" cy="3778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ko-KR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Y울릉도M"/>
                <a:ea typeface="HY울릉도M"/>
              </a:rPr>
              <a:t>Seoul Metropolitan Government</a:t>
            </a:r>
            <a:endParaRPr lang="ko-KR" altLang="en-US" sz="3600" kern="1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latin typeface="HY울릉도M"/>
              <a:ea typeface="HY울릉도M"/>
            </a:endParaRPr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684213" y="2565400"/>
            <a:ext cx="7707312" cy="2638425"/>
            <a:chOff x="432" y="1296"/>
            <a:chExt cx="4855" cy="1662"/>
          </a:xfrm>
        </p:grpSpPr>
        <p:pic>
          <p:nvPicPr>
            <p:cNvPr id="10" name="Picture 70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" y="1296"/>
              <a:ext cx="1942" cy="165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pic>
          <p:nvPicPr>
            <p:cNvPr id="11" name="Picture 7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12" y="1296"/>
              <a:ext cx="1975" cy="166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pic>
          <p:nvPicPr>
            <p:cNvPr id="13" name="Picture 72" descr="arrow4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10000"/>
            </a:blip>
            <a:srcRect l="45795" r="29596"/>
            <a:stretch>
              <a:fillRect/>
            </a:stretch>
          </p:blipFill>
          <p:spPr bwMode="auto">
            <a:xfrm>
              <a:off x="2592" y="1632"/>
              <a:ext cx="624" cy="864"/>
            </a:xfrm>
            <a:prstGeom prst="rect">
              <a:avLst/>
            </a:prstGeom>
            <a:noFill/>
          </p:spPr>
        </p:pic>
      </p:grpSp>
      <p:sp>
        <p:nvSpPr>
          <p:cNvPr id="15" name="WordArt 8"/>
          <p:cNvSpPr>
            <a:spLocks noChangeArrowheads="1" noChangeShapeType="1" noTextEdit="1"/>
          </p:cNvSpPr>
          <p:nvPr/>
        </p:nvSpPr>
        <p:spPr bwMode="auto">
          <a:xfrm>
            <a:off x="2843213" y="1306091"/>
            <a:ext cx="34036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ko-K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Thank You</a:t>
            </a:r>
            <a:endParaRPr lang="ko-KR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1B164056-4488-4693-AD76-E571BD1B87AE}" type="slidenum">
              <a:rPr lang="en-US" altLang="ko-KR"/>
              <a:pPr>
                <a:defRPr/>
              </a:pPr>
              <a:t>6</a:t>
            </a:fld>
            <a:endParaRPr lang="en-US" altLang="ko-KR"/>
          </a:p>
        </p:txBody>
      </p:sp>
      <p:grpSp>
        <p:nvGrpSpPr>
          <p:cNvPr id="107522" name="Group 7"/>
          <p:cNvGrpSpPr>
            <a:grpSpLocks/>
          </p:cNvGrpSpPr>
          <p:nvPr/>
        </p:nvGrpSpPr>
        <p:grpSpPr bwMode="auto">
          <a:xfrm>
            <a:off x="587375" y="1087438"/>
            <a:ext cx="7872413" cy="246062"/>
            <a:chOff x="287" y="468"/>
            <a:chExt cx="4959" cy="155"/>
          </a:xfrm>
        </p:grpSpPr>
        <p:pic>
          <p:nvPicPr>
            <p:cNvPr id="107542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543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4772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No. of registered cars were increased rapidly</a:t>
              </a:r>
              <a:r>
                <a:rPr lang="ko-KR" altLang="en-US" sz="1600" b="1">
                  <a:solidFill>
                    <a:srgbClr val="000000"/>
                  </a:solidFill>
                  <a:latin typeface="Tahoma" pitchFamily="34" charset="0"/>
                  <a:ea typeface="나눔고딕"/>
                  <a:cs typeface="Tahoma" pitchFamily="34" charset="0"/>
                </a:rPr>
                <a:t>↔</a:t>
              </a: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limited expansion of roads</a:t>
              </a:r>
            </a:p>
          </p:txBody>
        </p:sp>
      </p:grpSp>
      <p:sp>
        <p:nvSpPr>
          <p:cNvPr id="107523" name="내용 개체 틀 2"/>
          <p:cNvSpPr txBox="1">
            <a:spLocks/>
          </p:cNvSpPr>
          <p:nvPr/>
        </p:nvSpPr>
        <p:spPr bwMode="auto">
          <a:xfrm>
            <a:off x="827088" y="1341438"/>
            <a:ext cx="8281987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Income level </a:t>
            </a:r>
            <a:r>
              <a:rPr lang="ko-KR" altLang="en-US" sz="1400" dirty="0">
                <a:latin typeface="Tahoma" pitchFamily="34" charset="0"/>
                <a:ea typeface="나눔고딕"/>
                <a:cs typeface="Tahoma" pitchFamily="34" charset="0"/>
              </a:rPr>
              <a:t>↑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, No. of car ownership 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↑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  <a:p>
            <a:pPr marL="179388" indent="-250825" eaLnBrk="0" hangingPunct="0">
              <a:lnSpc>
                <a:spcPts val="16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Length of road :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8,142km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(about 1,500km increased from that of 1980)</a:t>
            </a:r>
          </a:p>
          <a:p>
            <a:pPr marL="179388" indent="-250825" eaLnBrk="0" hangingPunct="0">
              <a:lnSpc>
                <a:spcPts val="1600"/>
              </a:lnSpc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    - Rate of road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extension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: 22.6% </a:t>
            </a: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7539" name="직사각형 26"/>
          <p:cNvSpPr>
            <a:spLocks noChangeArrowheads="1"/>
          </p:cNvSpPr>
          <p:nvPr/>
        </p:nvSpPr>
        <p:spPr bwMode="auto">
          <a:xfrm>
            <a:off x="7069138" y="149225"/>
            <a:ext cx="207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400">
                <a:solidFill>
                  <a:srgbClr val="404040"/>
                </a:solidFill>
                <a:latin typeface="Tahoma" pitchFamily="34" charset="0"/>
                <a:ea typeface="나눔고딕"/>
                <a:cs typeface="나눔고딕"/>
              </a:rPr>
              <a:t>1. Introduction</a:t>
            </a:r>
            <a:endParaRPr lang="ko-KR" altLang="en-US" sz="1400">
              <a:solidFill>
                <a:srgbClr val="404040"/>
              </a:solidFill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107540" name="TextBox 22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Changes in Transportation Condition 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24" name="직사각형 23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aphicFrame>
        <p:nvGraphicFramePr>
          <p:cNvPr id="19" name="차트 18"/>
          <p:cNvGraphicFramePr/>
          <p:nvPr/>
        </p:nvGraphicFramePr>
        <p:xfrm>
          <a:off x="323528" y="2942367"/>
          <a:ext cx="8568952" cy="370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643037" y="3429001"/>
            <a:ext cx="857789" cy="2143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ko-KR" altLang="en-US" sz="1000" b="1" dirty="0" smtClean="0">
                <a:solidFill>
                  <a:schemeClr val="tx1"/>
                </a:solidFill>
                <a:latin typeface="서울남산체 EB"/>
                <a:ea typeface="서울남산체 EB"/>
                <a:cs typeface="서울남산체 EB"/>
              </a:rPr>
              <a:t>↑</a:t>
            </a:r>
            <a:r>
              <a:rPr lang="en-US" altLang="ko-KR" sz="1000" b="1" dirty="0" smtClean="0">
                <a:solidFill>
                  <a:schemeClr val="tx1"/>
                </a:solidFill>
                <a:latin typeface="서울남산체 EB"/>
                <a:ea typeface="서울남산체 EB"/>
                <a:cs typeface="서울남산체 EB"/>
              </a:rPr>
              <a:t>2,907.9%</a:t>
            </a:r>
            <a:endParaRPr lang="ko-KR" altLang="en-US" sz="1000" b="1" dirty="0">
              <a:solidFill>
                <a:schemeClr val="tx1"/>
              </a:solidFill>
              <a:latin typeface="서울남산체 EB"/>
              <a:ea typeface="서울남산체 EB"/>
              <a:cs typeface="서울남산체 EB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4923" y="4643445"/>
            <a:ext cx="845903" cy="214315"/>
          </a:xfrm>
          <a:prstGeom prst="roundRect">
            <a:avLst>
              <a:gd name="adj" fmla="val 50000"/>
            </a:avLst>
          </a:prstGeom>
          <a:solidFill>
            <a:srgbClr val="66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ko-KR" altLang="en-US" sz="1000" b="1" dirty="0" smtClean="0">
                <a:solidFill>
                  <a:schemeClr val="tx1"/>
                </a:solidFill>
                <a:latin typeface="서울남산체 EB"/>
                <a:ea typeface="서울남산체 EB"/>
                <a:cs typeface="서울남산체 EB"/>
              </a:rPr>
              <a:t>↑</a:t>
            </a:r>
            <a:r>
              <a:rPr lang="en-US" altLang="ko-KR" sz="1000" b="1" dirty="0" smtClean="0">
                <a:solidFill>
                  <a:schemeClr val="tx1"/>
                </a:solidFill>
                <a:latin typeface="서울남산체 EB"/>
                <a:ea typeface="서울남산체 EB"/>
                <a:cs typeface="서울남산체 EB"/>
              </a:rPr>
              <a:t>1,341.8%</a:t>
            </a:r>
            <a:endParaRPr lang="ko-KR" altLang="en-US" sz="1000" b="1" dirty="0">
              <a:solidFill>
                <a:schemeClr val="tx1"/>
              </a:solidFill>
              <a:latin typeface="서울남산체 EB"/>
              <a:ea typeface="서울남산체 EB"/>
              <a:cs typeface="서울남산체 EB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3570" y="5286388"/>
            <a:ext cx="928694" cy="214314"/>
          </a:xfrm>
          <a:prstGeom prst="roundRect">
            <a:avLst>
              <a:gd name="adj" fmla="val 50000"/>
            </a:avLst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ko-KR" altLang="en-US" sz="1000" b="1" dirty="0" smtClean="0">
                <a:solidFill>
                  <a:srgbClr val="FFFFFF"/>
                </a:solidFill>
                <a:latin typeface="서울남산체 EB"/>
                <a:ea typeface="서울남산체 EB"/>
                <a:cs typeface="서울남산체 EB"/>
              </a:rPr>
              <a:t>↑</a:t>
            </a:r>
            <a:r>
              <a:rPr lang="en-US" altLang="ko-KR" sz="1000" b="1" dirty="0">
                <a:solidFill>
                  <a:srgbClr val="FFFFFF"/>
                </a:solidFill>
                <a:latin typeface="서울남산체 EB"/>
                <a:ea typeface="서울남산체 EB"/>
                <a:cs typeface="서울남산체 EB"/>
              </a:rPr>
              <a:t>22.6%</a:t>
            </a:r>
            <a:endParaRPr lang="ko-KR" altLang="en-US" sz="1000" b="1" dirty="0">
              <a:solidFill>
                <a:srgbClr val="FFFFFF"/>
              </a:solidFill>
              <a:latin typeface="서울남산체 EB"/>
              <a:ea typeface="서울남산체 EB"/>
              <a:cs typeface="서울남산체 EB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534712" y="2433486"/>
            <a:ext cx="8252130" cy="419450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en-US" altLang="ko-KR" sz="1300" b="1" dirty="0" smtClean="0">
                <a:latin typeface="Tahoma" pitchFamily="34" charset="0"/>
                <a:cs typeface="Tahoma" pitchFamily="34" charset="0"/>
                <a:sym typeface="Wingdings" pitchFamily="2" charset="2"/>
              </a:rPr>
              <a:t> Comparison between increase of No. of vehicle registrations and  total length of roads </a:t>
            </a:r>
            <a:r>
              <a:rPr lang="en-US" altLang="ko-KR" sz="1100" b="1" dirty="0" smtClean="0">
                <a:latin typeface="Tahoma" pitchFamily="34" charset="0"/>
                <a:cs typeface="Tahoma" pitchFamily="34" charset="0"/>
                <a:sym typeface="Wingdings" pitchFamily="2" charset="2"/>
              </a:rPr>
              <a:t>(1980</a:t>
            </a:r>
            <a:r>
              <a:rPr lang="en-US" altLang="ja-JP" sz="1100" b="1" dirty="0" smtClean="0">
                <a:latin typeface="Tahoma" pitchFamily="34" charset="0"/>
                <a:cs typeface="Tahoma" pitchFamily="34" charset="0"/>
                <a:sym typeface="Wingdings" pitchFamily="2" charset="2"/>
              </a:rPr>
              <a:t>-</a:t>
            </a:r>
            <a:r>
              <a:rPr lang="en-US" altLang="ko-KR" sz="1100" b="1" dirty="0" smtClean="0">
                <a:latin typeface="Tahoma" pitchFamily="34" charset="0"/>
                <a:cs typeface="Tahoma" pitchFamily="34" charset="0"/>
                <a:sym typeface="Wingdings" pitchFamily="2" charset="2"/>
              </a:rPr>
              <a:t>2010)</a:t>
            </a:r>
            <a:endParaRPr lang="ko-KR" altLang="en-US" sz="1100" b="1" dirty="0">
              <a:latin typeface="Tahoma" pitchFamily="34" charset="0"/>
              <a:ea typeface="HY헤드라인M" pitchFamily="18" charset="-127"/>
              <a:cs typeface="Tahoma" pitchFamily="34" charset="0"/>
              <a:sym typeface="Wingdings" pitchFamily="2" charset="2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 flipV="1">
            <a:off x="588614" y="2852928"/>
            <a:ext cx="7787290" cy="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2786050" y="6286520"/>
            <a:ext cx="3643338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928926" y="6286520"/>
            <a:ext cx="71438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내용 개체 틀 2"/>
          <p:cNvSpPr txBox="1">
            <a:spLocks/>
          </p:cNvSpPr>
          <p:nvPr/>
        </p:nvSpPr>
        <p:spPr bwMode="auto">
          <a:xfrm>
            <a:off x="2928926" y="6286520"/>
            <a:ext cx="1126836" cy="3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No. of Vehicle</a:t>
            </a:r>
          </a:p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(SMA)</a:t>
            </a:r>
            <a:endParaRPr lang="en-US" altLang="ko-KR" sz="11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214810" y="6286520"/>
            <a:ext cx="71438" cy="285752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내용 개체 틀 2"/>
          <p:cNvSpPr txBox="1">
            <a:spLocks/>
          </p:cNvSpPr>
          <p:nvPr/>
        </p:nvSpPr>
        <p:spPr bwMode="auto">
          <a:xfrm>
            <a:off x="4214810" y="6286520"/>
            <a:ext cx="1126836" cy="3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No. of Vehicle</a:t>
            </a:r>
          </a:p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(Seoul)</a:t>
            </a:r>
            <a:endParaRPr lang="en-US" altLang="ko-KR" sz="11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자유형 30"/>
          <p:cNvSpPr/>
          <p:nvPr/>
        </p:nvSpPr>
        <p:spPr>
          <a:xfrm>
            <a:off x="5413248" y="6428232"/>
            <a:ext cx="310896" cy="0"/>
          </a:xfrm>
          <a:custGeom>
            <a:avLst/>
            <a:gdLst>
              <a:gd name="connsiteX0" fmla="*/ 0 w 310896"/>
              <a:gd name="connsiteY0" fmla="*/ 0 h 0"/>
              <a:gd name="connsiteX1" fmla="*/ 310896 w 31089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896">
                <a:moveTo>
                  <a:pt x="0" y="0"/>
                </a:moveTo>
                <a:lnTo>
                  <a:pt x="310896" y="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5537270" y="6383676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내용 개체 틀 2"/>
          <p:cNvSpPr txBox="1">
            <a:spLocks/>
          </p:cNvSpPr>
          <p:nvPr/>
        </p:nvSpPr>
        <p:spPr bwMode="auto">
          <a:xfrm>
            <a:off x="5659742" y="6286520"/>
            <a:ext cx="1126836" cy="3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Total length of</a:t>
            </a:r>
          </a:p>
          <a:p>
            <a:pPr marL="179388" indent="-250825" algn="ctr" eaLnBrk="0" hangingPunct="0">
              <a:lnSpc>
                <a:spcPts val="800"/>
              </a:lnSpc>
              <a:spcBef>
                <a:spcPct val="20000"/>
              </a:spcBef>
              <a:buSzPct val="80000"/>
            </a:pPr>
            <a:r>
              <a:rPr lang="en-US" altLang="ko-KR" sz="1100" dirty="0" smtClean="0">
                <a:latin typeface="Tahoma" pitchFamily="34" charset="0"/>
                <a:cs typeface="Tahoma" pitchFamily="34" charset="0"/>
              </a:rPr>
              <a:t>Roads (Seoul)</a:t>
            </a:r>
            <a:endParaRPr lang="en-US" altLang="ko-KR" sz="11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7"/>
          <p:cNvGrpSpPr>
            <a:grpSpLocks/>
          </p:cNvGrpSpPr>
          <p:nvPr/>
        </p:nvGrpSpPr>
        <p:grpSpPr bwMode="auto">
          <a:xfrm>
            <a:off x="493713" y="1050925"/>
            <a:ext cx="2990850" cy="246063"/>
            <a:chOff x="287" y="468"/>
            <a:chExt cx="1884" cy="155"/>
          </a:xfrm>
        </p:grpSpPr>
        <p:pic>
          <p:nvPicPr>
            <p:cNvPr id="109584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85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1697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600" b="1">
                  <a:latin typeface="Tahoma" pitchFamily="34" charset="0"/>
                  <a:cs typeface="Tahoma" pitchFamily="34" charset="0"/>
                </a:rPr>
                <a:t>Transportation Conditions</a:t>
              </a:r>
            </a:p>
          </p:txBody>
        </p:sp>
      </p:grpSp>
      <p:sp>
        <p:nvSpPr>
          <p:cNvPr id="109570" name="내용 개체 틀 2"/>
          <p:cNvSpPr txBox="1">
            <a:spLocks/>
          </p:cNvSpPr>
          <p:nvPr/>
        </p:nvSpPr>
        <p:spPr bwMode="auto">
          <a:xfrm>
            <a:off x="611560" y="1360488"/>
            <a:ext cx="858475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No. of trips :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32.0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millions /day</a:t>
            </a: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      - Modal share  : Bus</a:t>
            </a:r>
            <a:r>
              <a:rPr lang="ko-KR" altLang="en-US" sz="1400" dirty="0">
                <a:latin typeface="Tahoma" pitchFamily="34" charset="0"/>
                <a:ea typeface="나눔고딕"/>
                <a:cs typeface="Tahoma" pitchFamily="34" charset="0"/>
              </a:rPr>
              <a:t>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Tahoma" pitchFamily="34" charset="0"/>
              </a:rPr>
              <a:t>27.6%,  </a:t>
            </a: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Metro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34.7%, 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Passenger car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26.3%,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Taxi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6.3%, Bicycle and others 4.9%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     - Passenger car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: 16.0km/h(CBD), 24.0km/h(all area) 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     - Bus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: 19.7km/h,  21.8km/h (median bus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lane)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9581" name="직사각형 26"/>
          <p:cNvSpPr>
            <a:spLocks noChangeArrowheads="1"/>
          </p:cNvSpPr>
          <p:nvPr/>
        </p:nvSpPr>
        <p:spPr bwMode="auto">
          <a:xfrm>
            <a:off x="7069138" y="149225"/>
            <a:ext cx="207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400">
                <a:solidFill>
                  <a:srgbClr val="404040"/>
                </a:solidFill>
                <a:latin typeface="Tahoma" pitchFamily="34" charset="0"/>
                <a:ea typeface="나눔고딕"/>
                <a:cs typeface="나눔고딕"/>
              </a:rPr>
              <a:t>1. Introduction</a:t>
            </a:r>
            <a:endParaRPr lang="ko-KR" altLang="en-US" sz="1400">
              <a:solidFill>
                <a:srgbClr val="404040"/>
              </a:solidFill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109582" name="TextBox 25"/>
          <p:cNvSpPr txBox="1">
            <a:spLocks noChangeArrowheads="1"/>
          </p:cNvSpPr>
          <p:nvPr/>
        </p:nvSpPr>
        <p:spPr bwMode="auto">
          <a:xfrm>
            <a:off x="358775" y="538163"/>
            <a:ext cx="586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Changes in Transportation Condition 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27" name="직사각형 26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357188" y="2884931"/>
            <a:ext cx="5929324" cy="357187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en-US" altLang="ko-KR" sz="1300" b="1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A Shift in Travel Speed &amp; Traffic Congestion Cost in Seoul</a:t>
            </a:r>
            <a:r>
              <a:rPr lang="ko-KR" altLang="en-US" sz="1300" b="1" dirty="0"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300" b="1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</a:t>
            </a:r>
            <a:r>
              <a:rPr lang="en-US" altLang="ko-KR" sz="13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1980</a:t>
            </a:r>
            <a:r>
              <a:rPr lang="en-US" altLang="ja-JP" sz="13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</a:t>
            </a:r>
            <a:r>
              <a:rPr lang="en-US" altLang="ko-KR" sz="13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2010)</a:t>
            </a:r>
            <a:endParaRPr lang="ko-KR" altLang="en-US" sz="1300" b="1" dirty="0">
              <a:latin typeface="Tahoma" pitchFamily="34" charset="0"/>
              <a:ea typeface="HY헤드라인M" pitchFamily="18" charset="-127"/>
              <a:cs typeface="Tahoma" pitchFamily="34" charset="0"/>
              <a:sym typeface="Wingdings" pitchFamily="2" charset="2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381000" y="3240531"/>
            <a:ext cx="8120063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직사각형 10"/>
          <p:cNvSpPr>
            <a:spLocks noChangeArrowheads="1"/>
          </p:cNvSpPr>
          <p:nvPr/>
        </p:nvSpPr>
        <p:spPr bwMode="auto">
          <a:xfrm>
            <a:off x="324472" y="3281813"/>
            <a:ext cx="9476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000" dirty="0">
                <a:solidFill>
                  <a:srgbClr val="000000"/>
                </a:solidFill>
                <a:latin typeface="08서울남산체 B" pitchFamily="18" charset="-127"/>
                <a:ea typeface="08서울남산체 B" pitchFamily="18" charset="-127"/>
              </a:rPr>
              <a:t>Speed (km/h)</a:t>
            </a:r>
            <a:endParaRPr lang="ko-KR" altLang="ko-KR" sz="1000" dirty="0">
              <a:solidFill>
                <a:srgbClr val="000000"/>
              </a:solidFill>
              <a:latin typeface="08서울남산체 B" pitchFamily="18" charset="-127"/>
              <a:ea typeface="08서울남산체 B" pitchFamily="18" charset="-127"/>
            </a:endParaRPr>
          </a:p>
        </p:txBody>
      </p:sp>
      <p:sp>
        <p:nvSpPr>
          <p:cNvPr id="2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1B164056-4488-4693-AD76-E571BD1B87AE}" type="slidenum">
              <a:rPr lang="en-US" altLang="ko-KR"/>
              <a:pPr>
                <a:defRPr/>
              </a:pPr>
              <a:t>7</a:t>
            </a:fld>
            <a:endParaRPr lang="en-US" altLang="ko-KR"/>
          </a:p>
        </p:txBody>
      </p:sp>
      <p:graphicFrame>
        <p:nvGraphicFramePr>
          <p:cNvPr id="30" name="차트 29"/>
          <p:cNvGraphicFramePr/>
          <p:nvPr/>
        </p:nvGraphicFramePr>
        <p:xfrm>
          <a:off x="971600" y="3789040"/>
          <a:ext cx="7233605" cy="297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1941EB9D-FD9F-40C3-B63E-A1FD2E5DC61B}" type="slidenum">
              <a:rPr lang="en-US" altLang="ko-KR"/>
              <a:pPr>
                <a:defRPr/>
              </a:pPr>
              <a:t>8</a:t>
            </a:fld>
            <a:endParaRPr lang="en-US" altLang="ko-KR"/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490538" y="1069975"/>
            <a:ext cx="3494087" cy="246063"/>
            <a:chOff x="287" y="468"/>
            <a:chExt cx="2201" cy="155"/>
          </a:xfrm>
        </p:grpSpPr>
        <p:pic>
          <p:nvPicPr>
            <p:cNvPr id="2079" name="Picture 8" descr="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0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2014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Air pollution emissions - status</a:t>
              </a:r>
            </a:p>
          </p:txBody>
        </p:sp>
      </p:grpSp>
      <p:sp>
        <p:nvSpPr>
          <p:cNvPr id="2056" name="AutoShape 3"/>
          <p:cNvSpPr>
            <a:spLocks noChangeArrowheads="1"/>
          </p:cNvSpPr>
          <p:nvPr/>
        </p:nvSpPr>
        <p:spPr bwMode="auto">
          <a:xfrm>
            <a:off x="642938" y="2133600"/>
            <a:ext cx="3357562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en-US" altLang="ko-KR" sz="1400" b="1">
                <a:latin typeface="Tahoma" pitchFamily="34" charset="0"/>
                <a:cs typeface="Tahoma" pitchFamily="34" charset="0"/>
                <a:sym typeface="Wingdings" pitchFamily="2" charset="2"/>
              </a:rPr>
              <a:t>PM10</a:t>
            </a:r>
          </a:p>
        </p:txBody>
      </p:sp>
      <p:cxnSp>
        <p:nvCxnSpPr>
          <p:cNvPr id="32" name="직선 연결선 31"/>
          <p:cNvCxnSpPr/>
          <p:nvPr/>
        </p:nvCxnSpPr>
        <p:spPr>
          <a:xfrm flipV="1">
            <a:off x="714375" y="2490788"/>
            <a:ext cx="3286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8" name="AutoShape 3"/>
          <p:cNvSpPr>
            <a:spLocks noChangeArrowheads="1"/>
          </p:cNvSpPr>
          <p:nvPr/>
        </p:nvSpPr>
        <p:spPr bwMode="auto">
          <a:xfrm>
            <a:off x="4857750" y="2133600"/>
            <a:ext cx="3357563" cy="357188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ko-KR" altLang="en-US" sz="14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4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NO2</a:t>
            </a:r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4929188" y="2490788"/>
            <a:ext cx="3286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0" name="내용 개체 틀 2"/>
          <p:cNvSpPr txBox="1">
            <a:spLocks/>
          </p:cNvSpPr>
          <p:nvPr/>
        </p:nvSpPr>
        <p:spPr bwMode="auto">
          <a:xfrm>
            <a:off x="708025" y="1374775"/>
            <a:ext cx="8281988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ts val="2000"/>
              </a:lnSpc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PM10 density in Seoul (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Tahoma" pitchFamily="34" charset="0"/>
              </a:rPr>
              <a:t>2010) </a:t>
            </a: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: </a:t>
            </a:r>
            <a:r>
              <a:rPr lang="ko-KR" altLang="en-US" sz="1400" dirty="0">
                <a:latin typeface="Tahoma" pitchFamily="34" charset="0"/>
                <a:ea typeface="나눔고딕"/>
                <a:cs typeface="Tahoma" pitchFamily="34" charset="0"/>
              </a:rPr>
              <a:t> </a:t>
            </a:r>
            <a:r>
              <a:rPr lang="en-US" altLang="ko-KR" sz="1400" dirty="0" smtClean="0">
                <a:latin typeface="Tahoma" pitchFamily="34" charset="0"/>
                <a:ea typeface="나눔고딕"/>
                <a:cs typeface="Tahoma" pitchFamily="34" charset="0"/>
              </a:rPr>
              <a:t>49㎍</a:t>
            </a: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/㎥ -&gt; the lowest since measurement was first conducted </a:t>
            </a:r>
          </a:p>
          <a:p>
            <a:pPr marL="179388" indent="-250825" eaLnBrk="0" hangingPunct="0">
              <a:lnSpc>
                <a:spcPts val="2000"/>
              </a:lnSpc>
              <a:spcBef>
                <a:spcPct val="20000"/>
              </a:spcBef>
              <a:buSzPct val="80000"/>
              <a:buFontTx/>
              <a:buBlip>
                <a:blip r:embed="rId5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Higher than the national environmental quality standard and WHO standard</a:t>
            </a:r>
          </a:p>
        </p:txBody>
      </p:sp>
      <p:graphicFrame>
        <p:nvGraphicFramePr>
          <p:cNvPr id="2050" name="차트 26"/>
          <p:cNvGraphicFramePr>
            <a:graphicFrameLocks/>
          </p:cNvGraphicFramePr>
          <p:nvPr/>
        </p:nvGraphicFramePr>
        <p:xfrm>
          <a:off x="611188" y="4768850"/>
          <a:ext cx="3455987" cy="1922463"/>
        </p:xfrm>
        <a:graphic>
          <a:graphicData uri="http://schemas.openxmlformats.org/presentationml/2006/ole">
            <p:oleObj spid="_x0000_s2050" name="워크시트" r:id="rId6" imgW="3457457" imgH="1923972" progId="Excel.Sheet.8">
              <p:embed/>
            </p:oleObj>
          </a:graphicData>
        </a:graphic>
      </p:graphicFrame>
      <p:sp>
        <p:nvSpPr>
          <p:cNvPr id="2061" name="Text Box 15"/>
          <p:cNvSpPr txBox="1">
            <a:spLocks noChangeArrowheads="1"/>
          </p:cNvSpPr>
          <p:nvPr/>
        </p:nvSpPr>
        <p:spPr bwMode="auto">
          <a:xfrm>
            <a:off x="927547" y="6484938"/>
            <a:ext cx="3500437" cy="195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" b="1">
                <a:latin typeface="Tahoma" pitchFamily="34" charset="0"/>
                <a:cs typeface="Tahoma" pitchFamily="34" charset="0"/>
              </a:rPr>
              <a:t>Seoul       Tokyo     NewYork   London  Singapore  Hongkong</a:t>
            </a:r>
          </a:p>
        </p:txBody>
      </p:sp>
      <p:sp>
        <p:nvSpPr>
          <p:cNvPr id="2062" name="직사각형 28"/>
          <p:cNvSpPr>
            <a:spLocks noChangeArrowheads="1"/>
          </p:cNvSpPr>
          <p:nvPr/>
        </p:nvSpPr>
        <p:spPr bwMode="auto">
          <a:xfrm>
            <a:off x="566738" y="4633913"/>
            <a:ext cx="587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kumimoji="0" lang="en-US" altLang="ko-KR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㎍</a:t>
            </a:r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kumimoji="0" lang="en-US" altLang="ko-KR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㎥</a:t>
            </a:r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grpSp>
        <p:nvGrpSpPr>
          <p:cNvPr id="2063" name="그룹 29"/>
          <p:cNvGrpSpPr>
            <a:grpSpLocks/>
          </p:cNvGrpSpPr>
          <p:nvPr/>
        </p:nvGrpSpPr>
        <p:grpSpPr bwMode="auto">
          <a:xfrm>
            <a:off x="1035050" y="5937250"/>
            <a:ext cx="2936875" cy="231775"/>
            <a:chOff x="991775" y="5971313"/>
            <a:chExt cx="3150523" cy="232024"/>
          </a:xfrm>
        </p:grpSpPr>
        <p:sp>
          <p:nvSpPr>
            <p:cNvPr id="2077" name="Line 127"/>
            <p:cNvSpPr>
              <a:spLocks noChangeShapeType="1"/>
            </p:cNvSpPr>
            <p:nvPr/>
          </p:nvSpPr>
          <p:spPr bwMode="auto">
            <a:xfrm>
              <a:off x="991775" y="5971313"/>
              <a:ext cx="31505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2078" name="Text Box 132"/>
            <p:cNvSpPr txBox="1">
              <a:spLocks noChangeArrowheads="1"/>
            </p:cNvSpPr>
            <p:nvPr/>
          </p:nvSpPr>
          <p:spPr bwMode="auto">
            <a:xfrm>
              <a:off x="1457814" y="6019430"/>
              <a:ext cx="2431881" cy="18390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kumimoji="0" lang="en-US" altLang="ko-KR" sz="1200" b="1" dirty="0">
                  <a:latin typeface="Tahoma" pitchFamily="34" charset="0"/>
                  <a:cs typeface="Tahoma" pitchFamily="34" charset="0"/>
                </a:rPr>
                <a:t>WHO Air Quality Standards</a:t>
              </a:r>
            </a:p>
          </p:txBody>
        </p:sp>
      </p:grpSp>
      <p:grpSp>
        <p:nvGrpSpPr>
          <p:cNvPr id="2064" name="그룹 32"/>
          <p:cNvGrpSpPr>
            <a:grpSpLocks/>
          </p:cNvGrpSpPr>
          <p:nvPr/>
        </p:nvGrpSpPr>
        <p:grpSpPr bwMode="auto">
          <a:xfrm>
            <a:off x="1035050" y="5191125"/>
            <a:ext cx="2936875" cy="231775"/>
            <a:chOff x="991775" y="5971313"/>
            <a:chExt cx="3150523" cy="233586"/>
          </a:xfrm>
        </p:grpSpPr>
        <p:sp>
          <p:nvSpPr>
            <p:cNvPr id="2075" name="Line 127"/>
            <p:cNvSpPr>
              <a:spLocks noChangeShapeType="1"/>
            </p:cNvSpPr>
            <p:nvPr/>
          </p:nvSpPr>
          <p:spPr bwMode="auto">
            <a:xfrm>
              <a:off x="991775" y="5971313"/>
              <a:ext cx="31505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2076" name="Text Box 132"/>
            <p:cNvSpPr txBox="1">
              <a:spLocks noChangeArrowheads="1"/>
            </p:cNvSpPr>
            <p:nvPr/>
          </p:nvSpPr>
          <p:spPr bwMode="auto">
            <a:xfrm>
              <a:off x="1447485" y="6019430"/>
              <a:ext cx="2586648" cy="185469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kumimoji="0" lang="en-US" altLang="ko-KR" sz="1200" b="1" dirty="0">
                  <a:latin typeface="Tahoma" pitchFamily="34" charset="0"/>
                  <a:cs typeface="Tahoma" pitchFamily="34" charset="0"/>
                </a:rPr>
                <a:t>KOREA Air Quality Standards</a:t>
              </a:r>
            </a:p>
          </p:txBody>
        </p:sp>
      </p:grpSp>
      <p:graphicFrame>
        <p:nvGraphicFramePr>
          <p:cNvPr id="2051" name="차트 35"/>
          <p:cNvGraphicFramePr>
            <a:graphicFrameLocks/>
          </p:cNvGraphicFramePr>
          <p:nvPr/>
        </p:nvGraphicFramePr>
        <p:xfrm>
          <a:off x="4754563" y="4768850"/>
          <a:ext cx="3455987" cy="1855788"/>
        </p:xfrm>
        <a:graphic>
          <a:graphicData uri="http://schemas.openxmlformats.org/presentationml/2006/ole">
            <p:oleObj spid="_x0000_s2051" name="워크시트" r:id="rId7" imgW="3457457" imgH="1857507" progId="Excel.Sheet.8">
              <p:embed/>
            </p:oleObj>
          </a:graphicData>
        </a:graphic>
      </p:graphicFrame>
      <p:sp>
        <p:nvSpPr>
          <p:cNvPr id="2065" name="Text Box 15"/>
          <p:cNvSpPr txBox="1">
            <a:spLocks noChangeArrowheads="1"/>
          </p:cNvSpPr>
          <p:nvPr/>
        </p:nvSpPr>
        <p:spPr bwMode="auto">
          <a:xfrm>
            <a:off x="5248598" y="6402090"/>
            <a:ext cx="3176946" cy="1958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" b="1" dirty="0">
                <a:latin typeface="Tahoma" pitchFamily="34" charset="0"/>
                <a:cs typeface="Tahoma" pitchFamily="34" charset="0"/>
              </a:rPr>
              <a:t>Seoul       Tokyo     </a:t>
            </a:r>
            <a:r>
              <a:rPr lang="en-US" altLang="ko-KR" sz="800" b="1" dirty="0" err="1">
                <a:latin typeface="Tahoma" pitchFamily="34" charset="0"/>
                <a:cs typeface="Tahoma" pitchFamily="34" charset="0"/>
              </a:rPr>
              <a:t>NewYork</a:t>
            </a:r>
            <a:r>
              <a:rPr lang="en-US" altLang="ko-KR" sz="800" b="1" dirty="0">
                <a:latin typeface="Tahoma" pitchFamily="34" charset="0"/>
                <a:cs typeface="Tahoma" pitchFamily="34" charset="0"/>
              </a:rPr>
              <a:t>   London  Singapore  </a:t>
            </a:r>
            <a:r>
              <a:rPr lang="en-US" altLang="ko-KR" sz="800" b="1" dirty="0" err="1">
                <a:latin typeface="Tahoma" pitchFamily="34" charset="0"/>
                <a:cs typeface="Tahoma" pitchFamily="34" charset="0"/>
              </a:rPr>
              <a:t>Hongkong</a:t>
            </a:r>
            <a:endParaRPr lang="en-US" altLang="ko-KR" sz="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66" name="직사각형 37"/>
          <p:cNvSpPr>
            <a:spLocks noChangeArrowheads="1"/>
          </p:cNvSpPr>
          <p:nvPr/>
        </p:nvSpPr>
        <p:spPr bwMode="auto">
          <a:xfrm>
            <a:off x="4640263" y="4633913"/>
            <a:ext cx="7096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(ppm/</a:t>
            </a:r>
            <a:r>
              <a:rPr kumimoji="0" lang="en-US" altLang="ko-KR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㎥</a:t>
            </a:r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grpSp>
        <p:nvGrpSpPr>
          <p:cNvPr id="2067" name="그룹 38"/>
          <p:cNvGrpSpPr>
            <a:grpSpLocks/>
          </p:cNvGrpSpPr>
          <p:nvPr/>
        </p:nvGrpSpPr>
        <p:grpSpPr bwMode="auto">
          <a:xfrm>
            <a:off x="5286375" y="5678955"/>
            <a:ext cx="2789714" cy="257607"/>
            <a:chOff x="991775" y="5713151"/>
            <a:chExt cx="3154652" cy="258162"/>
          </a:xfrm>
        </p:grpSpPr>
        <p:sp>
          <p:nvSpPr>
            <p:cNvPr id="2073" name="Line 127"/>
            <p:cNvSpPr>
              <a:spLocks noChangeShapeType="1"/>
            </p:cNvSpPr>
            <p:nvPr/>
          </p:nvSpPr>
          <p:spPr bwMode="auto">
            <a:xfrm>
              <a:off x="991775" y="5971313"/>
              <a:ext cx="31505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33" name="Line 127"/>
            <p:cNvSpPr>
              <a:spLocks noChangeShapeType="1"/>
            </p:cNvSpPr>
            <p:nvPr/>
          </p:nvSpPr>
          <p:spPr bwMode="auto">
            <a:xfrm>
              <a:off x="995904" y="5713151"/>
              <a:ext cx="31505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</p:grpSp>
      <p:graphicFrame>
        <p:nvGraphicFramePr>
          <p:cNvPr id="2052" name="차트 44"/>
          <p:cNvGraphicFramePr>
            <a:graphicFrameLocks/>
          </p:cNvGraphicFramePr>
          <p:nvPr/>
        </p:nvGraphicFramePr>
        <p:xfrm>
          <a:off x="611188" y="2776538"/>
          <a:ext cx="3455987" cy="1930400"/>
        </p:xfrm>
        <a:graphic>
          <a:graphicData uri="http://schemas.openxmlformats.org/presentationml/2006/ole">
            <p:oleObj spid="_x0000_s2052" name="워크시트" r:id="rId8" imgW="3457457" imgH="1923972" progId="Excel.Sheet.8">
              <p:embed/>
            </p:oleObj>
          </a:graphicData>
        </a:graphic>
      </p:graphicFrame>
      <p:sp>
        <p:nvSpPr>
          <p:cNvPr id="2068" name="직사각형 46"/>
          <p:cNvSpPr>
            <a:spLocks noChangeArrowheads="1"/>
          </p:cNvSpPr>
          <p:nvPr/>
        </p:nvSpPr>
        <p:spPr bwMode="auto">
          <a:xfrm>
            <a:off x="566738" y="2641600"/>
            <a:ext cx="5873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kumimoji="0" lang="en-US" altLang="ko-KR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㎍</a:t>
            </a:r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kumimoji="0" lang="en-US" altLang="ko-KR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㎥</a:t>
            </a:r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graphicFrame>
        <p:nvGraphicFramePr>
          <p:cNvPr id="2053" name="차트 53"/>
          <p:cNvGraphicFramePr>
            <a:graphicFrameLocks/>
          </p:cNvGraphicFramePr>
          <p:nvPr/>
        </p:nvGraphicFramePr>
        <p:xfrm>
          <a:off x="4857750" y="2776538"/>
          <a:ext cx="3417888" cy="1911350"/>
        </p:xfrm>
        <a:graphic>
          <a:graphicData uri="http://schemas.openxmlformats.org/presentationml/2006/ole">
            <p:oleObj spid="_x0000_s2053" name="워크시트" r:id="rId9" imgW="3419424" imgH="1905059" progId="Excel.Sheet.8">
              <p:embed/>
            </p:oleObj>
          </a:graphicData>
        </a:graphic>
      </p:graphicFrame>
      <p:sp>
        <p:nvSpPr>
          <p:cNvPr id="2069" name="직사각형 30"/>
          <p:cNvSpPr>
            <a:spLocks noChangeArrowheads="1"/>
          </p:cNvSpPr>
          <p:nvPr/>
        </p:nvSpPr>
        <p:spPr bwMode="auto">
          <a:xfrm>
            <a:off x="4643438" y="2633663"/>
            <a:ext cx="7096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(ppm/</a:t>
            </a:r>
            <a:r>
              <a:rPr kumimoji="0" lang="en-US" altLang="ko-KR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㎥</a:t>
            </a:r>
            <a:r>
              <a:rPr kumimoji="0" lang="en-US" altLang="ko-KR" sz="10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2070" name="직사각형 26"/>
          <p:cNvSpPr>
            <a:spLocks noChangeArrowheads="1"/>
          </p:cNvSpPr>
          <p:nvPr/>
        </p:nvSpPr>
        <p:spPr bwMode="auto">
          <a:xfrm>
            <a:off x="7069138" y="149225"/>
            <a:ext cx="207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400">
                <a:solidFill>
                  <a:srgbClr val="404040"/>
                </a:solidFill>
                <a:latin typeface="Tahoma" pitchFamily="34" charset="0"/>
                <a:ea typeface="나눔고딕"/>
                <a:cs typeface="나눔고딕"/>
              </a:rPr>
              <a:t>1. Introduction</a:t>
            </a:r>
            <a:endParaRPr lang="ko-KR" altLang="en-US" sz="1400">
              <a:solidFill>
                <a:srgbClr val="404040"/>
              </a:solidFill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2071" name="TextBox 33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Seoul – Air quality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35" name="직사각형 34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8" name="Text Box 132"/>
          <p:cNvSpPr txBox="1">
            <a:spLocks noChangeArrowheads="1"/>
          </p:cNvSpPr>
          <p:nvPr/>
        </p:nvSpPr>
        <p:spPr bwMode="auto">
          <a:xfrm>
            <a:off x="5460255" y="5502570"/>
            <a:ext cx="2411238" cy="184031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</a:pPr>
            <a:r>
              <a:rPr kumimoji="0" lang="en-US" altLang="ko-KR" sz="1200" b="1" dirty="0">
                <a:latin typeface="Tahoma" pitchFamily="34" charset="0"/>
                <a:cs typeface="Tahoma" pitchFamily="34" charset="0"/>
              </a:rPr>
              <a:t>KOREA Air Quality Standards</a:t>
            </a:r>
          </a:p>
        </p:txBody>
      </p:sp>
      <p:sp>
        <p:nvSpPr>
          <p:cNvPr id="40" name="Text Box 132"/>
          <p:cNvSpPr txBox="1">
            <a:spLocks noChangeArrowheads="1"/>
          </p:cNvSpPr>
          <p:nvPr/>
        </p:nvSpPr>
        <p:spPr bwMode="auto">
          <a:xfrm>
            <a:off x="5544734" y="5998298"/>
            <a:ext cx="2266967" cy="18371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</a:pPr>
            <a:r>
              <a:rPr kumimoji="0" lang="en-US" altLang="ko-KR" sz="1200" b="1" dirty="0">
                <a:latin typeface="Tahoma" pitchFamily="34" charset="0"/>
                <a:cs typeface="Tahoma" pitchFamily="34" charset="0"/>
              </a:rPr>
              <a:t>WHO Air Quality Standards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101013" y="6599238"/>
            <a:ext cx="1042987" cy="258762"/>
          </a:xfrm>
        </p:spPr>
        <p:txBody>
          <a:bodyPr/>
          <a:lstStyle/>
          <a:p>
            <a:pPr>
              <a:defRPr/>
            </a:pPr>
            <a:fld id="{60FD0267-65B8-44F0-9D79-FF847B459E01}" type="slidenum">
              <a:rPr lang="en-US" altLang="ko-KR"/>
              <a:pPr>
                <a:defRPr/>
              </a:pPr>
              <a:t>9</a:t>
            </a:fld>
            <a:endParaRPr lang="en-US" altLang="ko-KR"/>
          </a:p>
        </p:txBody>
      </p:sp>
      <p:grpSp>
        <p:nvGrpSpPr>
          <p:cNvPr id="114690" name="Group 7"/>
          <p:cNvGrpSpPr>
            <a:grpSpLocks/>
          </p:cNvGrpSpPr>
          <p:nvPr/>
        </p:nvGrpSpPr>
        <p:grpSpPr bwMode="auto">
          <a:xfrm>
            <a:off x="501650" y="1042988"/>
            <a:ext cx="4592638" cy="246062"/>
            <a:chOff x="287" y="468"/>
            <a:chExt cx="2893" cy="155"/>
          </a:xfrm>
        </p:grpSpPr>
        <p:pic>
          <p:nvPicPr>
            <p:cNvPr id="114727" name="Picture 8" descr="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" y="482"/>
              <a:ext cx="13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728" name="Text Box 9"/>
            <p:cNvSpPr txBox="1">
              <a:spLocks noChangeArrowheads="1"/>
            </p:cNvSpPr>
            <p:nvPr/>
          </p:nvSpPr>
          <p:spPr bwMode="auto">
            <a:xfrm>
              <a:off x="474" y="468"/>
              <a:ext cx="2706" cy="1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Traffic congestion, resultant air pollution </a:t>
              </a:r>
            </a:p>
          </p:txBody>
        </p:sp>
      </p:grpSp>
      <p:sp>
        <p:nvSpPr>
          <p:cNvPr id="114691" name="내용 개체 틀 2"/>
          <p:cNvSpPr txBox="1">
            <a:spLocks/>
          </p:cNvSpPr>
          <p:nvPr/>
        </p:nvSpPr>
        <p:spPr bwMode="auto">
          <a:xfrm>
            <a:off x="755650" y="1333500"/>
            <a:ext cx="9145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cs typeface="Tahoma" pitchFamily="34" charset="0"/>
              </a:rPr>
              <a:t>78.4% of </a:t>
            </a:r>
            <a:r>
              <a:rPr lang="en-US" altLang="ko-KR" sz="1400" dirty="0">
                <a:latin typeface="Tahoma" pitchFamily="34" charset="0"/>
                <a:ea typeface="나눔고딕"/>
                <a:cs typeface="Tahoma" pitchFamily="34" charset="0"/>
              </a:rPr>
              <a:t>PM10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, 63.8% of NO2, 88.8% of CO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→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main cause is transportation</a:t>
            </a:r>
          </a:p>
          <a:p>
            <a:pPr marL="179388" indent="-250825" eaLnBrk="0" hangingPunct="0">
              <a:lnSpc>
                <a:spcPct val="15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PM10</a:t>
            </a:r>
            <a:r>
              <a:rPr lang="ko-KR" altLang="en-US" sz="1400" dirty="0">
                <a:latin typeface="Tahoma" pitchFamily="34" charset="0"/>
                <a:ea typeface="나눔고딕"/>
                <a:cs typeface="나눔고딕"/>
              </a:rPr>
              <a:t>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from car is </a:t>
            </a:r>
            <a:r>
              <a:rPr lang="en-US" altLang="ko-KR" sz="1400" dirty="0" smtClean="0">
                <a:latin typeface="Tahoma" pitchFamily="34" charset="0"/>
                <a:cs typeface="Tahoma" pitchFamily="34" charset="0"/>
              </a:rPr>
              <a:t>more </a:t>
            </a:r>
            <a:r>
              <a:rPr lang="en-US" altLang="ko-KR" sz="1400" dirty="0">
                <a:latin typeface="Tahoma" pitchFamily="34" charset="0"/>
                <a:cs typeface="Tahoma" pitchFamily="34" charset="0"/>
              </a:rPr>
              <a:t>serious than general dust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  <a:buFontTx/>
              <a:buBlip>
                <a:blip r:embed="rId4"/>
              </a:buBlip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Persons in a car are exposed CO 80% more than bus passengers</a:t>
            </a:r>
          </a:p>
          <a:p>
            <a:pPr marL="179388" indent="-250825" eaLnBrk="0" hangingPunct="0">
              <a:spcBef>
                <a:spcPct val="20000"/>
              </a:spcBef>
              <a:buSzPct val="80000"/>
            </a:pPr>
            <a:r>
              <a:rPr lang="en-US" altLang="ko-KR" sz="1400" dirty="0">
                <a:latin typeface="Tahoma" pitchFamily="34" charset="0"/>
                <a:ea typeface="나눔고딕"/>
                <a:cs typeface="나눔고딕"/>
              </a:rPr>
              <a:t>    (University of Auckland(New Zealand), Etc.) </a:t>
            </a:r>
            <a:endParaRPr lang="en-US" altLang="ko-KR" sz="1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4692" name="AutoShape 3"/>
          <p:cNvSpPr>
            <a:spLocks noChangeArrowheads="1"/>
          </p:cNvSpPr>
          <p:nvPr/>
        </p:nvSpPr>
        <p:spPr bwMode="auto">
          <a:xfrm>
            <a:off x="571500" y="2811463"/>
            <a:ext cx="4000500" cy="357187"/>
          </a:xfrm>
          <a:prstGeom prst="roundRect">
            <a:avLst>
              <a:gd name="adj" fmla="val 21713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ct val="10000"/>
              </a:spcBef>
            </a:pPr>
            <a:r>
              <a:rPr lang="ko-KR" altLang="en-US" sz="14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 </a:t>
            </a:r>
            <a:r>
              <a:rPr lang="en-US" altLang="ko-KR" sz="1400" b="1">
                <a:latin typeface="Tahoma" pitchFamily="34" charset="0"/>
                <a:ea typeface="나눔고딕"/>
                <a:cs typeface="Tahoma" pitchFamily="34" charset="0"/>
                <a:sym typeface="Wingdings" pitchFamily="2" charset="2"/>
              </a:rPr>
              <a:t>Air Pollution Emissions- Current Status</a:t>
            </a:r>
          </a:p>
        </p:txBody>
      </p:sp>
      <p:cxnSp>
        <p:nvCxnSpPr>
          <p:cNvPr id="32" name="직선 연결선 31"/>
          <p:cNvCxnSpPr/>
          <p:nvPr/>
        </p:nvCxnSpPr>
        <p:spPr>
          <a:xfrm flipV="1">
            <a:off x="571500" y="3165475"/>
            <a:ext cx="3856038" cy="31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4694" name="Picture 18" descr="EMB000013580010"/>
          <p:cNvPicPr>
            <a:picLocks noChangeAspect="1" noChangeArrowheads="1"/>
          </p:cNvPicPr>
          <p:nvPr/>
        </p:nvPicPr>
        <p:blipFill>
          <a:blip r:embed="rId5" cstate="print">
            <a:lum bright="4000"/>
          </a:blip>
          <a:srcRect/>
          <a:stretch>
            <a:fillRect/>
          </a:stretch>
        </p:blipFill>
        <p:spPr bwMode="auto">
          <a:xfrm>
            <a:off x="6577013" y="4725988"/>
            <a:ext cx="2316162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2825750"/>
            <a:ext cx="232092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6" name="직사각형 14"/>
          <p:cNvSpPr>
            <a:spLocks noChangeArrowheads="1"/>
          </p:cNvSpPr>
          <p:nvPr/>
        </p:nvSpPr>
        <p:spPr bwMode="auto">
          <a:xfrm>
            <a:off x="5340350" y="3081338"/>
            <a:ext cx="1211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altLang="ko-KR" sz="1200">
                <a:latin typeface="Tahoma" pitchFamily="34" charset="0"/>
                <a:cs typeface="Tahoma" pitchFamily="34" charset="0"/>
              </a:rPr>
              <a:t>(Unit : tons/yr)</a:t>
            </a:r>
            <a:endParaRPr lang="ko-KR" altLang="en-US" sz="1200">
              <a:solidFill>
                <a:srgbClr val="000000"/>
              </a:solidFill>
              <a:latin typeface="Tahoma" pitchFamily="34" charset="0"/>
              <a:ea typeface="나눔고딕"/>
              <a:cs typeface="Tahoma" pitchFamily="34" charset="0"/>
            </a:endParaRPr>
          </a:p>
        </p:txBody>
      </p:sp>
      <p:sp>
        <p:nvSpPr>
          <p:cNvPr id="114697" name="직사각형 16"/>
          <p:cNvSpPr>
            <a:spLocks noChangeArrowheads="1"/>
          </p:cNvSpPr>
          <p:nvPr/>
        </p:nvSpPr>
        <p:spPr bwMode="auto">
          <a:xfrm>
            <a:off x="611188" y="6199188"/>
            <a:ext cx="583247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400" indent="-152400" algn="just">
              <a:lnSpc>
                <a:spcPct val="120000"/>
              </a:lnSpc>
            </a:pPr>
            <a:r>
              <a:rPr lang="en-US" altLang="ko-KR" sz="1200">
                <a:latin typeface="Tahoma" pitchFamily="34" charset="0"/>
                <a:cs typeface="Tahoma" pitchFamily="34" charset="0"/>
              </a:rPr>
              <a:t>※ Source : National Air Pollutions Emission in 2006, </a:t>
            </a:r>
          </a:p>
          <a:p>
            <a:pPr marL="152400" indent="-152400" algn="just">
              <a:lnSpc>
                <a:spcPct val="120000"/>
              </a:lnSpc>
            </a:pPr>
            <a:r>
              <a:rPr lang="en-US" altLang="ko-KR" sz="1200">
                <a:latin typeface="Tahoma" pitchFamily="34" charset="0"/>
                <a:cs typeface="Tahoma" pitchFamily="34" charset="0"/>
              </a:rPr>
              <a:t>                   Nov. 2008 National Institute of Environmental Research</a:t>
            </a:r>
            <a:endParaRPr lang="en-US" altLang="ko-KR" sz="12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5405" name="Group 45"/>
          <p:cNvGraphicFramePr>
            <a:graphicFrameLocks noGrp="1"/>
          </p:cNvGraphicFramePr>
          <p:nvPr/>
        </p:nvGraphicFramePr>
        <p:xfrm>
          <a:off x="642938" y="3357563"/>
          <a:ext cx="5818187" cy="2881314"/>
        </p:xfrm>
        <a:graphic>
          <a:graphicData uri="http://schemas.openxmlformats.org/drawingml/2006/table">
            <a:tbl>
              <a:tblPr/>
              <a:tblGrid>
                <a:gridCol w="349250"/>
                <a:gridCol w="1397000"/>
                <a:gridCol w="1357312"/>
                <a:gridCol w="1357313"/>
                <a:gridCol w="1357312"/>
              </a:tblGrid>
              <a:tr h="3524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PM10</a:t>
                      </a:r>
                      <a:endParaRPr kumimoji="0" lang="en-US" altLang="ko-K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NOx</a:t>
                      </a:r>
                      <a:endParaRPr kumimoji="0" lang="en-US" altLang="ko-K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CO</a:t>
                      </a:r>
                      <a:endParaRPr kumimoji="0" lang="en-US" altLang="ko-K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Nationwide </a:t>
                      </a:r>
                      <a:endParaRPr kumimoji="0" lang="en-US" altLang="ko-KR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64,795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1,274,969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829,938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Road Transportation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(Contribution)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23,911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(36.9%)</a:t>
                      </a:r>
                      <a:endParaRPr kumimoji="0" lang="ko-K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450,080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(35.3%)</a:t>
                      </a:r>
                      <a:endParaRPr kumimoji="0" lang="ko-K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610,762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(73.6%)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Seoul </a:t>
                      </a:r>
                      <a:endParaRPr kumimoji="0" lang="en-US" altLang="ko-KR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3,433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87,893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159,770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Road Transportation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(Contribution)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2,690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(78.4%)</a:t>
                      </a:r>
                      <a:endParaRPr kumimoji="0" lang="ko-K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56,040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(63.8%)</a:t>
                      </a:r>
                      <a:endParaRPr kumimoji="0" lang="ko-K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141,927</a:t>
                      </a:r>
                      <a:endParaRPr kumimoji="0" lang="ko-KR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나눔고딕"/>
                          <a:ea typeface="나눔고딕"/>
                          <a:cs typeface="나눔고딕"/>
                        </a:rPr>
                        <a:t>(88.8%)</a:t>
                      </a:r>
                      <a:endParaRPr kumimoji="0" lang="ko-KR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나눔고딕"/>
                        <a:ea typeface="나눔고딕"/>
                        <a:cs typeface="나눔고딕"/>
                      </a:endParaRPr>
                    </a:p>
                  </a:txBody>
                  <a:tcPr marL="17780" marR="17780" marT="17780" marB="177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724" name="직사각형 26"/>
          <p:cNvSpPr>
            <a:spLocks noChangeArrowheads="1"/>
          </p:cNvSpPr>
          <p:nvPr/>
        </p:nvSpPr>
        <p:spPr bwMode="auto">
          <a:xfrm>
            <a:off x="7069138" y="149225"/>
            <a:ext cx="207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400">
                <a:solidFill>
                  <a:srgbClr val="404040"/>
                </a:solidFill>
                <a:latin typeface="Tahoma" pitchFamily="34" charset="0"/>
                <a:ea typeface="나눔고딕"/>
                <a:cs typeface="나눔고딕"/>
              </a:rPr>
              <a:t>1. Introduction</a:t>
            </a:r>
            <a:endParaRPr lang="ko-KR" altLang="en-US" sz="1400">
              <a:solidFill>
                <a:srgbClr val="404040"/>
              </a:solidFill>
              <a:latin typeface="Tahoma" pitchFamily="34" charset="0"/>
              <a:ea typeface="나눔고딕"/>
              <a:cs typeface="나눔고딕"/>
            </a:endParaRPr>
          </a:p>
        </p:txBody>
      </p:sp>
      <p:sp>
        <p:nvSpPr>
          <p:cNvPr id="114725" name="TextBox 18"/>
          <p:cNvSpPr txBox="1">
            <a:spLocks noChangeArrowheads="1"/>
          </p:cNvSpPr>
          <p:nvPr/>
        </p:nvSpPr>
        <p:spPr bwMode="auto">
          <a:xfrm>
            <a:off x="385763" y="538163"/>
            <a:ext cx="587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08서울한강체 M"/>
                <a:ea typeface="08서울한강체 M"/>
                <a:cs typeface="08서울한강체 M"/>
              </a:rPr>
              <a:t>Seoul – Air quality</a:t>
            </a:r>
            <a:endParaRPr lang="ko-KR" altLang="en-US">
              <a:latin typeface="08서울한강체 M"/>
              <a:ea typeface="08서울한강체 M"/>
              <a:cs typeface="08서울한강체 M"/>
            </a:endParaRPr>
          </a:p>
        </p:txBody>
      </p:sp>
      <p:sp>
        <p:nvSpPr>
          <p:cNvPr id="20" name="직사각형 19"/>
          <p:cNvSpPr/>
          <p:nvPr/>
        </p:nvSpPr>
        <p:spPr>
          <a:xfrm flipV="1">
            <a:off x="428625" y="908050"/>
            <a:ext cx="8643938" cy="460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발표자료(영문)-2003</Template>
  <TotalTime>6664</TotalTime>
  <Words>4881</Words>
  <Application>Microsoft Office PowerPoint</Application>
  <PresentationFormat>화면 슬라이드 쇼(4:3)</PresentationFormat>
  <Paragraphs>1459</Paragraphs>
  <Slides>57</Slides>
  <Notes>57</Notes>
  <HiddenSlides>0</HiddenSlides>
  <MMClips>0</MMClips>
  <ScaleCrop>false</ScaleCrop>
  <HeadingPairs>
    <vt:vector size="6" baseType="variant">
      <vt:variant>
        <vt:lpstr>테마</vt:lpstr>
      </vt:variant>
      <vt:variant>
        <vt:i4>3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1" baseType="lpstr">
      <vt:lpstr>Office 테마</vt:lpstr>
      <vt:lpstr>1_Office 테마</vt:lpstr>
      <vt:lpstr>Office 테마</vt:lpstr>
      <vt:lpstr>워크시트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서울시청</cp:lastModifiedBy>
  <cp:revision>567</cp:revision>
  <dcterms:created xsi:type="dcterms:W3CDTF">2010-03-29T14:54:44Z</dcterms:created>
  <dcterms:modified xsi:type="dcterms:W3CDTF">2012-04-26T09:27:27Z</dcterms:modified>
</cp:coreProperties>
</file>