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1" r:id="rId2"/>
  </p:sldMasterIdLst>
  <p:notesMasterIdLst>
    <p:notesMasterId r:id="rId38"/>
  </p:notesMasterIdLst>
  <p:handoutMasterIdLst>
    <p:handoutMasterId r:id="rId39"/>
  </p:handoutMasterIdLst>
  <p:sldIdLst>
    <p:sldId id="290" r:id="rId3"/>
    <p:sldId id="258" r:id="rId4"/>
    <p:sldId id="319" r:id="rId5"/>
    <p:sldId id="332" r:id="rId6"/>
    <p:sldId id="333" r:id="rId7"/>
    <p:sldId id="335" r:id="rId8"/>
    <p:sldId id="336" r:id="rId9"/>
    <p:sldId id="337" r:id="rId10"/>
    <p:sldId id="401" r:id="rId11"/>
    <p:sldId id="339" r:id="rId12"/>
    <p:sldId id="340" r:id="rId13"/>
    <p:sldId id="338" r:id="rId14"/>
    <p:sldId id="343" r:id="rId15"/>
    <p:sldId id="345" r:id="rId16"/>
    <p:sldId id="347" r:id="rId17"/>
    <p:sldId id="351" r:id="rId18"/>
    <p:sldId id="352" r:id="rId19"/>
    <p:sldId id="358" r:id="rId20"/>
    <p:sldId id="359" r:id="rId21"/>
    <p:sldId id="360" r:id="rId22"/>
    <p:sldId id="361" r:id="rId23"/>
    <p:sldId id="363" r:id="rId24"/>
    <p:sldId id="365" r:id="rId25"/>
    <p:sldId id="369" r:id="rId26"/>
    <p:sldId id="375" r:id="rId27"/>
    <p:sldId id="377" r:id="rId28"/>
    <p:sldId id="398" r:id="rId29"/>
    <p:sldId id="381" r:id="rId30"/>
    <p:sldId id="385" r:id="rId31"/>
    <p:sldId id="387" r:id="rId32"/>
    <p:sldId id="389" r:id="rId33"/>
    <p:sldId id="391" r:id="rId34"/>
    <p:sldId id="393" r:id="rId35"/>
    <p:sldId id="399" r:id="rId36"/>
    <p:sldId id="397" r:id="rId37"/>
  </p:sldIdLst>
  <p:sldSz cx="9144000" cy="6858000" type="screen4x3"/>
  <p:notesSz cx="6735763" cy="9866313"/>
  <p:embeddedFontLst>
    <p:embeddedFont>
      <p:font typeface="나눔고딕" pitchFamily="50" charset="-127"/>
      <p:regular r:id="rId40"/>
      <p:bold r:id="rId41"/>
    </p:embeddedFont>
    <p:embeddedFont>
      <p:font typeface="Century Gothic" pitchFamily="34" charset="0"/>
      <p:regular r:id="rId42"/>
      <p:bold r:id="rId43"/>
      <p:italic r:id="rId44"/>
      <p:boldItalic r:id="rId45"/>
    </p:embeddedFont>
    <p:embeddedFont>
      <p:font typeface="나눔명조 ExtraBold" pitchFamily="18" charset="-127"/>
      <p:bold r:id="rId46"/>
    </p:embeddedFont>
    <p:embeddedFont>
      <p:font typeface="HY헤드라인M" pitchFamily="18" charset="-127"/>
      <p:regular r:id="rId47"/>
    </p:embeddedFont>
    <p:embeddedFont>
      <p:font typeface="Arial Black" pitchFamily="34" charset="0"/>
      <p:bold r:id="rId48"/>
      <p:italic r:id="rId49"/>
    </p:embeddedFont>
    <p:embeddedFont>
      <p:font typeface="HY견명조" pitchFamily="18" charset="-127"/>
      <p:regular r:id="rId50"/>
    </p:embeddedFont>
    <p:embeddedFont>
      <p:font typeface="맑은 고딕" pitchFamily="50" charset="-127"/>
      <p:regular r:id="rId51"/>
      <p:bold r:id="rId52"/>
    </p:embeddedFont>
    <p:embeddedFont>
      <p:font typeface="HY울릉도M" pitchFamily="18" charset="-127"/>
      <p:regular r:id="rId53"/>
    </p:embeddedFont>
    <p:embeddedFont>
      <p:font typeface="HY견고딕" pitchFamily="18" charset="-127"/>
      <p:regular r:id="rId54"/>
    </p:embeddedFont>
    <p:embeddedFont>
      <p:font typeface="휴먼모음T" pitchFamily="18" charset="-127"/>
      <p:regular r:id="rId55"/>
    </p:embeddedFont>
    <p:embeddedFont>
      <p:font typeface="08서울남산체 L" pitchFamily="18" charset="-127"/>
      <p:regular r:id="rId56"/>
    </p:embeddedFont>
    <p:embeddedFont>
      <p:font typeface="Arial Unicode MS" pitchFamily="50" charset="-127"/>
      <p:regular r:id="rId57"/>
    </p:embeddedFont>
    <p:embeddedFont>
      <p:font typeface="MD솔체" pitchFamily="18" charset="-127"/>
      <p:regular r:id="rId58"/>
    </p:embeddedFont>
    <p:embeddedFont>
      <p:font typeface="Verdana" pitchFamily="34" charset="0"/>
      <p:regular r:id="rId59"/>
      <p:bold r:id="rId60"/>
      <p:italic r:id="rId61"/>
      <p:boldItalic r:id="rId62"/>
    </p:embeddedFont>
    <p:embeddedFont>
      <p:font typeface="휴먼태모음T" pitchFamily="18" charset="-127"/>
      <p:regular r:id="rId63"/>
    </p:embeddedFont>
    <p:embeddedFont>
      <p:font typeface="나눔고딕 ExtraBold" pitchFamily="50" charset="-127"/>
      <p:bold r:id="rId6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CC00"/>
    <a:srgbClr val="2D2D2D"/>
    <a:srgbClr val="097399"/>
    <a:srgbClr val="FFCC66"/>
    <a:srgbClr val="282828"/>
    <a:srgbClr val="99CCFF"/>
    <a:srgbClr val="00708A"/>
    <a:srgbClr val="106E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14" autoAdjust="0"/>
    <p:restoredTop sz="98174" autoAdjust="0"/>
  </p:normalViewPr>
  <p:slideViewPr>
    <p:cSldViewPr>
      <p:cViewPr varScale="1">
        <p:scale>
          <a:sx n="85" d="100"/>
          <a:sy n="85" d="100"/>
        </p:scale>
        <p:origin x="-486" y="-78"/>
      </p:cViewPr>
      <p:guideLst>
        <p:guide orient="horz" pos="210"/>
        <p:guide orient="horz" pos="4116"/>
        <p:guide orient="horz" pos="845"/>
        <p:guide orient="horz" pos="3748"/>
        <p:guide orient="horz" pos="618"/>
        <p:guide pos="275"/>
        <p:guide pos="549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106" y="-78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69"/>
          </a:xfrm>
          <a:prstGeom prst="rect">
            <a:avLst/>
          </a:prstGeom>
        </p:spPr>
        <p:txBody>
          <a:bodyPr vert="horz" lIns="90763" tIns="45381" rIns="90763" bIns="4538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9"/>
          </a:xfrm>
          <a:prstGeom prst="rect">
            <a:avLst/>
          </a:prstGeom>
        </p:spPr>
        <p:txBody>
          <a:bodyPr vert="horz" lIns="90763" tIns="45381" rIns="90763" bIns="45381" rtlCol="0"/>
          <a:lstStyle>
            <a:lvl1pPr algn="r">
              <a:defRPr sz="1200"/>
            </a:lvl1pPr>
          </a:lstStyle>
          <a:p>
            <a:fld id="{E0CECFA4-89E8-4268-9C88-1ED14DC42D0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0868"/>
            <a:ext cx="2919565" cy="493868"/>
          </a:xfrm>
          <a:prstGeom prst="rect">
            <a:avLst/>
          </a:prstGeom>
        </p:spPr>
        <p:txBody>
          <a:bodyPr vert="horz" lIns="90763" tIns="45381" rIns="90763" bIns="4538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8"/>
          </a:xfrm>
          <a:prstGeom prst="rect">
            <a:avLst/>
          </a:prstGeom>
        </p:spPr>
        <p:txBody>
          <a:bodyPr vert="horz" lIns="90763" tIns="45381" rIns="90763" bIns="45381" rtlCol="0" anchor="b"/>
          <a:lstStyle>
            <a:lvl1pPr algn="r">
              <a:defRPr sz="1200"/>
            </a:lvl1pPr>
          </a:lstStyle>
          <a:p>
            <a:fld id="{7751E4FE-08F6-4517-BD2F-2D3EFB00A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0763" tIns="45381" rIns="90763" bIns="4538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3315"/>
          </a:xfrm>
          <a:prstGeom prst="rect">
            <a:avLst/>
          </a:prstGeom>
        </p:spPr>
        <p:txBody>
          <a:bodyPr vert="horz" lIns="90763" tIns="45381" rIns="90763" bIns="45381" rtlCol="0"/>
          <a:lstStyle>
            <a:lvl1pPr algn="r">
              <a:defRPr sz="1200"/>
            </a:lvl1pPr>
          </a:lstStyle>
          <a:p>
            <a:fld id="{B8AEEFE4-19A1-4A65-B089-0C267B1C7D65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58813"/>
            <a:ext cx="5151437" cy="386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1" rIns="90763" bIns="4538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0763" tIns="45381" rIns="90763" bIns="4538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0763" tIns="45381" rIns="90763" bIns="4538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1" cy="493315"/>
          </a:xfrm>
          <a:prstGeom prst="rect">
            <a:avLst/>
          </a:prstGeom>
        </p:spPr>
        <p:txBody>
          <a:bodyPr vert="horz" lIns="90763" tIns="45381" rIns="90763" bIns="45381" rtlCol="0" anchor="b"/>
          <a:lstStyle>
            <a:lvl1pPr algn="r">
              <a:defRPr sz="1200"/>
            </a:lvl1pPr>
          </a:lstStyle>
          <a:p>
            <a:fld id="{A076184B-23F9-4FFD-8DCA-0B8A99BF55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92163" y="658813"/>
            <a:ext cx="5151437" cy="3863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658813"/>
            <a:ext cx="5151437" cy="3863975"/>
          </a:xfrm>
          <a:ln/>
        </p:spPr>
      </p:sp>
      <p:sp>
        <p:nvSpPr>
          <p:cNvPr id="4" name="슬라이드 노트 개체 틀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658813"/>
            <a:ext cx="5151437" cy="3863975"/>
          </a:xfrm>
          <a:ln/>
        </p:spPr>
      </p:sp>
      <p:sp>
        <p:nvSpPr>
          <p:cNvPr id="4" name="슬라이드 노트 개체 틀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658813"/>
            <a:ext cx="5151437" cy="3863975"/>
          </a:xfrm>
          <a:ln/>
        </p:spPr>
      </p:sp>
      <p:sp>
        <p:nvSpPr>
          <p:cNvPr id="4" name="슬라이드 노트 개체 틀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92163" y="658813"/>
            <a:ext cx="5151437" cy="3863975"/>
          </a:xfrm>
        </p:spPr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. </a:t>
            </a:r>
            <a:r>
              <a:rPr lang="ko-KR" altLang="en-US" smtClean="0"/>
              <a:t>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0056" y="3429000"/>
            <a:ext cx="7772400" cy="13267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23528" y="4974952"/>
            <a:ext cx="7776864" cy="814222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15020" y="780721"/>
            <a:ext cx="2037432" cy="77607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360072" y="929928"/>
            <a:ext cx="6396012" cy="30073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9" name="내용 개체 틀 2"/>
          <p:cNvSpPr>
            <a:spLocks noGrp="1"/>
          </p:cNvSpPr>
          <p:nvPr>
            <p:ph idx="10"/>
          </p:nvPr>
        </p:nvSpPr>
        <p:spPr>
          <a:xfrm>
            <a:off x="2362612" y="1168114"/>
            <a:ext cx="6385852" cy="388640"/>
          </a:xfrm>
        </p:spPr>
        <p:txBody>
          <a:bodyPr anchor="ctr"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6B14-DCC9-4090-89EC-4C6A97DA4ACB}" type="datetime1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0293-2F10-422D-8560-92AC806F2D23}" type="datetime1">
              <a:rPr lang="ko-KR" altLang="en-US" smtClean="0"/>
              <a:pPr>
                <a:defRPr/>
              </a:pPr>
              <a:t>2012/05/10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A3E8-4F1F-4DED-A38A-70DB99D4D8A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309F768-283D-4907-BCF7-3E8DD80A820A}" type="datetime1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  <p:sldLayoutId id="2147483649" r:id="rId6"/>
    <p:sldLayoutId id="2147483690" r:id="rId7"/>
  </p:sldLayoutIdLst>
  <p:transition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500" b="1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40E9-F96B-443B-8708-C7576A85F17E}" type="datetimeFigureOut">
              <a:rPr lang="ko-KR" altLang="en-US" smtClean="0"/>
              <a:pPr/>
              <a:t>2012/05/10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DC69-1EDD-45CD-B586-B75945EDB7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시장실_포스트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386104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14338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spc="-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Beyond </a:t>
            </a:r>
            <a:r>
              <a:rPr lang="en-US" altLang="ko-KR" sz="4800" b="1" spc="-50" smtClean="0">
                <a:solidFill>
                  <a:schemeClr val="accent2"/>
                </a:solidFill>
                <a:latin typeface="나눔고딕" pitchFamily="50" charset="-127"/>
                <a:ea typeface="나눔고딕" pitchFamily="50" charset="-127"/>
              </a:rPr>
              <a:t>“Creativity”</a:t>
            </a:r>
            <a:endParaRPr lang="en-US" altLang="ko-KR" sz="4800" b="1" spc="-50" dirty="0" smtClean="0">
              <a:solidFill>
                <a:schemeClr val="accent2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4800" b="1" spc="-5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                     towards </a:t>
            </a:r>
            <a:r>
              <a:rPr lang="en-US" altLang="ko-KR" sz="4800" b="1" spc="-50" smtClean="0">
                <a:solidFill>
                  <a:srgbClr val="FFC000"/>
                </a:solidFill>
                <a:latin typeface="나눔고딕" pitchFamily="50" charset="-127"/>
                <a:ea typeface="나눔고딕" pitchFamily="50" charset="-127"/>
              </a:rPr>
              <a:t>“Hope”</a:t>
            </a:r>
            <a:endParaRPr lang="en-US" altLang="ko-KR" sz="4800" b="1" spc="-50" dirty="0" smtClean="0">
              <a:solidFill>
                <a:srgbClr val="FFC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" y="6281988"/>
            <a:ext cx="5072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|   Vision and Creativity Promotion Division</a:t>
            </a:r>
            <a:r>
              <a:rPr lang="ko-KR" altLang="en-US" sz="16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en-US" altLang="ko-KR" sz="16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|  2012 </a:t>
            </a:r>
            <a:endParaRPr lang="en-US" altLang="ko-KR" sz="16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8"/>
          <p:cNvSpPr txBox="1">
            <a:spLocks noChangeArrowheads="1"/>
          </p:cNvSpPr>
          <p:nvPr/>
        </p:nvSpPr>
        <p:spPr bwMode="auto">
          <a:xfrm>
            <a:off x="2700338" y="2417763"/>
            <a:ext cx="5291833" cy="38935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1. Concept and Definition</a:t>
            </a:r>
            <a:endParaRPr lang="ko-KR" altLang="en-US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2. Basics for Creative Administration: </a:t>
            </a:r>
            <a:br>
              <a:rPr lang="en-US" altLang="ko-KR" sz="2000">
                <a:solidFill>
                  <a:schemeClr val="bg1"/>
                </a:solidFill>
              </a:rPr>
            </a:br>
            <a:r>
              <a:rPr lang="en-US" altLang="ko-KR" sz="2000">
                <a:solidFill>
                  <a:schemeClr val="bg1"/>
                </a:solidFill>
              </a:rPr>
              <a:t>Establishing “Creative Infrastructure”</a:t>
            </a:r>
            <a:endParaRPr lang="ko-KR" altLang="en-US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3. Creative Proposal System</a:t>
            </a:r>
            <a:endParaRPr lang="ko-KR" altLang="en-US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4. Creative Implementation System</a:t>
            </a:r>
            <a:endParaRPr lang="ko-KR" altLang="en-US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5. Evaluation &amp; Incentive System</a:t>
            </a:r>
            <a:endParaRPr lang="ko-KR" altLang="en-US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6. Creating a Creative Organizational Culture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4340" name="Line 1031"/>
          <p:cNvSpPr>
            <a:spLocks noChangeShapeType="1"/>
          </p:cNvSpPr>
          <p:nvPr/>
        </p:nvSpPr>
        <p:spPr bwMode="auto">
          <a:xfrm>
            <a:off x="2809875" y="4140200"/>
            <a:ext cx="5621338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1" name="Text Box 1032"/>
          <p:cNvSpPr txBox="1">
            <a:spLocks noChangeArrowheads="1"/>
          </p:cNvSpPr>
          <p:nvPr/>
        </p:nvSpPr>
        <p:spPr bwMode="auto">
          <a:xfrm>
            <a:off x="1893888" y="1071546"/>
            <a:ext cx="7250112" cy="10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3000" b="1">
                <a:solidFill>
                  <a:schemeClr val="bg1"/>
                </a:solidFill>
                <a:latin typeface="Arial Black" pitchFamily="34" charset="0"/>
                <a:ea typeface="HY견명조" pitchFamily="18" charset="-127"/>
              </a:rPr>
              <a:t>II. New Administrative Paradigm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ko-KR" altLang="en-US" sz="2800" b="1">
                <a:solidFill>
                  <a:schemeClr val="bg1"/>
                </a:solidFill>
                <a:latin typeface="Arial Black" pitchFamily="34" charset="0"/>
                <a:ea typeface="HY견명조" pitchFamily="18" charset="-127"/>
              </a:rPr>
              <a:t>   </a:t>
            </a:r>
            <a:r>
              <a:rPr lang="ko-KR" altLang="en-US" sz="280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en-US" altLang="ko-KR" sz="2800">
                <a:solidFill>
                  <a:schemeClr val="bg1"/>
                </a:solidFill>
                <a:latin typeface="Arial Black" pitchFamily="34" charset="0"/>
              </a:rPr>
              <a:t>– Creative Administration</a:t>
            </a:r>
            <a:endParaRPr lang="ko-KR" alt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342" name="Line 1033"/>
          <p:cNvSpPr>
            <a:spLocks noChangeShapeType="1"/>
          </p:cNvSpPr>
          <p:nvPr/>
        </p:nvSpPr>
        <p:spPr bwMode="auto">
          <a:xfrm>
            <a:off x="2814638" y="3563938"/>
            <a:ext cx="5616575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3" name="Line 1034"/>
          <p:cNvSpPr>
            <a:spLocks noChangeShapeType="1"/>
          </p:cNvSpPr>
          <p:nvPr/>
        </p:nvSpPr>
        <p:spPr bwMode="auto">
          <a:xfrm>
            <a:off x="2814638" y="3021013"/>
            <a:ext cx="5616575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4" name="Line 1031"/>
          <p:cNvSpPr>
            <a:spLocks noChangeShapeType="1"/>
          </p:cNvSpPr>
          <p:nvPr/>
        </p:nvSpPr>
        <p:spPr bwMode="auto">
          <a:xfrm>
            <a:off x="2814638" y="5802313"/>
            <a:ext cx="554355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5" name="Line 1033"/>
          <p:cNvSpPr>
            <a:spLocks noChangeShapeType="1"/>
          </p:cNvSpPr>
          <p:nvPr/>
        </p:nvSpPr>
        <p:spPr bwMode="auto">
          <a:xfrm>
            <a:off x="2819400" y="5226050"/>
            <a:ext cx="5611813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6" name="Line 1034"/>
          <p:cNvSpPr>
            <a:spLocks noChangeShapeType="1"/>
          </p:cNvSpPr>
          <p:nvPr/>
        </p:nvSpPr>
        <p:spPr bwMode="auto">
          <a:xfrm>
            <a:off x="2819400" y="4683125"/>
            <a:ext cx="5611813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4347" name="Line 1031"/>
          <p:cNvSpPr>
            <a:spLocks noChangeShapeType="1"/>
          </p:cNvSpPr>
          <p:nvPr/>
        </p:nvSpPr>
        <p:spPr bwMode="auto">
          <a:xfrm>
            <a:off x="2814638" y="6381750"/>
            <a:ext cx="554355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ChangeArrowheads="1"/>
          </p:cNvSpPr>
          <p:nvPr/>
        </p:nvSpPr>
        <p:spPr bwMode="auto">
          <a:xfrm>
            <a:off x="0" y="2063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/>
          </a:p>
        </p:txBody>
      </p:sp>
      <p:sp>
        <p:nvSpPr>
          <p:cNvPr id="136198" name="WordArt 6"/>
          <p:cNvSpPr>
            <a:spLocks noChangeArrowheads="1" noChangeShapeType="1" noTextEdit="1"/>
          </p:cNvSpPr>
          <p:nvPr/>
        </p:nvSpPr>
        <p:spPr bwMode="auto">
          <a:xfrm>
            <a:off x="1404938" y="5084763"/>
            <a:ext cx="6191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Y견고딕"/>
                <a:ea typeface="HY견고딕"/>
              </a:rPr>
              <a:t>Put ourselves in </a:t>
            </a:r>
            <a:r>
              <a:rPr lang="en-US" altLang="ko-KR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Y견고딕"/>
                <a:ea typeface="HY견고딕"/>
              </a:rPr>
              <a:t>citizens</a:t>
            </a:r>
            <a:r>
              <a:rPr lang="en-US" altLang="ko-KR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맑은 고딕"/>
                <a:ea typeface="맑은 고딕"/>
              </a:rPr>
              <a:t>'</a:t>
            </a:r>
            <a:r>
              <a:rPr lang="en-US" altLang="ko-KR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Y견고딕"/>
                <a:ea typeface="HY견고딕"/>
              </a:rPr>
              <a:t> </a:t>
            </a:r>
            <a:r>
              <a:rPr lang="en-US" altLang="ko-K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Y견고딕"/>
                <a:ea typeface="HY견고딕"/>
              </a:rPr>
              <a:t>shoes</a:t>
            </a:r>
            <a:endParaRPr lang="ko-KR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1. </a:t>
            </a:r>
            <a:r>
              <a:rPr lang="en-US" altLang="ko-KR" sz="2800">
                <a:solidFill>
                  <a:schemeClr val="bg1"/>
                </a:solidFill>
              </a:rPr>
              <a:t>C</a:t>
            </a:r>
            <a:r>
              <a:rPr lang="en-US" altLang="ko-KR" sz="2400">
                <a:solidFill>
                  <a:schemeClr val="bg1"/>
                </a:solidFill>
              </a:rPr>
              <a:t>oncept and </a:t>
            </a:r>
            <a:r>
              <a:rPr lang="en-US" altLang="ko-KR" sz="2800">
                <a:solidFill>
                  <a:schemeClr val="bg1"/>
                </a:solidFill>
              </a:rPr>
              <a:t>Definition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468313" y="1916113"/>
            <a:ext cx="8459787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0" lang="en-US" altLang="ko-KR" sz="2400" b="1" i="1">
                <a:solidFill>
                  <a:schemeClr val="bg1"/>
                </a:solidFill>
                <a:latin typeface="Times New Roman" pitchFamily="18" charset="0"/>
              </a:rPr>
              <a:t>Nurturing an innovative learning environment in government and encouraging voluntary and continuous creative proposals from all city government officials in order to </a:t>
            </a:r>
          </a:p>
          <a:p>
            <a:pPr algn="l">
              <a:lnSpc>
                <a:spcPct val="120000"/>
              </a:lnSpc>
            </a:pPr>
            <a:r>
              <a:rPr kumimoji="0" lang="en-US" altLang="ko-KR" sz="2400" b="1" i="1">
                <a:solidFill>
                  <a:schemeClr val="accent2"/>
                </a:solidFill>
                <a:latin typeface="Times New Roman" pitchFamily="18" charset="0"/>
              </a:rPr>
              <a:t>increase the happiness and quality-of-life of citizens</a:t>
            </a:r>
            <a:r>
              <a:rPr kumimoji="0" lang="en-US" altLang="ko-KR" sz="2400" b="1" i="1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kumimoji="0" lang="ko-KR" altLang="en-US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6" name="AutoShape 18"/>
          <p:cNvSpPr>
            <a:spLocks noChangeArrowheads="1"/>
          </p:cNvSpPr>
          <p:nvPr/>
        </p:nvSpPr>
        <p:spPr bwMode="auto">
          <a:xfrm rot="10800000" flipH="1">
            <a:off x="434975" y="1290638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tx1"/>
                </a:solidFill>
              </a:rPr>
              <a:t> </a:t>
            </a:r>
            <a:r>
              <a:rPr kumimoji="0" lang="en-US" altLang="ko-KR" sz="2400">
                <a:solidFill>
                  <a:schemeClr val="bg1"/>
                </a:solidFill>
              </a:rPr>
              <a:t>Definition </a:t>
            </a:r>
            <a:r>
              <a:rPr kumimoji="0" lang="en-US" altLang="ko-KR" sz="2400" smtClean="0">
                <a:solidFill>
                  <a:schemeClr val="bg1"/>
                </a:solidFill>
              </a:rPr>
              <a:t>of</a:t>
            </a:r>
            <a:endParaRPr kumimoji="0" lang="en-US" altLang="ko-KR" sz="2400">
              <a:solidFill>
                <a:schemeClr val="bg1"/>
              </a:solidFill>
            </a:endParaRPr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642938" y="1857375"/>
            <a:ext cx="57150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5368" name="Line 14"/>
          <p:cNvSpPr>
            <a:spLocks noChangeShapeType="1"/>
          </p:cNvSpPr>
          <p:nvPr/>
        </p:nvSpPr>
        <p:spPr bwMode="auto">
          <a:xfrm>
            <a:off x="512763" y="4713288"/>
            <a:ext cx="57150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5369" name="WordArt 15"/>
          <p:cNvSpPr>
            <a:spLocks noChangeArrowheads="1" noChangeShapeType="1" noTextEdit="1"/>
          </p:cNvSpPr>
          <p:nvPr/>
        </p:nvSpPr>
        <p:spPr bwMode="auto">
          <a:xfrm>
            <a:off x="506413" y="4292600"/>
            <a:ext cx="20891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Basic Philosophy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2771775" y="1412875"/>
            <a:ext cx="3705225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000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"Creative Administration" </a:t>
            </a:r>
            <a:endParaRPr lang="ko-KR" altLang="en-US" sz="2000" kern="1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-10805"/>
            <a:ext cx="913765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gray">
          <a:xfrm>
            <a:off x="142844" y="91629"/>
            <a:ext cx="84915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altLang="ko-KR" sz="2400">
              <a:solidFill>
                <a:schemeClr val="bg1"/>
              </a:solidFill>
            </a:endParaRPr>
          </a:p>
        </p:txBody>
      </p:sp>
      <p:sp>
        <p:nvSpPr>
          <p:cNvPr id="13316" name="AutoShape 18"/>
          <p:cNvSpPr>
            <a:spLocks noChangeArrowheads="1"/>
          </p:cNvSpPr>
          <p:nvPr/>
        </p:nvSpPr>
        <p:spPr bwMode="auto">
          <a:xfrm rot="10800000" flipH="1">
            <a:off x="468313" y="982663"/>
            <a:ext cx="4608512" cy="933450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/>
                </a:solidFill>
              </a:rPr>
              <a:t>Road Map for </a:t>
            </a:r>
          </a:p>
          <a:p>
            <a:pPr algn="l"/>
            <a:r>
              <a:rPr kumimoji="0" lang="en-US" altLang="ko-KR" sz="2400">
                <a:solidFill>
                  <a:schemeClr val="bg1"/>
                </a:solidFill>
              </a:rPr>
              <a:t>Creative Administration</a:t>
            </a:r>
          </a:p>
        </p:txBody>
      </p:sp>
      <p:sp>
        <p:nvSpPr>
          <p:cNvPr id="13317" name="Line 14"/>
          <p:cNvSpPr>
            <a:spLocks noChangeShapeType="1"/>
          </p:cNvSpPr>
          <p:nvPr/>
        </p:nvSpPr>
        <p:spPr bwMode="auto">
          <a:xfrm>
            <a:off x="285720" y="1857364"/>
            <a:ext cx="5715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84738" name="AutoShape 66"/>
          <p:cNvSpPr>
            <a:spLocks noChangeArrowheads="1"/>
          </p:cNvSpPr>
          <p:nvPr/>
        </p:nvSpPr>
        <p:spPr bwMode="auto">
          <a:xfrm rot="10443842" flipH="1">
            <a:off x="-900113" y="-333375"/>
            <a:ext cx="7761288" cy="6283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13" y="9993"/>
                </a:moveTo>
                <a:cubicBezTo>
                  <a:pt x="15021" y="7751"/>
                  <a:pt x="13075" y="6116"/>
                  <a:pt x="10800" y="6116"/>
                </a:cubicBezTo>
                <a:cubicBezTo>
                  <a:pt x="9347" y="6115"/>
                  <a:pt x="7976" y="6790"/>
                  <a:pt x="7089" y="7941"/>
                </a:cubicBezTo>
                <a:lnTo>
                  <a:pt x="2245" y="4208"/>
                </a:lnTo>
                <a:cubicBezTo>
                  <a:pt x="4289" y="1554"/>
                  <a:pt x="7450" y="-1"/>
                  <a:pt x="10800" y="0"/>
                </a:cubicBezTo>
                <a:cubicBezTo>
                  <a:pt x="16046" y="0"/>
                  <a:pt x="20534" y="3770"/>
                  <a:pt x="21438" y="8939"/>
                </a:cubicBezTo>
                <a:lnTo>
                  <a:pt x="24098" y="8474"/>
                </a:lnTo>
                <a:lnTo>
                  <a:pt x="19418" y="15138"/>
                </a:lnTo>
                <a:lnTo>
                  <a:pt x="12754" y="10458"/>
                </a:lnTo>
                <a:lnTo>
                  <a:pt x="15413" y="9993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o-KR" altLang="en-US"/>
          </a:p>
        </p:txBody>
      </p:sp>
      <p:sp>
        <p:nvSpPr>
          <p:cNvPr id="128018" name="Oval 74"/>
          <p:cNvSpPr>
            <a:spLocks noChangeArrowheads="1"/>
          </p:cNvSpPr>
          <p:nvPr/>
        </p:nvSpPr>
        <p:spPr bwMode="auto">
          <a:xfrm>
            <a:off x="807875" y="4037398"/>
            <a:ext cx="2122487" cy="1735137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2F233B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18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Introduction &amp;  </a:t>
            </a:r>
          </a:p>
          <a:p>
            <a:r>
              <a:rPr lang="en-US" altLang="ko-KR" sz="18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Boom up </a:t>
            </a:r>
            <a:endParaRPr lang="ko-KR" altLang="en-US" sz="18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8019" name="Oval 72"/>
          <p:cNvSpPr>
            <a:spLocks noChangeArrowheads="1"/>
          </p:cNvSpPr>
          <p:nvPr/>
        </p:nvSpPr>
        <p:spPr bwMode="auto">
          <a:xfrm>
            <a:off x="3353022" y="3714752"/>
            <a:ext cx="2376487" cy="173355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3B230C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altLang="ko-KR" sz="2000" smtClean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en-US" altLang="ko-KR" sz="200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Establishment </a:t>
            </a:r>
            <a:r>
              <a:rPr lang="en-US" altLang="ko-KR" sz="20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0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0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en-US" altLang="ko-KR" sz="200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Advancement</a:t>
            </a:r>
          </a:p>
          <a:p>
            <a:pPr algn="l"/>
            <a:endParaRPr lang="ko-KR" altLang="en-US" sz="18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8020" name="Oval 70"/>
          <p:cNvSpPr>
            <a:spLocks noChangeArrowheads="1"/>
          </p:cNvSpPr>
          <p:nvPr/>
        </p:nvSpPr>
        <p:spPr bwMode="auto">
          <a:xfrm>
            <a:off x="4623224" y="1606550"/>
            <a:ext cx="2376487" cy="1735138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C2F0C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ko-KR" sz="20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Intensification </a:t>
            </a:r>
            <a:br>
              <a:rPr lang="en-US" altLang="ko-KR" sz="20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0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en-US" altLang="ko-KR" sz="200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Spreading</a:t>
            </a:r>
            <a:endParaRPr lang="ko-KR" altLang="en-US" sz="200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0" y="5857892"/>
            <a:ext cx="5616575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altLang="ko-KR" sz="16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HY헤드라인M" pitchFamily="18" charset="-127"/>
              </a:rPr>
              <a:t>Setting up basic infrastructure &amp; overall systems</a:t>
            </a:r>
          </a:p>
          <a:p>
            <a:pPr algn="l">
              <a:spcBef>
                <a:spcPct val="20000"/>
              </a:spcBef>
              <a:defRPr/>
            </a:pPr>
            <a:r>
              <a:rPr lang="en-US" altLang="ko-KR" sz="1600" b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HY헤드라인M" pitchFamily="18" charset="-127"/>
              </a:rPr>
              <a:t>Establishing the basis for a creative organizational culture</a:t>
            </a:r>
            <a:endParaRPr lang="ko-KR" altLang="en-US" sz="1600" b="1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5500694" y="4929198"/>
            <a:ext cx="3816350" cy="111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altLang="ko-KR" sz="1600" b="1">
                <a:solidFill>
                  <a:schemeClr val="accent6"/>
                </a:solidFill>
                <a:latin typeface="Times New Roman" pitchFamily="18" charset="0"/>
                <a:ea typeface="HY헤드라인M" pitchFamily="18" charset="-127"/>
              </a:rPr>
              <a:t>Modulating by materializing creative administration</a:t>
            </a:r>
          </a:p>
          <a:p>
            <a:pPr algn="l">
              <a:spcBef>
                <a:spcPct val="20000"/>
              </a:spcBef>
              <a:defRPr/>
            </a:pPr>
            <a:r>
              <a:rPr lang="en-US" altLang="ko-KR" sz="1600" b="1">
                <a:solidFill>
                  <a:schemeClr val="accent6"/>
                </a:solidFill>
                <a:latin typeface="Times New Roman" pitchFamily="18" charset="0"/>
                <a:ea typeface="HY헤드라인M" pitchFamily="18" charset="-127"/>
              </a:rPr>
              <a:t>Raising civic awareness on creative administration</a:t>
            </a:r>
            <a:endParaRPr lang="ko-KR" altLang="en-US" sz="1600" b="1">
              <a:solidFill>
                <a:schemeClr val="accent6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5543550" y="3286124"/>
            <a:ext cx="3600450" cy="1119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altLang="ko-KR" sz="1600" b="1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Internalizing and spreading a creative organizational culture,</a:t>
            </a:r>
          </a:p>
          <a:p>
            <a:pPr algn="l">
              <a:spcBef>
                <a:spcPct val="20000"/>
              </a:spcBef>
              <a:defRPr/>
            </a:pPr>
            <a:r>
              <a:rPr lang="en-US" altLang="ko-KR" sz="1600" b="1">
                <a:solidFill>
                  <a:srgbClr val="00B050"/>
                </a:solidFill>
                <a:latin typeface="Times New Roman" pitchFamily="18" charset="0"/>
                <a:ea typeface="HY헤드라인M" pitchFamily="18" charset="-127"/>
              </a:rPr>
              <a:t>Establishing a creativity model and spreading it at home and abroad</a:t>
            </a:r>
            <a:endParaRPr lang="ko-KR" altLang="en-US" sz="1600" b="1">
              <a:solidFill>
                <a:srgbClr val="00B050"/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1. </a:t>
            </a:r>
            <a:r>
              <a:rPr lang="en-US" altLang="ko-KR" sz="2800">
                <a:solidFill>
                  <a:schemeClr val="bg1"/>
                </a:solidFill>
              </a:rPr>
              <a:t>C</a:t>
            </a:r>
            <a:r>
              <a:rPr lang="en-US" altLang="ko-KR" sz="2400">
                <a:solidFill>
                  <a:schemeClr val="bg1"/>
                </a:solidFill>
              </a:rPr>
              <a:t>oncept and </a:t>
            </a:r>
            <a:r>
              <a:rPr lang="en-US" altLang="ko-KR" sz="2800">
                <a:solidFill>
                  <a:schemeClr val="bg1"/>
                </a:solidFill>
              </a:rPr>
              <a:t>Definition</a:t>
            </a:r>
            <a:endParaRPr lang="ko-KR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gray">
          <a:xfrm>
            <a:off x="244475" y="104775"/>
            <a:ext cx="9296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2. Establishing Creative Infrastructure</a:t>
            </a:r>
            <a:endParaRPr lang="ko-KR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436" name="AutoShape 18"/>
          <p:cNvSpPr>
            <a:spLocks noChangeArrowheads="1"/>
          </p:cNvSpPr>
          <p:nvPr/>
        </p:nvSpPr>
        <p:spPr bwMode="auto">
          <a:xfrm rot="10800000" flipH="1">
            <a:off x="96153" y="1285860"/>
            <a:ext cx="4279901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 smtClean="0">
                <a:solidFill>
                  <a:schemeClr val="bg1"/>
                </a:solidFill>
              </a:rPr>
              <a:t>      Prior </a:t>
            </a:r>
            <a:r>
              <a:rPr kumimoji="0" lang="en-US" altLang="ko-KR" sz="2400">
                <a:solidFill>
                  <a:schemeClr val="bg1"/>
                </a:solidFill>
              </a:rPr>
              <a:t>to </a:t>
            </a:r>
            <a:r>
              <a:rPr kumimoji="0" lang="en-US" altLang="ko-KR" sz="2400" smtClean="0">
                <a:solidFill>
                  <a:schemeClr val="bg1"/>
                </a:solidFill>
              </a:rPr>
              <a:t>Starting</a:t>
            </a:r>
            <a:r>
              <a:rPr kumimoji="0" lang="en-US" altLang="ko-KR" sz="2400" smtClean="0">
                <a:solidFill>
                  <a:srgbClr val="FFFF00"/>
                </a:solidFill>
              </a:rPr>
              <a:t>  </a:t>
            </a:r>
            <a:endParaRPr kumimoji="0" lang="en-US" altLang="ko-KR" sz="2400">
              <a:solidFill>
                <a:schemeClr val="tx1"/>
              </a:solidFill>
            </a:endParaRPr>
          </a:p>
        </p:txBody>
      </p:sp>
      <p:sp>
        <p:nvSpPr>
          <p:cNvPr id="18437" name="Line 45"/>
          <p:cNvSpPr>
            <a:spLocks noChangeShapeType="1"/>
          </p:cNvSpPr>
          <p:nvPr/>
        </p:nvSpPr>
        <p:spPr bwMode="auto">
          <a:xfrm>
            <a:off x="512763" y="1916113"/>
            <a:ext cx="57150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8438" name="WordArt 46"/>
          <p:cNvSpPr>
            <a:spLocks noChangeArrowheads="1" noChangeShapeType="1" noTextEdit="1"/>
          </p:cNvSpPr>
          <p:nvPr/>
        </p:nvSpPr>
        <p:spPr bwMode="auto">
          <a:xfrm>
            <a:off x="3018039" y="1468438"/>
            <a:ext cx="2952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"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Creative</a:t>
            </a:r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 Administration" 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17814" name="_s1035"/>
          <p:cNvSpPr>
            <a:spLocks noChangeArrowheads="1"/>
          </p:cNvSpPr>
          <p:nvPr/>
        </p:nvSpPr>
        <p:spPr bwMode="auto">
          <a:xfrm>
            <a:off x="68378" y="3205480"/>
            <a:ext cx="194310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0" tIns="0" rIns="0" bIns="0" anchor="ctr">
            <a:flatTx/>
          </a:bodyPr>
          <a:lstStyle/>
          <a:p>
            <a:r>
              <a:rPr kumimoji="0" lang="en-US" altLang="ko-KR" sz="1800" b="1">
                <a:solidFill>
                  <a:schemeClr val="tx1"/>
                </a:solidFill>
              </a:rPr>
              <a:t>Hierarchy</a:t>
            </a:r>
          </a:p>
          <a:p>
            <a:r>
              <a:rPr kumimoji="0" lang="ko-KR" altLang="en-US" sz="1800" b="1">
                <a:solidFill>
                  <a:schemeClr val="tx1"/>
                </a:solidFill>
              </a:rPr>
              <a:t>▼</a:t>
            </a:r>
          </a:p>
          <a:p>
            <a:r>
              <a:rPr kumimoji="0" lang="en-US" altLang="ko-KR" sz="1800" b="1" i="1">
                <a:solidFill>
                  <a:srgbClr val="993300"/>
                </a:solidFill>
              </a:rPr>
              <a:t>Work &amp; </a:t>
            </a:r>
            <a:br>
              <a:rPr kumimoji="0" lang="en-US" altLang="ko-KR" sz="1800" b="1" i="1">
                <a:solidFill>
                  <a:srgbClr val="993300"/>
                </a:solidFill>
              </a:rPr>
            </a:br>
            <a:r>
              <a:rPr kumimoji="0" lang="en-US" altLang="ko-KR" sz="1800" b="1" i="1">
                <a:solidFill>
                  <a:srgbClr val="993300"/>
                </a:solidFill>
              </a:rPr>
              <a:t>Achievement</a:t>
            </a:r>
            <a:endParaRPr kumimoji="0" lang="ko-KR" altLang="en-US" sz="1800" b="1" i="1">
              <a:solidFill>
                <a:srgbClr val="993300"/>
              </a:solidFill>
            </a:endParaRPr>
          </a:p>
        </p:txBody>
      </p:sp>
      <p:sp>
        <p:nvSpPr>
          <p:cNvPr id="117815" name="_s1035"/>
          <p:cNvSpPr>
            <a:spLocks noChangeArrowheads="1"/>
          </p:cNvSpPr>
          <p:nvPr/>
        </p:nvSpPr>
        <p:spPr bwMode="auto">
          <a:xfrm>
            <a:off x="2266450" y="3919144"/>
            <a:ext cx="194310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0" tIns="0" rIns="0" bIns="0" anchor="ctr">
            <a:flatTx/>
          </a:bodyPr>
          <a:lstStyle/>
          <a:p>
            <a:r>
              <a:rPr kumimoji="0" lang="en-US" altLang="ko-KR" sz="1800" b="1">
                <a:solidFill>
                  <a:schemeClr val="tx1"/>
                </a:solidFill>
              </a:rPr>
              <a:t>Post </a:t>
            </a:r>
            <a:endParaRPr kumimoji="0" lang="en-US" altLang="ko-KR" sz="1800" b="1" smtClean="0">
              <a:solidFill>
                <a:schemeClr val="tx1"/>
              </a:solidFill>
            </a:endParaRPr>
          </a:p>
          <a:p>
            <a:r>
              <a:rPr kumimoji="0" lang="en-US" altLang="ko-KR" sz="1800" b="1" smtClean="0">
                <a:solidFill>
                  <a:schemeClr val="tx1"/>
                </a:solidFill>
              </a:rPr>
              <a:t>Investigation</a:t>
            </a:r>
            <a:endParaRPr kumimoji="0" lang="ko-KR" altLang="en-US" sz="1800" b="1">
              <a:solidFill>
                <a:schemeClr val="tx1"/>
              </a:solidFill>
            </a:endParaRPr>
          </a:p>
          <a:p>
            <a:r>
              <a:rPr kumimoji="0" lang="ko-KR" altLang="en-US" sz="1800" b="1">
                <a:solidFill>
                  <a:schemeClr val="tx1"/>
                </a:solidFill>
              </a:rPr>
              <a:t>▼</a:t>
            </a:r>
          </a:p>
          <a:p>
            <a:r>
              <a:rPr kumimoji="0" lang="en-US" altLang="ko-KR" sz="1800" b="1" i="1">
                <a:solidFill>
                  <a:srgbClr val="993300"/>
                </a:solidFill>
              </a:rPr>
              <a:t>Praise for </a:t>
            </a:r>
            <a:br>
              <a:rPr kumimoji="0" lang="en-US" altLang="ko-KR" sz="1800" b="1" i="1">
                <a:solidFill>
                  <a:srgbClr val="993300"/>
                </a:solidFill>
              </a:rPr>
            </a:br>
            <a:r>
              <a:rPr kumimoji="0" lang="en-US" altLang="ko-KR" sz="1800" b="1" i="1">
                <a:solidFill>
                  <a:srgbClr val="993300"/>
                </a:solidFill>
              </a:rPr>
              <a:t>Creative Failures </a:t>
            </a:r>
            <a:endParaRPr kumimoji="0" lang="ko-KR" altLang="en-US" sz="1800" b="1" i="1">
              <a:solidFill>
                <a:srgbClr val="993300"/>
              </a:solidFill>
            </a:endParaRPr>
          </a:p>
        </p:txBody>
      </p:sp>
      <p:sp>
        <p:nvSpPr>
          <p:cNvPr id="117816" name="_s1035"/>
          <p:cNvSpPr>
            <a:spLocks noChangeArrowheads="1"/>
          </p:cNvSpPr>
          <p:nvPr/>
        </p:nvSpPr>
        <p:spPr bwMode="auto">
          <a:xfrm>
            <a:off x="4716463" y="3255116"/>
            <a:ext cx="194310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0" tIns="0" rIns="0" bIns="0" anchor="ctr">
            <a:flatTx/>
          </a:bodyPr>
          <a:lstStyle/>
          <a:p>
            <a:r>
              <a:rPr kumimoji="0" lang="en-US" altLang="ko-KR" sz="1800" b="1">
                <a:solidFill>
                  <a:schemeClr val="tx1"/>
                </a:solidFill>
              </a:rPr>
              <a:t>In-service </a:t>
            </a:r>
            <a:br>
              <a:rPr kumimoji="0" lang="en-US" altLang="ko-KR" sz="1800" b="1">
                <a:solidFill>
                  <a:schemeClr val="tx1"/>
                </a:solidFill>
              </a:rPr>
            </a:br>
            <a:r>
              <a:rPr kumimoji="0" lang="en-US" altLang="ko-KR" sz="1800" b="1">
                <a:solidFill>
                  <a:schemeClr val="tx1"/>
                </a:solidFill>
              </a:rPr>
              <a:t>Education</a:t>
            </a:r>
            <a:r>
              <a:rPr kumimoji="0" lang="ko-KR" altLang="en-US" sz="1800" b="1">
                <a:solidFill>
                  <a:schemeClr val="tx1"/>
                </a:solidFill>
              </a:rPr>
              <a:t> </a:t>
            </a:r>
          </a:p>
          <a:p>
            <a:r>
              <a:rPr kumimoji="0" lang="ko-KR" altLang="en-US" sz="1800" b="1">
                <a:solidFill>
                  <a:schemeClr val="tx1"/>
                </a:solidFill>
              </a:rPr>
              <a:t>▼</a:t>
            </a:r>
          </a:p>
          <a:p>
            <a:r>
              <a:rPr kumimoji="0" lang="en-US" altLang="ko-KR" sz="1800" b="1" i="1">
                <a:solidFill>
                  <a:srgbClr val="993300"/>
                </a:solidFill>
              </a:rPr>
              <a:t>Fostering </a:t>
            </a:r>
            <a:br>
              <a:rPr kumimoji="0" lang="en-US" altLang="ko-KR" sz="1800" b="1" i="1">
                <a:solidFill>
                  <a:srgbClr val="993300"/>
                </a:solidFill>
              </a:rPr>
            </a:br>
            <a:r>
              <a:rPr kumimoji="0" lang="en-US" altLang="ko-KR" sz="1800" b="1" i="1">
                <a:solidFill>
                  <a:srgbClr val="993300"/>
                </a:solidFill>
              </a:rPr>
              <a:t>Creative Talents</a:t>
            </a:r>
            <a:endParaRPr kumimoji="0" lang="ko-KR" altLang="en-US" sz="1800" b="1" i="1">
              <a:solidFill>
                <a:srgbClr val="993300"/>
              </a:solidFill>
            </a:endParaRPr>
          </a:p>
        </p:txBody>
      </p:sp>
      <p:sp>
        <p:nvSpPr>
          <p:cNvPr id="117817" name="_s1035"/>
          <p:cNvSpPr>
            <a:spLocks noChangeArrowheads="1"/>
          </p:cNvSpPr>
          <p:nvPr/>
        </p:nvSpPr>
        <p:spPr bwMode="auto">
          <a:xfrm>
            <a:off x="7026044" y="3924176"/>
            <a:ext cx="194310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z="1000" extrusionH="172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0" tIns="0" rIns="0" bIns="0" anchor="ctr">
            <a:flatTx/>
          </a:bodyPr>
          <a:lstStyle/>
          <a:p>
            <a:r>
              <a:rPr kumimoji="0" lang="en-US" altLang="ko-KR" sz="1800" b="1" smtClean="0">
                <a:solidFill>
                  <a:schemeClr val="tx1"/>
                </a:solidFill>
              </a:rPr>
              <a:t> Supplier-</a:t>
            </a:r>
          </a:p>
          <a:p>
            <a:r>
              <a:rPr kumimoji="0" lang="en-US" altLang="ko-KR" sz="1800" b="1" smtClean="0">
                <a:solidFill>
                  <a:schemeClr val="tx1"/>
                </a:solidFill>
              </a:rPr>
              <a:t> oriented</a:t>
            </a:r>
            <a:endParaRPr kumimoji="0" lang="ko-KR" altLang="en-US" sz="1800" b="1">
              <a:solidFill>
                <a:schemeClr val="tx1"/>
              </a:solidFill>
            </a:endParaRPr>
          </a:p>
          <a:p>
            <a:r>
              <a:rPr kumimoji="0" lang="ko-KR" altLang="en-US" sz="1800" b="1">
                <a:solidFill>
                  <a:schemeClr val="tx1"/>
                </a:solidFill>
              </a:rPr>
              <a:t>▼</a:t>
            </a:r>
          </a:p>
          <a:p>
            <a:r>
              <a:rPr kumimoji="0" lang="en-US" altLang="ko-KR" sz="1800" b="1" i="1" smtClean="0">
                <a:solidFill>
                  <a:srgbClr val="993300"/>
                </a:solidFill>
              </a:rPr>
              <a:t>Citizens </a:t>
            </a:r>
            <a:r>
              <a:rPr kumimoji="0" lang="en-US" altLang="ko-KR" sz="1800" b="1" i="1">
                <a:solidFill>
                  <a:srgbClr val="993300"/>
                </a:solidFill>
              </a:rPr>
              <a:t>First</a:t>
            </a:r>
            <a:endParaRPr kumimoji="0" lang="ko-KR" altLang="en-US" sz="1800" b="1" i="1">
              <a:solidFill>
                <a:srgbClr val="993300"/>
              </a:solidFill>
            </a:endParaRPr>
          </a:p>
        </p:txBody>
      </p:sp>
      <p:sp>
        <p:nvSpPr>
          <p:cNvPr id="18443" name="Text Box 59"/>
          <p:cNvSpPr txBox="1">
            <a:spLocks noChangeArrowheads="1"/>
          </p:cNvSpPr>
          <p:nvPr/>
        </p:nvSpPr>
        <p:spPr bwMode="auto">
          <a:xfrm>
            <a:off x="323850" y="1919288"/>
            <a:ext cx="8459788" cy="103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en-US" altLang="ko-KR" sz="2400">
                <a:solidFill>
                  <a:schemeClr val="bg1"/>
                </a:solidFill>
              </a:rPr>
              <a:t> Out-of-date infrastructure cannot successfully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kumimoji="0" lang="en-US" altLang="ko-KR" sz="2400">
                <a:solidFill>
                  <a:schemeClr val="bg1"/>
                </a:solidFill>
              </a:rPr>
              <a:t>   drive Creative Administration</a:t>
            </a:r>
            <a:endParaRPr kumimoji="0" lang="ko-KR" altLang="en-US" sz="18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7820" name="WordArt 60"/>
          <p:cNvSpPr>
            <a:spLocks noChangeArrowheads="1" noChangeShapeType="1" noTextEdit="1"/>
          </p:cNvSpPr>
          <p:nvPr/>
        </p:nvSpPr>
        <p:spPr bwMode="auto">
          <a:xfrm>
            <a:off x="212841" y="5132705"/>
            <a:ext cx="1781175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altLang="ko-KR" sz="18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HY견고딕"/>
                <a:ea typeface="HY견고딕"/>
              </a:rPr>
              <a:t>New Personnel System</a:t>
            </a:r>
            <a:endParaRPr lang="ko-KR" altLang="en-US" sz="1800" kern="10">
              <a:ln w="12700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17821" name="WordArt 61"/>
          <p:cNvSpPr>
            <a:spLocks noChangeArrowheads="1" noChangeShapeType="1" noTextEdit="1"/>
          </p:cNvSpPr>
          <p:nvPr/>
        </p:nvSpPr>
        <p:spPr bwMode="auto">
          <a:xfrm>
            <a:off x="2242637" y="5873395"/>
            <a:ext cx="17526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altLang="ko-KR" sz="1800" kern="1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HY견고딕"/>
                <a:ea typeface="HY견고딕"/>
              </a:rPr>
              <a:t>New Audit System</a:t>
            </a:r>
            <a:endParaRPr lang="ko-KR" altLang="en-US" sz="1800" kern="1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17822" name="WordArt 62"/>
          <p:cNvSpPr>
            <a:spLocks noChangeArrowheads="1" noChangeShapeType="1" noTextEdit="1"/>
          </p:cNvSpPr>
          <p:nvPr/>
        </p:nvSpPr>
        <p:spPr bwMode="auto">
          <a:xfrm>
            <a:off x="4787900" y="5255366"/>
            <a:ext cx="1709738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altLang="ko-KR" sz="18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HY견고딕"/>
                <a:ea typeface="HY견고딕"/>
              </a:rPr>
              <a:t>New Education System</a:t>
            </a:r>
            <a:endParaRPr lang="ko-KR" altLang="en-US" sz="1800" kern="10">
              <a:ln w="12700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17823" name="WordArt 63"/>
          <p:cNvSpPr>
            <a:spLocks noChangeArrowheads="1" noChangeShapeType="1" noTextEdit="1"/>
          </p:cNvSpPr>
          <p:nvPr/>
        </p:nvSpPr>
        <p:spPr bwMode="auto">
          <a:xfrm>
            <a:off x="7097482" y="5868863"/>
            <a:ext cx="1973262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altLang="ko-KR" sz="1800" kern="1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HY견고딕"/>
                <a:ea typeface="HY견고딕"/>
              </a:rPr>
              <a:t>New Civic Appeals System</a:t>
            </a:r>
            <a:endParaRPr lang="ko-KR" altLang="en-US" sz="1800" kern="10">
              <a:ln w="12700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ChangeArrowheads="1"/>
          </p:cNvSpPr>
          <p:nvPr/>
        </p:nvSpPr>
        <p:spPr bwMode="auto">
          <a:xfrm>
            <a:off x="-36513" y="346"/>
            <a:ext cx="9180513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59" name="Rectangle 25"/>
          <p:cNvSpPr>
            <a:spLocks noChangeArrowheads="1"/>
          </p:cNvSpPr>
          <p:nvPr/>
        </p:nvSpPr>
        <p:spPr bwMode="gray">
          <a:xfrm>
            <a:off x="256944" y="89208"/>
            <a:ext cx="8820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2. Establishing Creative Infrastructure</a:t>
            </a:r>
            <a:endParaRPr lang="ko-KR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AutoShape 18"/>
          <p:cNvSpPr>
            <a:spLocks noChangeArrowheads="1"/>
          </p:cNvSpPr>
          <p:nvPr/>
        </p:nvSpPr>
        <p:spPr bwMode="auto">
          <a:xfrm rot="10800000" flipH="1">
            <a:off x="434975" y="1125538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A New Personnel </a:t>
            </a:r>
            <a:r>
              <a:rPr kumimoji="0" lang="en-US" altLang="ko-KR" sz="2400" smtClean="0">
                <a:solidFill>
                  <a:schemeClr val="bg1">
                    <a:lumMod val="95000"/>
                  </a:schemeClr>
                </a:solidFill>
              </a:rPr>
              <a:t>System</a:t>
            </a:r>
            <a:endParaRPr kumimoji="0" lang="en-US" altLang="ko-KR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1" name="Line 32"/>
          <p:cNvSpPr>
            <a:spLocks noChangeShapeType="1"/>
          </p:cNvSpPr>
          <p:nvPr/>
        </p:nvSpPr>
        <p:spPr bwMode="auto">
          <a:xfrm>
            <a:off x="468313" y="1773238"/>
            <a:ext cx="57150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9462" name="Text Box 34"/>
          <p:cNvSpPr txBox="1">
            <a:spLocks noChangeArrowheads="1"/>
          </p:cNvSpPr>
          <p:nvPr/>
        </p:nvSpPr>
        <p:spPr bwMode="auto">
          <a:xfrm>
            <a:off x="250825" y="1866900"/>
            <a:ext cx="91455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kumimoji="0" lang="en-US" altLang="ko-KR" sz="2400">
                <a:solidFill>
                  <a:srgbClr val="292929"/>
                </a:solidFill>
              </a:rPr>
              <a:t> </a:t>
            </a: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Previous</a:t>
            </a:r>
          </a:p>
          <a:p>
            <a:pPr algn="l">
              <a:lnSpc>
                <a:spcPct val="140000"/>
              </a:lnSpc>
            </a:pP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- Hierarchy-based personnel management, poor conditions </a:t>
            </a:r>
          </a:p>
          <a:p>
            <a:pPr algn="l"/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   to allow “creativity” and “imagination” to be applied to </a:t>
            </a:r>
          </a:p>
          <a:p>
            <a:pPr algn="l"/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   administration and no ground for creative talents</a:t>
            </a:r>
          </a:p>
          <a:p>
            <a:pPr algn="l">
              <a:lnSpc>
                <a:spcPct val="140000"/>
              </a:lnSpc>
            </a:pPr>
            <a:r>
              <a:rPr kumimoji="0" lang="ko-KR" altLang="en-US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- A lack of performance-based reward systems – weak motivation</a:t>
            </a:r>
            <a:endParaRPr kumimoji="0" lang="ko-KR" altLang="en-US" sz="2400" b="1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9463" name="Text Box 34"/>
          <p:cNvSpPr txBox="1">
            <a:spLocks noChangeArrowheads="1"/>
          </p:cNvSpPr>
          <p:nvPr/>
        </p:nvSpPr>
        <p:spPr bwMode="auto">
          <a:xfrm>
            <a:off x="323850" y="4365625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kumimoji="0" lang="en-US" altLang="ko-KR" sz="2400">
                <a:solidFill>
                  <a:srgbClr val="292929"/>
                </a:solidFill>
              </a:rPr>
              <a:t> </a:t>
            </a: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Creating a Competition-based Work  Atmosphere </a:t>
            </a:r>
            <a:b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</a:b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- Performance-reward linkage, creating creative performance </a:t>
            </a:r>
          </a:p>
          <a:p>
            <a:pPr algn="l"/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  and stronger capacity</a:t>
            </a:r>
            <a:endParaRPr kumimoji="0" lang="ko-KR" altLang="en-US" sz="2400" b="1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l">
              <a:lnSpc>
                <a:spcPct val="130000"/>
              </a:lnSpc>
            </a:pPr>
            <a:r>
              <a:rPr kumimoji="0" lang="ko-KR" altLang="en-US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- Faster promotion possible for competent and high achievers</a:t>
            </a:r>
            <a:endParaRPr kumimoji="0" lang="ko-KR" altLang="en-US" sz="2400" b="1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l">
              <a:lnSpc>
                <a:spcPct val="130000"/>
              </a:lnSpc>
            </a:pPr>
            <a:r>
              <a:rPr kumimoji="0" lang="ko-KR" altLang="en-US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- Systems to reward and motivate creative talents</a:t>
            </a:r>
            <a:endParaRPr kumimoji="0" lang="ko-KR" altLang="en-US" sz="2400" b="1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19464" name="Freeform 34"/>
          <p:cNvSpPr>
            <a:spLocks/>
          </p:cNvSpPr>
          <p:nvPr/>
        </p:nvSpPr>
        <p:spPr bwMode="auto">
          <a:xfrm rot="10800000" flipV="1">
            <a:off x="2411413" y="3860800"/>
            <a:ext cx="4392612" cy="647700"/>
          </a:xfrm>
          <a:custGeom>
            <a:avLst/>
            <a:gdLst>
              <a:gd name="T0" fmla="*/ 2147483647 w 4536"/>
              <a:gd name="T1" fmla="*/ 2147483647 h 1112"/>
              <a:gd name="T2" fmla="*/ 0 w 4536"/>
              <a:gd name="T3" fmla="*/ 0 h 1112"/>
              <a:gd name="T4" fmla="*/ 2147483647 w 4536"/>
              <a:gd name="T5" fmla="*/ 0 h 1112"/>
              <a:gd name="T6" fmla="*/ 2147483647 w 4536"/>
              <a:gd name="T7" fmla="*/ 2147483647 h 1112"/>
              <a:gd name="T8" fmla="*/ 2147483647 w 4536"/>
              <a:gd name="T9" fmla="*/ 2147483647 h 1112"/>
              <a:gd name="T10" fmla="*/ 2147483647 w 4536"/>
              <a:gd name="T11" fmla="*/ 2147483647 h 1112"/>
              <a:gd name="T12" fmla="*/ 2147483647 w 4536"/>
              <a:gd name="T13" fmla="*/ 2147483647 h 1112"/>
              <a:gd name="T14" fmla="*/ 2147483647 w 4536"/>
              <a:gd name="T15" fmla="*/ 2147483647 h 1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6"/>
              <a:gd name="T25" fmla="*/ 0 h 1112"/>
              <a:gd name="T26" fmla="*/ 4536 w 4536"/>
              <a:gd name="T27" fmla="*/ 1112 h 1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6" h="1112">
                <a:moveTo>
                  <a:pt x="1540" y="768"/>
                </a:moveTo>
                <a:cubicBezTo>
                  <a:pt x="1540" y="768"/>
                  <a:pt x="1529" y="383"/>
                  <a:pt x="0" y="0"/>
                </a:cubicBezTo>
                <a:cubicBezTo>
                  <a:pt x="0" y="0"/>
                  <a:pt x="2268" y="0"/>
                  <a:pt x="4536" y="0"/>
                </a:cubicBezTo>
                <a:cubicBezTo>
                  <a:pt x="3007" y="179"/>
                  <a:pt x="2992" y="768"/>
                  <a:pt x="2992" y="768"/>
                </a:cubicBezTo>
                <a:lnTo>
                  <a:pt x="3536" y="768"/>
                </a:lnTo>
                <a:lnTo>
                  <a:pt x="2268" y="1112"/>
                </a:lnTo>
                <a:lnTo>
                  <a:pt x="996" y="768"/>
                </a:lnTo>
                <a:lnTo>
                  <a:pt x="1540" y="76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rgbClr val="66CCFF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4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20483" name="Rectangle 25"/>
          <p:cNvSpPr>
            <a:spLocks noChangeArrowheads="1"/>
          </p:cNvSpPr>
          <p:nvPr/>
        </p:nvSpPr>
        <p:spPr bwMode="gray">
          <a:xfrm>
            <a:off x="244475" y="104775"/>
            <a:ext cx="8899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2. Establishing Creative Infrastructure</a:t>
            </a:r>
            <a:endParaRPr lang="ko-KR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4" name="AutoShape 18"/>
          <p:cNvSpPr>
            <a:spLocks noChangeArrowheads="1"/>
          </p:cNvSpPr>
          <p:nvPr/>
        </p:nvSpPr>
        <p:spPr bwMode="auto">
          <a:xfrm rot="10800000" flipH="1">
            <a:off x="434975" y="1290638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A New Audit </a:t>
            </a:r>
            <a:r>
              <a:rPr kumimoji="0" lang="en-US" altLang="ko-KR" sz="2400" smtClean="0">
                <a:solidFill>
                  <a:schemeClr val="bg1">
                    <a:lumMod val="95000"/>
                  </a:schemeClr>
                </a:solidFill>
              </a:rPr>
              <a:t>System</a:t>
            </a:r>
            <a:endParaRPr kumimoji="0" lang="en-US" altLang="ko-KR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5" name="Line 32"/>
          <p:cNvSpPr>
            <a:spLocks noChangeShapeType="1"/>
          </p:cNvSpPr>
          <p:nvPr/>
        </p:nvSpPr>
        <p:spPr bwMode="auto">
          <a:xfrm>
            <a:off x="544513" y="1916113"/>
            <a:ext cx="374015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0486" name="Text Box 34"/>
          <p:cNvSpPr txBox="1">
            <a:spLocks noChangeArrowheads="1"/>
          </p:cNvSpPr>
          <p:nvPr/>
        </p:nvSpPr>
        <p:spPr bwMode="auto">
          <a:xfrm>
            <a:off x="323850" y="2133600"/>
            <a:ext cx="9072563" cy="99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The existing rule-of-law-based and past-oriented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 audits hamper creativity development</a:t>
            </a:r>
          </a:p>
        </p:txBody>
      </p:sp>
      <p:sp>
        <p:nvSpPr>
          <p:cNvPr id="20487" name="Text Box 34"/>
          <p:cNvSpPr txBox="1">
            <a:spLocks noChangeArrowheads="1"/>
          </p:cNvSpPr>
          <p:nvPr/>
        </p:nvSpPr>
        <p:spPr bwMode="auto">
          <a:xfrm>
            <a:off x="323850" y="4143380"/>
            <a:ext cx="8820150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ko-KR" altLang="en-US" sz="240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Creating an organization atmosphere </a:t>
            </a:r>
            <a:r>
              <a:rPr kumimoji="0" lang="en-US" altLang="ko-KR" sz="2400" smtClean="0">
                <a:solidFill>
                  <a:schemeClr val="bg1">
                    <a:lumMod val="95000"/>
                  </a:schemeClr>
                </a:solidFill>
              </a:rPr>
              <a:t>not </a:t>
            </a: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afraid of failure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 - Performance-based audits without disadvantages to personnel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   even in the case of weak performance following try-outs in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   citizen services</a:t>
            </a:r>
          </a:p>
        </p:txBody>
      </p:sp>
      <p:sp>
        <p:nvSpPr>
          <p:cNvPr id="20488" name="Freeform 34"/>
          <p:cNvSpPr>
            <a:spLocks/>
          </p:cNvSpPr>
          <p:nvPr/>
        </p:nvSpPr>
        <p:spPr bwMode="auto">
          <a:xfrm rot="10800000" flipV="1">
            <a:off x="1357290" y="3350292"/>
            <a:ext cx="6048375" cy="647700"/>
          </a:xfrm>
          <a:custGeom>
            <a:avLst/>
            <a:gdLst>
              <a:gd name="T0" fmla="*/ 2147483647 w 4536"/>
              <a:gd name="T1" fmla="*/ 2147483647 h 1112"/>
              <a:gd name="T2" fmla="*/ 0 w 4536"/>
              <a:gd name="T3" fmla="*/ 0 h 1112"/>
              <a:gd name="T4" fmla="*/ 2147483647 w 4536"/>
              <a:gd name="T5" fmla="*/ 0 h 1112"/>
              <a:gd name="T6" fmla="*/ 2147483647 w 4536"/>
              <a:gd name="T7" fmla="*/ 2147483647 h 1112"/>
              <a:gd name="T8" fmla="*/ 2147483647 w 4536"/>
              <a:gd name="T9" fmla="*/ 2147483647 h 1112"/>
              <a:gd name="T10" fmla="*/ 2147483647 w 4536"/>
              <a:gd name="T11" fmla="*/ 2147483647 h 1112"/>
              <a:gd name="T12" fmla="*/ 2147483647 w 4536"/>
              <a:gd name="T13" fmla="*/ 2147483647 h 1112"/>
              <a:gd name="T14" fmla="*/ 2147483647 w 4536"/>
              <a:gd name="T15" fmla="*/ 2147483647 h 1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6"/>
              <a:gd name="T25" fmla="*/ 0 h 1112"/>
              <a:gd name="T26" fmla="*/ 4536 w 4536"/>
              <a:gd name="T27" fmla="*/ 1112 h 1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6" h="1112">
                <a:moveTo>
                  <a:pt x="1540" y="768"/>
                </a:moveTo>
                <a:cubicBezTo>
                  <a:pt x="1540" y="768"/>
                  <a:pt x="1529" y="383"/>
                  <a:pt x="0" y="0"/>
                </a:cubicBezTo>
                <a:cubicBezTo>
                  <a:pt x="0" y="0"/>
                  <a:pt x="2268" y="0"/>
                  <a:pt x="4536" y="0"/>
                </a:cubicBezTo>
                <a:cubicBezTo>
                  <a:pt x="3007" y="179"/>
                  <a:pt x="2992" y="768"/>
                  <a:pt x="2992" y="768"/>
                </a:cubicBezTo>
                <a:lnTo>
                  <a:pt x="3536" y="768"/>
                </a:lnTo>
                <a:lnTo>
                  <a:pt x="2268" y="1112"/>
                </a:lnTo>
                <a:lnTo>
                  <a:pt x="996" y="768"/>
                </a:lnTo>
                <a:lnTo>
                  <a:pt x="1540" y="76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rgbClr val="66CCFF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-6350" y="-2214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gray">
          <a:xfrm>
            <a:off x="244475" y="84138"/>
            <a:ext cx="9080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2. Establishing Creative Infrastructure</a:t>
            </a:r>
          </a:p>
        </p:txBody>
      </p:sp>
      <p:sp>
        <p:nvSpPr>
          <p:cNvPr id="21508" name="AutoShape 18"/>
          <p:cNvSpPr>
            <a:spLocks noChangeArrowheads="1"/>
          </p:cNvSpPr>
          <p:nvPr/>
        </p:nvSpPr>
        <p:spPr bwMode="auto">
          <a:xfrm rot="10800000" flipH="1">
            <a:off x="434975" y="981075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A New Education System</a:t>
            </a:r>
          </a:p>
        </p:txBody>
      </p:sp>
      <p:sp>
        <p:nvSpPr>
          <p:cNvPr id="21509" name="Line 23"/>
          <p:cNvSpPr>
            <a:spLocks noChangeShapeType="1"/>
          </p:cNvSpPr>
          <p:nvPr/>
        </p:nvSpPr>
        <p:spPr bwMode="auto">
          <a:xfrm>
            <a:off x="468313" y="1557338"/>
            <a:ext cx="57150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2195513" y="2133600"/>
            <a:ext cx="324008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ko-KR" altLang="en-US" sz="2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9966"/>
                    </a:gs>
                    <a:gs pos="50000">
                      <a:schemeClr val="folHlink"/>
                    </a:gs>
                    <a:gs pos="100000">
                      <a:srgbClr val="33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             </a:t>
            </a:r>
          </a:p>
        </p:txBody>
      </p:sp>
      <p:sp>
        <p:nvSpPr>
          <p:cNvPr id="93211" name="AutoShape 27" descr="U-지식여행"/>
          <p:cNvSpPr>
            <a:spLocks noChangeArrowheads="1"/>
          </p:cNvSpPr>
          <p:nvPr/>
        </p:nvSpPr>
        <p:spPr bwMode="auto">
          <a:xfrm>
            <a:off x="4572000" y="3657600"/>
            <a:ext cx="4248151" cy="2986110"/>
          </a:xfrm>
          <a:prstGeom prst="roundRect">
            <a:avLst>
              <a:gd name="adj" fmla="val 6806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 marL="292100" indent="-292100" algn="l">
              <a:lnSpc>
                <a:spcPct val="120000"/>
              </a:lnSpc>
              <a:defRPr/>
            </a:pPr>
            <a:endParaRPr lang="en-US" altLang="ko-KR" sz="1500" i="1">
              <a:solidFill>
                <a:srgbClr val="000000"/>
              </a:solidFill>
              <a:latin typeface="Arial" charset="0"/>
              <a:ea typeface="HY헤드라인M" pitchFamily="18" charset="-127"/>
            </a:endParaRPr>
          </a:p>
          <a:p>
            <a:pPr marL="292100" indent="-292100" algn="l">
              <a:lnSpc>
                <a:spcPct val="120000"/>
              </a:lnSpc>
              <a:defRPr/>
            </a:pPr>
            <a:endParaRPr lang="en-US" altLang="ko-KR" sz="1500" i="1">
              <a:solidFill>
                <a:srgbClr val="000000"/>
              </a:solidFill>
              <a:latin typeface="Arial" charset="0"/>
              <a:ea typeface="HY헤드라인M" pitchFamily="18" charset="-127"/>
            </a:endParaRPr>
          </a:p>
          <a:p>
            <a:pPr marL="292100" indent="-292100" algn="l">
              <a:lnSpc>
                <a:spcPct val="120000"/>
              </a:lnSpc>
              <a:defRPr/>
            </a:pPr>
            <a:endParaRPr lang="en-US" altLang="ko-KR" sz="1500" i="1">
              <a:solidFill>
                <a:srgbClr val="000000"/>
              </a:solidFill>
              <a:latin typeface="Arial" charset="0"/>
              <a:ea typeface="HY헤드라인M" pitchFamily="18" charset="-127"/>
            </a:endParaRPr>
          </a:p>
          <a:p>
            <a:pPr marL="292100" indent="-292100" algn="l">
              <a:lnSpc>
                <a:spcPct val="120000"/>
              </a:lnSpc>
              <a:defRPr/>
            </a:pPr>
            <a:r>
              <a:rPr lang="en-US" altLang="ko-KR" sz="1500" i="1">
                <a:solidFill>
                  <a:srgbClr val="000000"/>
                </a:solidFill>
                <a:latin typeface="Arial" charset="0"/>
                <a:ea typeface="HY헤드라인M" pitchFamily="18" charset="-127"/>
              </a:rPr>
              <a:t> </a:t>
            </a:r>
          </a:p>
          <a:p>
            <a:pPr marL="292100" indent="-292100" algn="l">
              <a:lnSpc>
                <a:spcPct val="120000"/>
              </a:lnSpc>
              <a:defRPr/>
            </a:pPr>
            <a:endParaRPr lang="en-US" altLang="ko-KR" sz="1500" i="1">
              <a:solidFill>
                <a:srgbClr val="000000"/>
              </a:solidFill>
              <a:latin typeface="Arial" charset="0"/>
              <a:ea typeface="HY헤드라인M" pitchFamily="18" charset="-127"/>
            </a:endParaRPr>
          </a:p>
          <a:p>
            <a:pPr marL="292100" indent="-292100" algn="l">
              <a:lnSpc>
                <a:spcPct val="120000"/>
              </a:lnSpc>
              <a:defRPr/>
            </a:pPr>
            <a:endParaRPr kumimoji="0" lang="en-US" altLang="ko-KR" sz="1500" i="1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1512" name="Text Box 34"/>
          <p:cNvSpPr txBox="1">
            <a:spLocks noChangeArrowheads="1"/>
          </p:cNvSpPr>
          <p:nvPr/>
        </p:nvSpPr>
        <p:spPr bwMode="auto">
          <a:xfrm>
            <a:off x="-36513" y="1782763"/>
            <a:ext cx="9217026" cy="12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Tx/>
              <a:buBlip>
                <a:blip r:embed="rId4"/>
              </a:buBlip>
            </a:pPr>
            <a:r>
              <a:rPr kumimoji="0" lang="en-US" altLang="ko-KR" sz="2400">
                <a:solidFill>
                  <a:srgbClr val="292929"/>
                </a:solidFill>
              </a:rPr>
              <a:t> </a:t>
            </a: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The existing education system is weak in </a:t>
            </a:r>
          </a:p>
          <a:p>
            <a:pPr algn="l">
              <a:lnSpc>
                <a:spcPct val="110000"/>
              </a:lnSpc>
            </a:pP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 recharging, developing and supporting creativity</a:t>
            </a:r>
            <a:endParaRPr kumimoji="0" lang="ko-KR" altLang="en-US" sz="240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endParaRPr kumimoji="0" lang="ko-KR" altLang="en-US" sz="1600">
              <a:solidFill>
                <a:schemeClr val="bg1">
                  <a:lumMod val="9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80000"/>
              </a:lnSpc>
            </a:pPr>
            <a:r>
              <a:rPr kumimoji="0" lang="ko-KR" altLang="en-US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- passive-oriented education, individual capacity-building education</a:t>
            </a:r>
          </a:p>
        </p:txBody>
      </p:sp>
      <p:sp>
        <p:nvSpPr>
          <p:cNvPr id="21513" name="Text Box 34"/>
          <p:cNvSpPr txBox="1">
            <a:spLocks noChangeArrowheads="1"/>
          </p:cNvSpPr>
          <p:nvPr/>
        </p:nvSpPr>
        <p:spPr bwMode="auto">
          <a:xfrm>
            <a:off x="-36513" y="3573463"/>
            <a:ext cx="813593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buFontTx/>
              <a:buBlip>
                <a:blip r:embed="rId4"/>
              </a:buBlip>
            </a:pPr>
            <a:r>
              <a:rPr kumimoji="0" lang="en-US" altLang="ko-KR" sz="2400">
                <a:solidFill>
                  <a:srgbClr val="292929"/>
                </a:solidFill>
              </a:rPr>
              <a:t> </a:t>
            </a: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Realigning education </a:t>
            </a:r>
          </a:p>
          <a:p>
            <a:pPr algn="l">
              <a:lnSpc>
                <a:spcPct val="95000"/>
              </a:lnSpc>
            </a:pP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system toward a continuous</a:t>
            </a:r>
          </a:p>
          <a:p>
            <a:pPr algn="l">
              <a:lnSpc>
                <a:spcPct val="95000"/>
              </a:lnSpc>
            </a:pP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learning system for </a:t>
            </a:r>
          </a:p>
          <a:p>
            <a:pPr algn="l">
              <a:lnSpc>
                <a:spcPct val="95000"/>
              </a:lnSpc>
            </a:pP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creativity development</a:t>
            </a:r>
            <a:endParaRPr kumimoji="0" lang="ko-KR" altLang="en-US" sz="240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lnSpc>
                <a:spcPct val="125000"/>
              </a:lnSpc>
            </a:pPr>
            <a:r>
              <a:rPr kumimoji="0" lang="ko-KR" altLang="en-US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</a:t>
            </a: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- Intensifying </a:t>
            </a:r>
            <a:r>
              <a:rPr kumimoji="0" lang="en-US" altLang="ko-KR" sz="20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u-Learning-oriented </a:t>
            </a:r>
            <a:endParaRPr kumimoji="0" lang="en-US" altLang="ko-KR" sz="2000" b="1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HY헤드라인M" pitchFamily="18" charset="-127"/>
            </a:endParaRPr>
          </a:p>
          <a:p>
            <a:pPr algn="l">
              <a:lnSpc>
                <a:spcPct val="95000"/>
              </a:lnSpc>
            </a:pP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  learning support systems</a:t>
            </a:r>
            <a:endParaRPr kumimoji="0" lang="ko-KR" altLang="en-US" sz="2000" b="1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HY헤드라인M" pitchFamily="18" charset="-127"/>
            </a:endParaRPr>
          </a:p>
          <a:p>
            <a:pPr algn="l">
              <a:lnSpc>
                <a:spcPct val="115000"/>
              </a:lnSpc>
            </a:pPr>
            <a:r>
              <a:rPr kumimoji="0" lang="ko-KR" altLang="en-US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</a:t>
            </a: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- Adopting “U-Knowledge Tour” </a:t>
            </a:r>
          </a:p>
          <a:p>
            <a:pPr algn="l">
              <a:lnSpc>
                <a:spcPct val="85000"/>
              </a:lnSpc>
            </a:pP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  enabling learning anytime, anywhere </a:t>
            </a:r>
            <a:b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</a:b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  via mobile</a:t>
            </a:r>
            <a:r>
              <a:rPr kumimoji="0" lang="ko-KR" altLang="en-US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(1,700 contents developed)</a:t>
            </a:r>
            <a:r>
              <a:rPr kumimoji="0" lang="en-US" altLang="ko-KR" sz="180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21514" name="Freeform 34"/>
          <p:cNvSpPr>
            <a:spLocks/>
          </p:cNvSpPr>
          <p:nvPr/>
        </p:nvSpPr>
        <p:spPr bwMode="auto">
          <a:xfrm rot="10800000" flipV="1">
            <a:off x="1619250" y="2924175"/>
            <a:ext cx="5832475" cy="649288"/>
          </a:xfrm>
          <a:custGeom>
            <a:avLst/>
            <a:gdLst>
              <a:gd name="T0" fmla="*/ 2147483647 w 4536"/>
              <a:gd name="T1" fmla="*/ 2147483647 h 1112"/>
              <a:gd name="T2" fmla="*/ 0 w 4536"/>
              <a:gd name="T3" fmla="*/ 0 h 1112"/>
              <a:gd name="T4" fmla="*/ 2147483647 w 4536"/>
              <a:gd name="T5" fmla="*/ 0 h 1112"/>
              <a:gd name="T6" fmla="*/ 2147483647 w 4536"/>
              <a:gd name="T7" fmla="*/ 2147483647 h 1112"/>
              <a:gd name="T8" fmla="*/ 2147483647 w 4536"/>
              <a:gd name="T9" fmla="*/ 2147483647 h 1112"/>
              <a:gd name="T10" fmla="*/ 2147483647 w 4536"/>
              <a:gd name="T11" fmla="*/ 2147483647 h 1112"/>
              <a:gd name="T12" fmla="*/ 2147483647 w 4536"/>
              <a:gd name="T13" fmla="*/ 2147483647 h 1112"/>
              <a:gd name="T14" fmla="*/ 2147483647 w 4536"/>
              <a:gd name="T15" fmla="*/ 2147483647 h 1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6"/>
              <a:gd name="T25" fmla="*/ 0 h 1112"/>
              <a:gd name="T26" fmla="*/ 4536 w 4536"/>
              <a:gd name="T27" fmla="*/ 1112 h 1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6" h="1112">
                <a:moveTo>
                  <a:pt x="1540" y="768"/>
                </a:moveTo>
                <a:cubicBezTo>
                  <a:pt x="1540" y="768"/>
                  <a:pt x="1529" y="383"/>
                  <a:pt x="0" y="0"/>
                </a:cubicBezTo>
                <a:cubicBezTo>
                  <a:pt x="0" y="0"/>
                  <a:pt x="2268" y="0"/>
                  <a:pt x="4536" y="0"/>
                </a:cubicBezTo>
                <a:cubicBezTo>
                  <a:pt x="3007" y="179"/>
                  <a:pt x="2992" y="768"/>
                  <a:pt x="2992" y="768"/>
                </a:cubicBezTo>
                <a:lnTo>
                  <a:pt x="3536" y="768"/>
                </a:lnTo>
                <a:lnTo>
                  <a:pt x="2268" y="1112"/>
                </a:lnTo>
                <a:lnTo>
                  <a:pt x="996" y="768"/>
                </a:lnTo>
                <a:lnTo>
                  <a:pt x="1540" y="76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rgbClr val="66CCFF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8"/>
          <p:cNvSpPr>
            <a:spLocks noChangeArrowheads="1"/>
          </p:cNvSpPr>
          <p:nvPr/>
        </p:nvSpPr>
        <p:spPr bwMode="auto">
          <a:xfrm rot="10800000" flipH="1">
            <a:off x="200689" y="1073150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A New Civic Appeals </a:t>
            </a:r>
            <a:r>
              <a:rPr kumimoji="0" lang="en-US" altLang="ko-KR" sz="2400" smtClean="0">
                <a:solidFill>
                  <a:schemeClr val="bg1">
                    <a:lumMod val="95000"/>
                  </a:schemeClr>
                </a:solidFill>
              </a:rPr>
              <a:t>System</a:t>
            </a:r>
            <a:endParaRPr kumimoji="0" lang="en-US" altLang="ko-KR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531" name="Line 13"/>
          <p:cNvSpPr>
            <a:spLocks noChangeShapeType="1"/>
          </p:cNvSpPr>
          <p:nvPr/>
        </p:nvSpPr>
        <p:spPr bwMode="auto">
          <a:xfrm>
            <a:off x="120775" y="1720850"/>
            <a:ext cx="57150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2532" name="Freeform 34"/>
          <p:cNvSpPr>
            <a:spLocks/>
          </p:cNvSpPr>
          <p:nvPr/>
        </p:nvSpPr>
        <p:spPr bwMode="auto">
          <a:xfrm rot="10800000" flipV="1">
            <a:off x="1849832" y="3446771"/>
            <a:ext cx="4392612" cy="360362"/>
          </a:xfrm>
          <a:custGeom>
            <a:avLst/>
            <a:gdLst>
              <a:gd name="T0" fmla="*/ 2147483647 w 4536"/>
              <a:gd name="T1" fmla="*/ 2147483647 h 1112"/>
              <a:gd name="T2" fmla="*/ 0 w 4536"/>
              <a:gd name="T3" fmla="*/ 0 h 1112"/>
              <a:gd name="T4" fmla="*/ 2147483647 w 4536"/>
              <a:gd name="T5" fmla="*/ 0 h 1112"/>
              <a:gd name="T6" fmla="*/ 2147483647 w 4536"/>
              <a:gd name="T7" fmla="*/ 2147483647 h 1112"/>
              <a:gd name="T8" fmla="*/ 2147483647 w 4536"/>
              <a:gd name="T9" fmla="*/ 2147483647 h 1112"/>
              <a:gd name="T10" fmla="*/ 2147483647 w 4536"/>
              <a:gd name="T11" fmla="*/ 2147483647 h 1112"/>
              <a:gd name="T12" fmla="*/ 2147483647 w 4536"/>
              <a:gd name="T13" fmla="*/ 2147483647 h 1112"/>
              <a:gd name="T14" fmla="*/ 2147483647 w 4536"/>
              <a:gd name="T15" fmla="*/ 2147483647 h 1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6"/>
              <a:gd name="T25" fmla="*/ 0 h 1112"/>
              <a:gd name="T26" fmla="*/ 4536 w 4536"/>
              <a:gd name="T27" fmla="*/ 1112 h 1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6" h="1112">
                <a:moveTo>
                  <a:pt x="1540" y="768"/>
                </a:moveTo>
                <a:cubicBezTo>
                  <a:pt x="1540" y="768"/>
                  <a:pt x="1529" y="383"/>
                  <a:pt x="0" y="0"/>
                </a:cubicBezTo>
                <a:cubicBezTo>
                  <a:pt x="0" y="0"/>
                  <a:pt x="2268" y="0"/>
                  <a:pt x="4536" y="0"/>
                </a:cubicBezTo>
                <a:cubicBezTo>
                  <a:pt x="3007" y="179"/>
                  <a:pt x="2992" y="768"/>
                  <a:pt x="2992" y="768"/>
                </a:cubicBezTo>
                <a:lnTo>
                  <a:pt x="3536" y="768"/>
                </a:lnTo>
                <a:lnTo>
                  <a:pt x="2268" y="1112"/>
                </a:lnTo>
                <a:lnTo>
                  <a:pt x="996" y="768"/>
                </a:lnTo>
                <a:lnTo>
                  <a:pt x="1540" y="76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rgbClr val="66CCFF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3" name="Text Box 34"/>
          <p:cNvSpPr txBox="1">
            <a:spLocks noChangeArrowheads="1"/>
          </p:cNvSpPr>
          <p:nvPr/>
        </p:nvSpPr>
        <p:spPr bwMode="auto">
          <a:xfrm>
            <a:off x="285720" y="1785926"/>
            <a:ext cx="813593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FontTx/>
              <a:buBlip>
                <a:blip r:embed="rId3"/>
              </a:buBlip>
            </a:pPr>
            <a:r>
              <a:rPr kumimoji="0" lang="en-US" altLang="ko-KR" sz="2400">
                <a:solidFill>
                  <a:srgbClr val="292929"/>
                </a:solidFill>
              </a:rPr>
              <a:t> </a:t>
            </a: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Previously</a:t>
            </a:r>
            <a:endParaRPr kumimoji="0" lang="ko-KR" altLang="en-US" sz="240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- Via Phone : Busy line in Seoul Metropolitan Government </a:t>
            </a:r>
          </a:p>
          <a:p>
            <a:pPr algn="l">
              <a:lnSpc>
                <a:spcPct val="120000"/>
              </a:lnSpc>
            </a:pP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       </a:t>
            </a:r>
            <a:r>
              <a:rPr kumimoji="0" lang="en-US" altLang="ko-KR" sz="2000" b="1" i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Not available. Please try again</a:t>
            </a: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</a:t>
            </a:r>
          </a:p>
          <a:p>
            <a:pPr algn="l">
              <a:lnSpc>
                <a:spcPct val="140000"/>
              </a:lnSpc>
            </a:pP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- Via Visit: Not knowing which department to go to</a:t>
            </a:r>
            <a:endParaRPr kumimoji="0" lang="ko-KR" altLang="en-US" sz="2000" b="1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2534" name="Text Box 34"/>
          <p:cNvSpPr txBox="1">
            <a:spLocks noChangeArrowheads="1"/>
          </p:cNvSpPr>
          <p:nvPr/>
        </p:nvSpPr>
        <p:spPr bwMode="auto">
          <a:xfrm>
            <a:off x="292339" y="3670148"/>
            <a:ext cx="813593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FontTx/>
              <a:buBlip>
                <a:blip r:embed="rId3"/>
              </a:buBlip>
            </a:pPr>
            <a:r>
              <a:rPr kumimoji="0" lang="en-US" altLang="ko-KR" sz="2400">
                <a:solidFill>
                  <a:srgbClr val="292929"/>
                </a:solidFill>
              </a:rPr>
              <a:t> </a:t>
            </a: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Faster, more convenient and higher quality   </a:t>
            </a:r>
          </a:p>
          <a:p>
            <a:pPr algn="l"/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 service focused on customer citizens on the  </a:t>
            </a:r>
          </a:p>
          <a:p>
            <a:pPr algn="l">
              <a:lnSpc>
                <a:spcPct val="110000"/>
              </a:lnSpc>
            </a:pP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 demand side</a:t>
            </a:r>
            <a:b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</a:br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- Via Phone: Only a single call to 120 Dasan Call Center </a:t>
            </a:r>
            <a:b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</a:b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  </a:t>
            </a:r>
            <a:r>
              <a:rPr kumimoji="0" lang="en-US" altLang="ko-KR" sz="20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  </a:t>
            </a: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HY헤드라인M" pitchFamily="18" charset="-127"/>
              </a:rPr>
              <a:t>- Via Visit: Only a single visit [One-Stop] to Dasan Plaza</a:t>
            </a:r>
            <a:endParaRPr kumimoji="0" lang="ko-KR" altLang="en-US" sz="2000" b="1">
              <a:solidFill>
                <a:schemeClr val="bg1">
                  <a:lumMod val="95000"/>
                </a:schemeClr>
              </a:solidFill>
              <a:latin typeface="Times New Roman" pitchFamily="18" charset="0"/>
              <a:ea typeface="HY헤드라인M" pitchFamily="18" charset="-127"/>
            </a:endParaRPr>
          </a:p>
        </p:txBody>
      </p:sp>
      <p:sp>
        <p:nvSpPr>
          <p:cNvPr id="22535" name="WordArt 46"/>
          <p:cNvSpPr>
            <a:spLocks noChangeArrowheads="1" noChangeShapeType="1" noTextEdit="1"/>
          </p:cNvSpPr>
          <p:nvPr/>
        </p:nvSpPr>
        <p:spPr bwMode="auto">
          <a:xfrm>
            <a:off x="848389" y="5876925"/>
            <a:ext cx="6265862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Call Response Rate within 15 Second : </a:t>
            </a:r>
            <a:r>
              <a:rPr lang="en-US" altLang="ko-KR" sz="2400" kern="1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92.5%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-25362" y="-2213"/>
            <a:ext cx="9180513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gray">
          <a:xfrm>
            <a:off x="244475" y="84138"/>
            <a:ext cx="9080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2. Establishing Creative Infrastructure</a:t>
            </a:r>
          </a:p>
        </p:txBody>
      </p:sp>
      <p:pic>
        <p:nvPicPr>
          <p:cNvPr id="10" name="그림 9" descr="다산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8302" y="4857761"/>
            <a:ext cx="2135881" cy="96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ChangeArrowheads="1"/>
          </p:cNvSpPr>
          <p:nvPr/>
        </p:nvSpPr>
        <p:spPr bwMode="auto">
          <a:xfrm>
            <a:off x="0" y="2434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 sz="280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3. Creativity Proposal System</a:t>
            </a:r>
          </a:p>
        </p:txBody>
      </p:sp>
      <p:sp>
        <p:nvSpPr>
          <p:cNvPr id="24580" name="AutoShape 18"/>
          <p:cNvSpPr>
            <a:spLocks noChangeArrowheads="1"/>
          </p:cNvSpPr>
          <p:nvPr/>
        </p:nvSpPr>
        <p:spPr bwMode="auto">
          <a:xfrm rot="10800000" flipH="1">
            <a:off x="323850" y="908050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Public servants’Idea Bank</a:t>
            </a:r>
            <a:endParaRPr kumimoji="0" lang="ko-KR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581" name="Line 9"/>
          <p:cNvSpPr>
            <a:spLocks noChangeShapeType="1"/>
          </p:cNvSpPr>
          <p:nvPr/>
        </p:nvSpPr>
        <p:spPr bwMode="auto">
          <a:xfrm>
            <a:off x="323850" y="1557338"/>
            <a:ext cx="8059738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4582" name="Text Box 20"/>
          <p:cNvSpPr txBox="1">
            <a:spLocks noChangeArrowheads="1"/>
          </p:cNvSpPr>
          <p:nvPr/>
        </p:nvSpPr>
        <p:spPr bwMode="auto">
          <a:xfrm>
            <a:off x="428625" y="2192338"/>
            <a:ext cx="44291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kumimoji="0" lang="en-US" altLang="ko-KR" sz="1800">
                <a:solidFill>
                  <a:srgbClr val="292929"/>
                </a:solidFill>
              </a:rPr>
              <a:t> </a:t>
            </a:r>
            <a:r>
              <a:rPr kumimoji="0" lang="en-US" altLang="ko-KR" sz="1800">
                <a:solidFill>
                  <a:schemeClr val="bg1">
                    <a:lumMod val="95000"/>
                  </a:schemeClr>
                </a:solidFill>
              </a:rPr>
              <a:t>Function : A window for </a:t>
            </a:r>
          </a:p>
          <a:p>
            <a:pPr algn="l"/>
            <a:endParaRPr kumimoji="0" lang="en-US" altLang="ko-KR" sz="180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kumimoji="0" lang="en-US" altLang="ko-KR" sz="1800">
                <a:solidFill>
                  <a:schemeClr val="bg1">
                    <a:lumMod val="95000"/>
                  </a:schemeClr>
                </a:solidFill>
              </a:rPr>
              <a:t>  SMG employees’idea proposals</a:t>
            </a:r>
          </a:p>
          <a:p>
            <a:pPr algn="l"/>
            <a:endParaRPr kumimoji="0" lang="ko-KR" altLang="en-US" sz="180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lnSpc>
                <a:spcPct val="145000"/>
              </a:lnSpc>
              <a:buFontTx/>
              <a:buBlip>
                <a:blip r:embed="rId3"/>
              </a:buBlip>
            </a:pPr>
            <a:r>
              <a:rPr kumimoji="0" lang="ko-KR" altLang="en-US" sz="180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0" lang="en-US" altLang="ko-KR" sz="1800">
                <a:solidFill>
                  <a:schemeClr val="bg1">
                    <a:lumMod val="95000"/>
                  </a:schemeClr>
                </a:solidFill>
              </a:rPr>
              <a:t>Launch Date : July 28,2006</a:t>
            </a:r>
          </a:p>
        </p:txBody>
      </p:sp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428625" y="4071938"/>
            <a:ext cx="84597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FontTx/>
              <a:buBlip>
                <a:blip r:embed="rId3"/>
              </a:buBlip>
            </a:pPr>
            <a:r>
              <a:rPr kumimoji="0" lang="ko-KR" altLang="en-US" sz="1800">
                <a:solidFill>
                  <a:srgbClr val="292929"/>
                </a:solidFill>
              </a:rPr>
              <a:t> </a:t>
            </a:r>
            <a:r>
              <a:rPr kumimoji="0" lang="en-US" altLang="ko-KR" sz="1800">
                <a:solidFill>
                  <a:schemeClr val="bg1">
                    <a:lumMod val="95000"/>
                  </a:schemeClr>
                </a:solidFill>
              </a:rPr>
              <a:t>Incentives</a:t>
            </a:r>
          </a:p>
          <a:p>
            <a:pPr algn="l">
              <a:lnSpc>
                <a:spcPct val="140000"/>
              </a:lnSpc>
            </a:pPr>
            <a:r>
              <a:rPr kumimoji="0" lang="ko-KR" altLang="en-US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- Cyber money for each activities (1p = 10</a:t>
            </a:r>
            <a:r>
              <a:rPr kumimoji="0" lang="ko-KR" altLang="en-US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Won)</a:t>
            </a:r>
          </a:p>
          <a:p>
            <a:pPr algn="l">
              <a:lnSpc>
                <a:spcPct val="110000"/>
              </a:lnSpc>
            </a:pP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  creative proposal : </a:t>
            </a:r>
            <a:r>
              <a:rPr kumimoji="0" lang="en-US" altLang="ko-KR" sz="24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20p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~ </a:t>
            </a:r>
            <a:r>
              <a:rPr kumimoji="0" lang="en-US" altLang="ko-KR" sz="24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20,000p</a:t>
            </a:r>
            <a:endParaRPr kumimoji="0" lang="en-US" altLang="ko-KR" sz="2400" b="1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l">
              <a:lnSpc>
                <a:spcPct val="140000"/>
              </a:lnSpc>
            </a:pPr>
            <a:r>
              <a:rPr kumimoji="0" lang="ko-KR" altLang="en-US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  implementation : </a:t>
            </a:r>
            <a:r>
              <a:rPr kumimoji="0" lang="en-US" altLang="ko-KR" sz="24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5,000p </a:t>
            </a:r>
            <a:r>
              <a:rPr kumimoji="0" lang="en-US" altLang="ko-KR" sz="24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~ </a:t>
            </a:r>
            <a:r>
              <a:rPr kumimoji="0" lang="en-US" altLang="ko-KR" sz="24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20,000p</a:t>
            </a:r>
            <a:endParaRPr kumimoji="0" lang="en-US" altLang="ko-KR" sz="2400" b="1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584" name="WordArt 46"/>
          <p:cNvSpPr>
            <a:spLocks noChangeArrowheads="1" noChangeShapeType="1" noTextEdit="1"/>
          </p:cNvSpPr>
          <p:nvPr/>
        </p:nvSpPr>
        <p:spPr bwMode="auto">
          <a:xfrm>
            <a:off x="4681423" y="1078165"/>
            <a:ext cx="3455988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"Imagination Bank" 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10" name="그림 9" descr="상상뱅크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671971"/>
            <a:ext cx="4174816" cy="2857520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0" y="2434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 sz="200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3. Creativity Proposal System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5000628" y="3571876"/>
            <a:ext cx="3857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ko-KR" sz="2000" b="1" smtClean="0">
                <a:solidFill>
                  <a:srgbClr val="FFFF00"/>
                </a:solidFill>
                <a:ea typeface="휴먼모음T" pitchFamily="18" charset="-127"/>
              </a:rPr>
              <a:t>124cases</a:t>
            </a:r>
            <a:r>
              <a:rPr kumimoji="0" lang="en-US" altLang="ko-KR" sz="20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모음T" pitchFamily="18" charset="-127"/>
              </a:rPr>
              <a:t> </a:t>
            </a:r>
            <a:r>
              <a:rPr kumimoji="0" lang="en-US" altLang="ko-KR" sz="2000" dirty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/day on average</a:t>
            </a:r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  <a:ea typeface="휴먼모음T" pitchFamily="18" charset="-127"/>
              </a:rPr>
              <a:t> </a:t>
            </a:r>
            <a:endParaRPr kumimoji="0" lang="en-US" altLang="ko-KR" sz="2000" smtClean="0">
              <a:solidFill>
                <a:schemeClr val="bg1">
                  <a:lumMod val="95000"/>
                </a:schemeClr>
              </a:solidFill>
              <a:ea typeface="휴먼모음T" pitchFamily="18" charset="-127"/>
            </a:endParaRPr>
          </a:p>
          <a:p>
            <a:pPr algn="l">
              <a:defRPr/>
            </a:pPr>
            <a:endParaRPr kumimoji="0" lang="en-US" altLang="ko-KR" sz="2000" dirty="0">
              <a:solidFill>
                <a:schemeClr val="bg1">
                  <a:lumMod val="95000"/>
                </a:schemeClr>
              </a:solidFill>
              <a:ea typeface="휴먼모음T" pitchFamily="18" charset="-127"/>
            </a:endParaRPr>
          </a:p>
          <a:p>
            <a:pPr algn="l">
              <a:defRPr/>
            </a:pPr>
            <a:r>
              <a:rPr kumimoji="0" lang="en-US" altLang="ko-KR" sz="2000" b="1" smtClean="0">
                <a:solidFill>
                  <a:srgbClr val="FFFF00"/>
                </a:solidFill>
                <a:ea typeface="휴먼모음T" pitchFamily="18" charset="-127"/>
              </a:rPr>
              <a:t>3,700cases</a:t>
            </a:r>
            <a:r>
              <a:rPr kumimoji="0" lang="en-US" altLang="ko-KR" sz="2000" smtClean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/month </a:t>
            </a:r>
            <a:r>
              <a:rPr kumimoji="0" lang="en-US" altLang="ko-KR" sz="2000" dirty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on average</a:t>
            </a:r>
            <a:endParaRPr kumimoji="0" lang="ko-KR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휴먼모음T" pitchFamily="18" charset="-127"/>
            </a:endParaRPr>
          </a:p>
        </p:txBody>
      </p:sp>
      <p:pic>
        <p:nvPicPr>
          <p:cNvPr id="140313" name="Picture 25" descr="창의시정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50" y="4766465"/>
            <a:ext cx="38639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14" name="Picture 26" descr="창의시정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38639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15" name="Picture 27" descr="창의시정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3867">
            <a:off x="807051" y="3836531"/>
            <a:ext cx="38639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16" name="Picture 28" descr="창의시정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38639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17" name="Picture 29" descr="창의시정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3867">
            <a:off x="735614" y="2979275"/>
            <a:ext cx="38639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6"/>
          <p:cNvSpPr txBox="1">
            <a:spLocks noChangeArrowheads="1"/>
          </p:cNvSpPr>
          <p:nvPr/>
        </p:nvSpPr>
        <p:spPr bwMode="auto">
          <a:xfrm>
            <a:off x="1187450" y="2270125"/>
            <a:ext cx="6192838" cy="79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kumimoji="0" lang="en-US" altLang="ko-KR" sz="2000" dirty="0">
                <a:solidFill>
                  <a:schemeClr val="bg1">
                    <a:lumMod val="9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(Increase of idea proposals by 100 times compared to the pre-Imagination Bank)</a:t>
            </a:r>
            <a:endParaRPr kumimoji="0" lang="ko-KR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휴먼모음T" pitchFamily="18" charset="-127"/>
            </a:endParaRPr>
          </a:p>
        </p:txBody>
      </p:sp>
      <p:sp>
        <p:nvSpPr>
          <p:cNvPr id="25611" name="AutoShape 18"/>
          <p:cNvSpPr>
            <a:spLocks noChangeArrowheads="1"/>
          </p:cNvSpPr>
          <p:nvPr/>
        </p:nvSpPr>
        <p:spPr bwMode="auto">
          <a:xfrm rot="10800000" flipH="1">
            <a:off x="611188" y="908050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ko-KR" altLang="en-US" sz="2400">
                <a:solidFill>
                  <a:schemeClr val="tx1"/>
                </a:solidFill>
              </a:rPr>
              <a:t>                 </a:t>
            </a:r>
            <a:r>
              <a:rPr kumimoji="0" lang="en-US" altLang="ko-KR" sz="2400">
                <a:solidFill>
                  <a:schemeClr val="bg1"/>
                </a:solidFill>
              </a:rPr>
              <a:t>Operational Results</a:t>
            </a:r>
            <a:endParaRPr kumimoji="0" lang="ko-KR" altLang="en-US" sz="2400">
              <a:solidFill>
                <a:schemeClr val="bg1"/>
              </a:solidFill>
            </a:endParaRPr>
          </a:p>
        </p:txBody>
      </p:sp>
      <p:sp>
        <p:nvSpPr>
          <p:cNvPr id="25612" name="Line 9"/>
          <p:cNvSpPr>
            <a:spLocks noChangeShapeType="1"/>
          </p:cNvSpPr>
          <p:nvPr/>
        </p:nvSpPr>
        <p:spPr bwMode="auto">
          <a:xfrm>
            <a:off x="39688" y="1557338"/>
            <a:ext cx="5827712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5613" name="WordArt 46"/>
          <p:cNvSpPr>
            <a:spLocks noChangeArrowheads="1" noChangeShapeType="1" noTextEdit="1"/>
          </p:cNvSpPr>
          <p:nvPr/>
        </p:nvSpPr>
        <p:spPr bwMode="auto">
          <a:xfrm>
            <a:off x="107950" y="981075"/>
            <a:ext cx="2232025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"Imagination Bank" 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5614" name="WordArt 10"/>
          <p:cNvSpPr>
            <a:spLocks noChangeArrowheads="1" noChangeShapeType="1" noTextEdit="1"/>
          </p:cNvSpPr>
          <p:nvPr/>
        </p:nvSpPr>
        <p:spPr bwMode="auto">
          <a:xfrm>
            <a:off x="1187450" y="1700213"/>
            <a:ext cx="474187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b="1" kern="10" smtClean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252,800 Creativity </a:t>
            </a:r>
            <a:r>
              <a:rPr lang="en-US" altLang="ko-KR" sz="2400" b="1" kern="1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Proposals</a:t>
            </a:r>
            <a:endParaRPr lang="ko-KR" altLang="en-US" sz="2400" b="1" kern="10">
              <a:ln w="9525">
                <a:noFill/>
                <a:round/>
                <a:headEnd/>
                <a:tailEnd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>
            <a:off x="3500430" y="1000108"/>
            <a:ext cx="18002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b="1" kern="10">
                <a:ln w="9525">
                  <a:noFill/>
                  <a:round/>
                  <a:headEnd/>
                  <a:tailEnd/>
                </a:ln>
                <a:solidFill>
                  <a:schemeClr val="accent5"/>
                </a:solidFill>
                <a:latin typeface="Century Gothic"/>
              </a:rPr>
              <a:t>Index</a:t>
            </a:r>
            <a:endParaRPr lang="ko-KR" altLang="en-US" sz="3600" b="1" kern="10">
              <a:ln w="9525">
                <a:noFill/>
                <a:round/>
                <a:headEnd/>
                <a:tailEnd/>
              </a:ln>
              <a:solidFill>
                <a:schemeClr val="accent5"/>
              </a:solidFill>
              <a:latin typeface="Century Gothic"/>
            </a:endParaRPr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500034" y="2071678"/>
            <a:ext cx="77343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I. Launch of the Creative Administration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428596" y="3143248"/>
            <a:ext cx="8424863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II. New Administrative Paradigm - Creative Administration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2" name="WordArt 10"/>
          <p:cNvSpPr>
            <a:spLocks noChangeArrowheads="1" noChangeShapeType="1" noTextEdit="1"/>
          </p:cNvSpPr>
          <p:nvPr/>
        </p:nvSpPr>
        <p:spPr bwMode="auto">
          <a:xfrm>
            <a:off x="317086" y="4214818"/>
            <a:ext cx="8424862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헤드라인M"/>
                <a:ea typeface="HY헤드라인M"/>
              </a:rPr>
              <a:t>Ⅲ. Seoul is Changing through Creative Administration</a:t>
            </a:r>
            <a:endParaRPr lang="ko-KR" altLang="en-US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ChangeArrowheads="1"/>
          </p:cNvSpPr>
          <p:nvPr/>
        </p:nvSpPr>
        <p:spPr bwMode="auto">
          <a:xfrm>
            <a:off x="0" y="2434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 sz="2000"/>
          </a:p>
        </p:txBody>
      </p:sp>
      <p:sp>
        <p:nvSpPr>
          <p:cNvPr id="26627" name="AutoShape 18"/>
          <p:cNvSpPr>
            <a:spLocks noChangeArrowheads="1"/>
          </p:cNvSpPr>
          <p:nvPr/>
        </p:nvSpPr>
        <p:spPr bwMode="auto">
          <a:xfrm rot="10800000" flipH="1">
            <a:off x="434975" y="1041400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/>
                </a:solidFill>
              </a:rPr>
              <a:t>Major Ideas from </a:t>
            </a:r>
            <a:r>
              <a:rPr kumimoji="0" lang="en-US" altLang="ko-KR" sz="2400">
                <a:solidFill>
                  <a:schemeClr val="accent6"/>
                </a:solidFill>
              </a:rPr>
              <a:t>“Imagination Bank”</a:t>
            </a:r>
            <a:endParaRPr kumimoji="0" lang="ko-KR" altLang="en-US" sz="2400">
              <a:solidFill>
                <a:schemeClr val="accent6"/>
              </a:solidFill>
            </a:endParaRPr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544513" y="1628775"/>
            <a:ext cx="6403975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6631" name="WordArt 17"/>
          <p:cNvSpPr>
            <a:spLocks noChangeArrowheads="1" noChangeShapeType="1" noTextEdit="1"/>
          </p:cNvSpPr>
          <p:nvPr/>
        </p:nvSpPr>
        <p:spPr bwMode="auto">
          <a:xfrm>
            <a:off x="4929190" y="5857892"/>
            <a:ext cx="3673475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HY헤드라인M"/>
              <a:ea typeface="HY헤드라인M"/>
            </a:endParaRPr>
          </a:p>
        </p:txBody>
      </p:sp>
      <p:sp>
        <p:nvSpPr>
          <p:cNvPr id="26633" name="Rectangle 5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3. Creativity Proposal System</a:t>
            </a:r>
          </a:p>
        </p:txBody>
      </p:sp>
      <p:pic>
        <p:nvPicPr>
          <p:cNvPr id="10" name="그림 9" descr="시민발언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86125"/>
            <a:ext cx="397614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WordArt 17"/>
          <p:cNvSpPr>
            <a:spLocks noChangeArrowheads="1" noChangeShapeType="1" noTextEdit="1"/>
          </p:cNvSpPr>
          <p:nvPr/>
        </p:nvSpPr>
        <p:spPr bwMode="auto">
          <a:xfrm>
            <a:off x="649529" y="5835590"/>
            <a:ext cx="3673475" cy="376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b="1" kern="1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Speaker</a:t>
            </a:r>
            <a:r>
              <a:rPr lang="en-US" altLang="ko-KR" sz="2400" b="1" kern="1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맑은 고딕"/>
                <a:ea typeface="맑은 고딕"/>
              </a:rPr>
              <a:t>'</a:t>
            </a:r>
            <a:r>
              <a:rPr lang="en-US" altLang="ko-KR" sz="2400" b="1" kern="1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 Conner at Cheonggye Square</a:t>
            </a:r>
            <a:endParaRPr lang="ko-KR" altLang="en-US" sz="24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6575502" y="6356350"/>
            <a:ext cx="2133600" cy="365125"/>
          </a:xfrm>
        </p:spPr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  <p:pic>
        <p:nvPicPr>
          <p:cNvPr id="1026" name="Picture 2" descr="C:\Documents and Settings\user\바탕 화면\output\a1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85992"/>
            <a:ext cx="3978000" cy="32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4857752" y="5818538"/>
            <a:ext cx="3857652" cy="753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b="1" kern="1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Tourist Information Interpreter </a:t>
            </a:r>
          </a:p>
          <a:p>
            <a:endParaRPr lang="ko-KR" altLang="en-US" sz="24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4801" y="7274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3. Creativity Proposal System</a:t>
            </a:r>
          </a:p>
        </p:txBody>
      </p:sp>
      <p:sp>
        <p:nvSpPr>
          <p:cNvPr id="27652" name="AutoShape 18"/>
          <p:cNvSpPr>
            <a:spLocks noChangeArrowheads="1"/>
          </p:cNvSpPr>
          <p:nvPr/>
        </p:nvSpPr>
        <p:spPr bwMode="auto">
          <a:xfrm rot="10800000" flipH="1">
            <a:off x="434975" y="979488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/>
                </a:solidFill>
              </a:rPr>
              <a:t>Implementing Citizens’ Ideas into Policymaking</a:t>
            </a:r>
            <a:endParaRPr kumimoji="0" lang="ko-KR" altLang="en-US" sz="2400">
              <a:solidFill>
                <a:schemeClr val="bg1"/>
              </a:solidFill>
            </a:endParaRPr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>
            <a:off x="468313" y="1628775"/>
            <a:ext cx="82042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19816" name="Text Box 8" descr="재생지"/>
          <p:cNvSpPr txBox="1">
            <a:spLocks noChangeArrowheads="1"/>
          </p:cNvSpPr>
          <p:nvPr/>
        </p:nvSpPr>
        <p:spPr bwMode="auto">
          <a:xfrm rot="10800000">
            <a:off x="611188" y="2062163"/>
            <a:ext cx="7993062" cy="15097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>
              <a:lnSpc>
                <a:spcPct val="140000"/>
              </a:lnSpc>
              <a:buFontTx/>
              <a:buChar char="-"/>
            </a:pPr>
            <a:r>
              <a:rPr lang="en-US" altLang="ko-KR" sz="2000" b="1">
                <a:solidFill>
                  <a:srgbClr val="0000CC"/>
                </a:solidFill>
                <a:latin typeface="Times New Roman" pitchFamily="18" charset="0"/>
                <a:ea typeface="HY헤드라인M" pitchFamily="18" charset="-127"/>
              </a:rPr>
              <a:t> Open discussions over the Internet</a:t>
            </a:r>
            <a:endParaRPr lang="ko-KR" altLang="en-US" sz="2000" b="1">
              <a:solidFill>
                <a:srgbClr val="0000CC"/>
              </a:solidFill>
              <a:latin typeface="Times New Roman" pitchFamily="18" charset="0"/>
              <a:ea typeface="HY헤드라인M" pitchFamily="18" charset="-127"/>
            </a:endParaRPr>
          </a:p>
          <a:p>
            <a:pPr algn="l">
              <a:lnSpc>
                <a:spcPct val="140000"/>
              </a:lnSpc>
              <a:buFontTx/>
              <a:buChar char="-"/>
            </a:pPr>
            <a:r>
              <a:rPr lang="en-US" altLang="ko-KR" sz="2000" b="1">
                <a:solidFill>
                  <a:srgbClr val="0000CC"/>
                </a:solidFill>
                <a:latin typeface="Times New Roman" pitchFamily="18" charset="0"/>
                <a:ea typeface="HY헤드라인M" pitchFamily="18" charset="-127"/>
              </a:rPr>
              <a:t> “Implementation Discussion” offline where citizens</a:t>
            </a:r>
          </a:p>
          <a:p>
            <a:pPr algn="l">
              <a:lnSpc>
                <a:spcPct val="120000"/>
              </a:lnSpc>
            </a:pPr>
            <a:r>
              <a:rPr lang="en-US" altLang="ko-KR" sz="2000" b="1">
                <a:solidFill>
                  <a:srgbClr val="0000CC"/>
                </a:solidFill>
                <a:latin typeface="Times New Roman" pitchFamily="18" charset="0"/>
                <a:ea typeface="HY헤드라인M" pitchFamily="18" charset="-127"/>
              </a:rPr>
              <a:t>     and policymakers have face-to-face idea discussions</a:t>
            </a:r>
          </a:p>
          <a:p>
            <a:pPr algn="l">
              <a:lnSpc>
                <a:spcPct val="140000"/>
              </a:lnSpc>
              <a:buFontTx/>
              <a:buChar char="-"/>
            </a:pPr>
            <a:r>
              <a:rPr lang="ko-KR" altLang="en-US" sz="2000" b="1">
                <a:solidFill>
                  <a:srgbClr val="0000CC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2000" b="1">
                <a:solidFill>
                  <a:srgbClr val="0000CC"/>
                </a:solidFill>
                <a:latin typeface="Times New Roman" pitchFamily="18" charset="0"/>
                <a:ea typeface="HY헤드라인M" pitchFamily="18" charset="-127"/>
              </a:rPr>
              <a:t>A real-time interactive communication channel with citizens</a:t>
            </a:r>
          </a:p>
        </p:txBody>
      </p:sp>
      <p:sp>
        <p:nvSpPr>
          <p:cNvPr id="151562" name="AutoShape 18"/>
          <p:cNvSpPr>
            <a:spLocks noChangeArrowheads="1"/>
          </p:cNvSpPr>
          <p:nvPr/>
        </p:nvSpPr>
        <p:spPr bwMode="auto">
          <a:xfrm rot="10800000" flipH="1">
            <a:off x="570875" y="5500702"/>
            <a:ext cx="8066788" cy="943192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006666">
                  <a:alpha val="45000"/>
                </a:srgbClr>
              </a:gs>
              <a:gs pos="50000">
                <a:srgbClr val="009999">
                  <a:alpha val="49001"/>
                </a:srgbClr>
              </a:gs>
              <a:gs pos="100000">
                <a:srgbClr val="006666">
                  <a:alpha val="45000"/>
                </a:srgbClr>
              </a:gs>
            </a:gsLst>
            <a:lin ang="0" scaled="1"/>
          </a:gradFill>
          <a:ln w="28575" algn="ctr">
            <a:solidFill>
              <a:srgbClr val="CCFFFF">
                <a:alpha val="72940"/>
              </a:srgb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l">
              <a:lnSpc>
                <a:spcPct val="140000"/>
              </a:lnSpc>
              <a:buFontTx/>
              <a:buChar char="-"/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</a:rPr>
              <a:t> A mere one-on-one response by the department in charge </a:t>
            </a:r>
            <a:b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</a:rPr>
            </a:b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헤드라인M" pitchFamily="18" charset="-127"/>
              </a:rPr>
              <a:t>of citizen proposals</a:t>
            </a:r>
          </a:p>
        </p:txBody>
      </p:sp>
      <p:sp>
        <p:nvSpPr>
          <p:cNvPr id="119823" name="Freeform 34"/>
          <p:cNvSpPr>
            <a:spLocks/>
          </p:cNvSpPr>
          <p:nvPr/>
        </p:nvSpPr>
        <p:spPr bwMode="auto">
          <a:xfrm flipV="1">
            <a:off x="612775" y="4643438"/>
            <a:ext cx="7920038" cy="576262"/>
          </a:xfrm>
          <a:custGeom>
            <a:avLst/>
            <a:gdLst>
              <a:gd name="T0" fmla="*/ 2147483647 w 4536"/>
              <a:gd name="T1" fmla="*/ 2147483647 h 1112"/>
              <a:gd name="T2" fmla="*/ 0 w 4536"/>
              <a:gd name="T3" fmla="*/ 0 h 1112"/>
              <a:gd name="T4" fmla="*/ 2147483647 w 4536"/>
              <a:gd name="T5" fmla="*/ 0 h 1112"/>
              <a:gd name="T6" fmla="*/ 2147483647 w 4536"/>
              <a:gd name="T7" fmla="*/ 2147483647 h 1112"/>
              <a:gd name="T8" fmla="*/ 2147483647 w 4536"/>
              <a:gd name="T9" fmla="*/ 2147483647 h 1112"/>
              <a:gd name="T10" fmla="*/ 2147483647 w 4536"/>
              <a:gd name="T11" fmla="*/ 2147483647 h 1112"/>
              <a:gd name="T12" fmla="*/ 2147483647 w 4536"/>
              <a:gd name="T13" fmla="*/ 2147483647 h 1112"/>
              <a:gd name="T14" fmla="*/ 2147483647 w 4536"/>
              <a:gd name="T15" fmla="*/ 2147483647 h 1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6"/>
              <a:gd name="T25" fmla="*/ 0 h 1112"/>
              <a:gd name="T26" fmla="*/ 4536 w 4536"/>
              <a:gd name="T27" fmla="*/ 1112 h 1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6" h="1112">
                <a:moveTo>
                  <a:pt x="1540" y="768"/>
                </a:moveTo>
                <a:cubicBezTo>
                  <a:pt x="1540" y="768"/>
                  <a:pt x="1529" y="383"/>
                  <a:pt x="0" y="0"/>
                </a:cubicBezTo>
                <a:cubicBezTo>
                  <a:pt x="0" y="0"/>
                  <a:pt x="2268" y="0"/>
                  <a:pt x="4536" y="0"/>
                </a:cubicBezTo>
                <a:cubicBezTo>
                  <a:pt x="3007" y="179"/>
                  <a:pt x="2992" y="768"/>
                  <a:pt x="2992" y="768"/>
                </a:cubicBezTo>
                <a:lnTo>
                  <a:pt x="3536" y="768"/>
                </a:lnTo>
                <a:lnTo>
                  <a:pt x="2268" y="1112"/>
                </a:lnTo>
                <a:lnTo>
                  <a:pt x="996" y="768"/>
                </a:lnTo>
                <a:lnTo>
                  <a:pt x="1540" y="768"/>
                </a:lnTo>
                <a:close/>
              </a:path>
            </a:pathLst>
          </a:custGeom>
          <a:gradFill rotWithShape="1">
            <a:gsLst>
              <a:gs pos="0">
                <a:srgbClr val="339966">
                  <a:alpha val="0"/>
                </a:srgbClr>
              </a:gs>
              <a:gs pos="100000">
                <a:srgbClr val="C1D957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ko-KR" altLang="en-US"/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468313" y="4929188"/>
            <a:ext cx="7548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bg1"/>
                </a:solidFill>
              </a:rPr>
              <a:t>Before </a:t>
            </a:r>
            <a:r>
              <a:rPr lang="en-US" altLang="ko-KR" sz="2400" dirty="0">
                <a:solidFill>
                  <a:schemeClr val="bg1"/>
                </a:solidFill>
                <a:latin typeface="Arial" charset="0"/>
              </a:rPr>
              <a:t>–</a:t>
            </a:r>
            <a:r>
              <a:rPr lang="en-US" altLang="ko-KR" sz="2400" dirty="0">
                <a:solidFill>
                  <a:schemeClr val="bg1"/>
                </a:solidFill>
              </a:rPr>
              <a:t> Existing Proposal System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539750" y="1628775"/>
            <a:ext cx="6840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accent6"/>
                </a:solidFill>
              </a:rPr>
              <a:t>After </a:t>
            </a:r>
            <a:r>
              <a:rPr lang="en-US" altLang="ko-KR" sz="2400" dirty="0">
                <a:solidFill>
                  <a:schemeClr val="accent6"/>
                </a:solidFill>
                <a:latin typeface="Arial" charset="0"/>
              </a:rPr>
              <a:t>– </a:t>
            </a:r>
            <a:r>
              <a:rPr lang="en-US" altLang="ko-KR" sz="2400" b="1" dirty="0">
                <a:solidFill>
                  <a:schemeClr val="accent6"/>
                </a:solidFill>
                <a:latin typeface="Arial" charset="0"/>
              </a:rPr>
              <a:t>“ Oasis for 10 million Imagination</a:t>
            </a:r>
            <a:r>
              <a:rPr lang="en-US" altLang="ko-KR" sz="2400" b="1" dirty="0">
                <a:solidFill>
                  <a:schemeClr val="accent6"/>
                </a:solidFill>
              </a:rPr>
              <a:t>”</a:t>
            </a:r>
            <a:endParaRPr lang="ko-KR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42938" y="3786188"/>
          <a:ext cx="8001058" cy="79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51"/>
                <a:gridCol w="1016989"/>
                <a:gridCol w="982586"/>
                <a:gridCol w="877310"/>
                <a:gridCol w="991359"/>
                <a:gridCol w="991359"/>
                <a:gridCol w="991359"/>
                <a:gridCol w="1061545"/>
              </a:tblGrid>
              <a:tr h="4286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Year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Total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2006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2007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2008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2009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2010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smtClean="0">
                          <a:latin typeface="08서울남산체 L" pitchFamily="18" charset="-127"/>
                          <a:ea typeface="08서울남산체 L" pitchFamily="18" charset="-127"/>
                        </a:rPr>
                        <a:t>2011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Proposal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smtClean="0">
                          <a:latin typeface="08서울남산체 L" pitchFamily="18" charset="-127"/>
                          <a:ea typeface="08서울남산체 L" pitchFamily="18" charset="-127"/>
                        </a:rPr>
                        <a:t>136,379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2,599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7,729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9,067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36,289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latin typeface="08서울남산체 L" pitchFamily="18" charset="-127"/>
                          <a:ea typeface="08서울남산체 L" pitchFamily="18" charset="-127"/>
                        </a:rPr>
                        <a:t>64,798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smtClean="0">
                          <a:latin typeface="08서울남산체 L" pitchFamily="18" charset="-127"/>
                          <a:ea typeface="08서울남산체 L" pitchFamily="18" charset="-127"/>
                        </a:rPr>
                        <a:t>15,897</a:t>
                      </a:r>
                      <a:endParaRPr lang="ko-KR" altLang="en-US" b="1" dirty="0">
                        <a:latin typeface="08서울남산체 L" pitchFamily="18" charset="-127"/>
                        <a:ea typeface="08서울남산체 L" pitchFamily="18" charset="-127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28676" name="Line 18"/>
          <p:cNvSpPr>
            <a:spLocks noChangeShapeType="1"/>
          </p:cNvSpPr>
          <p:nvPr/>
        </p:nvSpPr>
        <p:spPr bwMode="auto">
          <a:xfrm flipV="1">
            <a:off x="714348" y="1714488"/>
            <a:ext cx="7200000" cy="4763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8682" name="Rectangle 6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3. Creativity Proposal System</a:t>
            </a: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>
          <a:xfrm>
            <a:off x="6786578" y="6215082"/>
            <a:ext cx="2133600" cy="365125"/>
          </a:xfrm>
        </p:spPr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10800000" flipH="1">
            <a:off x="571472" y="638386"/>
            <a:ext cx="6624736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lang="en-US" altLang="ko-KR" sz="2400" smtClean="0">
                <a:solidFill>
                  <a:schemeClr val="bg1"/>
                </a:solidFill>
              </a:rPr>
              <a:t>Upgrade of </a:t>
            </a:r>
            <a:r>
              <a:rPr lang="en-US" altLang="ko-KR" sz="2400" smtClean="0">
                <a:solidFill>
                  <a:schemeClr val="accent6"/>
                </a:solidFill>
              </a:rPr>
              <a:t>Oasis for 10million Imagination </a:t>
            </a:r>
            <a:endParaRPr kumimoji="0" lang="ko-KR" altLang="en-US" sz="240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121442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mtClean="0">
                <a:solidFill>
                  <a:srgbClr val="FFFF00"/>
                </a:solidFill>
              </a:rPr>
              <a:t>… With More Citizens,  More Easily,  More Fun</a:t>
            </a:r>
            <a:endParaRPr lang="ko-KR" altLang="en-US" sz="2400" b="1">
              <a:solidFill>
                <a:srgbClr val="FFFF00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54256" y="2000240"/>
            <a:ext cx="8623134" cy="4214842"/>
            <a:chOff x="260807" y="1879378"/>
            <a:chExt cx="9106821" cy="2617071"/>
          </a:xfrm>
          <a:solidFill>
            <a:schemeClr val="bg1">
              <a:lumMod val="75000"/>
            </a:schemeClr>
          </a:solidFill>
        </p:grpSpPr>
        <p:sp>
          <p:nvSpPr>
            <p:cNvPr id="18" name="모서리가 둥근 직사각형 17"/>
            <p:cNvSpPr/>
            <p:nvPr/>
          </p:nvSpPr>
          <p:spPr>
            <a:xfrm>
              <a:off x="260807" y="1879378"/>
              <a:ext cx="9106821" cy="2617071"/>
            </a:xfrm>
            <a:prstGeom prst="roundRect">
              <a:avLst/>
            </a:prstGeom>
            <a:grpFill/>
            <a:ln>
              <a:noFill/>
            </a:ln>
            <a:effectLst>
              <a:outerShdw blurRad="101600" dist="762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607593" y="1969388"/>
              <a:ext cx="8448958" cy="265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  <a:buFontTx/>
                <a:buBlip>
                  <a:blip r:embed="rId3"/>
                </a:buBlip>
              </a:pPr>
              <a:r>
                <a:rPr lang="en-US" altLang="ko-KR" sz="220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sz="2200" b="1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Wikipedia-like way : Adding new ideas to original proposal </a:t>
              </a:r>
              <a:endParaRPr lang="ko-KR" altLang="en-US" sz="2200" b="1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06561" y="2785874"/>
              <a:ext cx="8061421" cy="4987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  <a:buFontTx/>
                <a:buBlip>
                  <a:blip r:embed="rId3"/>
                </a:buBlip>
              </a:pPr>
              <a:r>
                <a:rPr lang="en-US" altLang="ko-KR" sz="220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sz="2200" b="1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Citizen Poll : Selecting  good  proposals for Good Policy                 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ko-KR" sz="2200" b="1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                       Contest     </a:t>
              </a:r>
              <a:endParaRPr lang="ko-KR" altLang="en-US" sz="2200" b="1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595816" y="3478699"/>
              <a:ext cx="8440551" cy="4987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  <a:buFontTx/>
                <a:buBlip>
                  <a:blip r:embed="rId3"/>
                </a:buBlip>
              </a:pPr>
              <a:r>
                <a:rPr lang="en-US" altLang="ko-KR" sz="220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sz="2200" b="1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Good Policy Contest : Awarding TOP3 proposal through                  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ko-KR" sz="2200" b="1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                                      discussing and pushing-button voting</a:t>
              </a:r>
              <a:endParaRPr lang="ko-KR" altLang="en-US" sz="2200" b="1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605149" y="2348507"/>
              <a:ext cx="7442456" cy="265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5000"/>
                </a:lnSpc>
                <a:buFontTx/>
                <a:buBlip>
                  <a:blip r:embed="rId3"/>
                </a:buBlip>
              </a:pPr>
              <a:r>
                <a:rPr lang="en-US" altLang="ko-KR" sz="220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sz="2200" b="1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Opening Mobile Webpage , Linking with SNS  </a:t>
              </a:r>
              <a:endParaRPr lang="ko-KR" altLang="en-US" sz="2200" b="1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73883" y="4157199"/>
              <a:ext cx="8604250" cy="265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5000"/>
                </a:lnSpc>
                <a:buFontTx/>
                <a:buBlip>
                  <a:blip r:embed="rId3"/>
                </a:buBlip>
              </a:pPr>
              <a:r>
                <a:rPr lang="en-US" altLang="ko-KR" sz="2200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n-US" altLang="ko-KR" sz="2200" b="1" smtClean="0"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Organizing Citizen Scout, Citizen press corps</a:t>
              </a:r>
              <a:endParaRPr lang="ko-KR" altLang="en-US" sz="2200" b="1"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ChangeArrowheads="1"/>
          </p:cNvSpPr>
          <p:nvPr/>
        </p:nvSpPr>
        <p:spPr bwMode="auto">
          <a:xfrm>
            <a:off x="0" y="2434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/>
          </a:p>
        </p:txBody>
      </p:sp>
      <p:sp>
        <p:nvSpPr>
          <p:cNvPr id="29699" name="AutoShape 18"/>
          <p:cNvSpPr>
            <a:spLocks noChangeArrowheads="1"/>
          </p:cNvSpPr>
          <p:nvPr/>
        </p:nvSpPr>
        <p:spPr bwMode="auto">
          <a:xfrm rot="10800000" flipH="1">
            <a:off x="179388" y="908050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Major Ideas from </a:t>
            </a:r>
            <a:r>
              <a:rPr kumimoji="0" lang="en-US" altLang="ko-KR" sz="2400">
                <a:solidFill>
                  <a:schemeClr val="accent6"/>
                </a:solidFill>
              </a:rPr>
              <a:t>“Oasis for 10 million Imaginations”</a:t>
            </a:r>
            <a:endParaRPr kumimoji="0" lang="ko-KR" altLang="en-US" sz="2400">
              <a:solidFill>
                <a:schemeClr val="accent6"/>
              </a:solidFill>
            </a:endParaRP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293688" y="1479281"/>
            <a:ext cx="8599487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3. Creativity Proposal System</a:t>
            </a:r>
          </a:p>
        </p:txBody>
      </p:sp>
      <p:sp>
        <p:nvSpPr>
          <p:cNvPr id="29702" name="AutoShape 6" descr="PIC43"/>
          <p:cNvSpPr>
            <a:spLocks noChangeAspect="1" noChangeArrowheads="1"/>
          </p:cNvSpPr>
          <p:nvPr/>
        </p:nvSpPr>
        <p:spPr bwMode="auto">
          <a:xfrm>
            <a:off x="4419600" y="340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ko-KR" altLang="en-US"/>
          </a:p>
        </p:txBody>
      </p:sp>
      <p:pic>
        <p:nvPicPr>
          <p:cNvPr id="29703" name="Picture 17" descr="ill_001_re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757" y="1571612"/>
            <a:ext cx="22987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22"/>
          <p:cNvSpPr>
            <a:spLocks noChangeArrowheads="1"/>
          </p:cNvSpPr>
          <p:nvPr/>
        </p:nvSpPr>
        <p:spPr bwMode="auto">
          <a:xfrm>
            <a:off x="6162675" y="1725613"/>
            <a:ext cx="21590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ko-KR" altLang="ko-KR" sz="1800">
              <a:solidFill>
                <a:srgbClr val="000066"/>
              </a:solidFill>
            </a:endParaRPr>
          </a:p>
        </p:txBody>
      </p:sp>
      <p:sp>
        <p:nvSpPr>
          <p:cNvPr id="29705" name="Rectangle 28"/>
          <p:cNvSpPr>
            <a:spLocks noChangeArrowheads="1"/>
          </p:cNvSpPr>
          <p:nvPr/>
        </p:nvSpPr>
        <p:spPr bwMode="auto">
          <a:xfrm>
            <a:off x="6172200" y="4005263"/>
            <a:ext cx="21590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ko-KR" altLang="ko-KR" sz="1800">
              <a:solidFill>
                <a:srgbClr val="000066"/>
              </a:solidFill>
            </a:endParaRPr>
          </a:p>
        </p:txBody>
      </p:sp>
      <p:sp>
        <p:nvSpPr>
          <p:cNvPr id="29706" name="WordArt 31"/>
          <p:cNvSpPr>
            <a:spLocks noChangeArrowheads="1" noChangeShapeType="1" noTextEdit="1"/>
          </p:cNvSpPr>
          <p:nvPr/>
        </p:nvSpPr>
        <p:spPr bwMode="auto">
          <a:xfrm>
            <a:off x="814870" y="3913025"/>
            <a:ext cx="224313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Disability-experiencing Zone 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29707" name="Picture 3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674" y="1643050"/>
            <a:ext cx="238148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WordArt 38"/>
          <p:cNvSpPr>
            <a:spLocks noChangeArrowheads="1" noChangeShapeType="1" noTextEdit="1"/>
          </p:cNvSpPr>
          <p:nvPr/>
        </p:nvSpPr>
        <p:spPr bwMode="auto">
          <a:xfrm>
            <a:off x="3956021" y="6545485"/>
            <a:ext cx="182721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Wall of Proposal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9713" name="WordArt 31"/>
          <p:cNvSpPr>
            <a:spLocks noChangeArrowheads="1" noChangeShapeType="1" noTextEdit="1"/>
          </p:cNvSpPr>
          <p:nvPr/>
        </p:nvSpPr>
        <p:spPr bwMode="auto">
          <a:xfrm>
            <a:off x="6172364" y="6507500"/>
            <a:ext cx="2232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English Subtitles in Korean Films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29714" name="Picture 15" descr="EMB00000f3c003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182216"/>
            <a:ext cx="244633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13" descr="EMB00000f3c00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371" y="4257204"/>
            <a:ext cx="28098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WordArt 31"/>
          <p:cNvSpPr>
            <a:spLocks noChangeArrowheads="1" noChangeShapeType="1" noTextEdit="1"/>
          </p:cNvSpPr>
          <p:nvPr/>
        </p:nvSpPr>
        <p:spPr bwMode="auto">
          <a:xfrm>
            <a:off x="458731" y="6464936"/>
            <a:ext cx="2232025" cy="309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Pedestrian-only Gwangjin Bridge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9717" name="WordArt 31"/>
          <p:cNvSpPr>
            <a:spLocks noChangeArrowheads="1" noChangeShapeType="1" noTextEdit="1"/>
          </p:cNvSpPr>
          <p:nvPr/>
        </p:nvSpPr>
        <p:spPr bwMode="auto">
          <a:xfrm>
            <a:off x="4672164" y="3841945"/>
            <a:ext cx="216058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2400" kern="1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Sign Language Service</a:t>
            </a:r>
            <a:endParaRPr lang="ko-KR" altLang="en-US" sz="2400" kern="10">
              <a:ln w="9525">
                <a:noFill/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pic>
        <p:nvPicPr>
          <p:cNvPr id="22" name="그림 28" descr="외국인을위한다산명함만들기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598" y="1643050"/>
            <a:ext cx="26636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23</a:t>
            </a:fld>
            <a:endParaRPr lang="en-US" altLang="ko-KR"/>
          </a:p>
        </p:txBody>
      </p:sp>
      <p:pic>
        <p:nvPicPr>
          <p:cNvPr id="23" name="Picture 5" descr="놈들 알부스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1334" y="4116546"/>
            <a:ext cx="2308318" cy="23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4071942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932363" y="4000504"/>
            <a:ext cx="3211537" cy="2308221"/>
            <a:chOff x="415" y="1060"/>
            <a:chExt cx="696" cy="698"/>
          </a:xfrm>
        </p:grpSpPr>
        <p:sp>
          <p:nvSpPr>
            <p:cNvPr id="31770" name="Oval 39"/>
            <p:cNvSpPr>
              <a:spLocks noChangeArrowheads="1"/>
            </p:cNvSpPr>
            <p:nvPr/>
          </p:nvSpPr>
          <p:spPr bwMode="gray">
            <a:xfrm>
              <a:off x="415" y="1060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71" name="Oval 40"/>
            <p:cNvSpPr>
              <a:spLocks noChangeArrowheads="1"/>
            </p:cNvSpPr>
            <p:nvPr/>
          </p:nvSpPr>
          <p:spPr bwMode="gray">
            <a:xfrm>
              <a:off x="424" y="106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alpha val="0"/>
                  </a:srgbClr>
                </a:gs>
                <a:gs pos="100000">
                  <a:srgbClr val="FFCAA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72" name="Oval 41"/>
            <p:cNvSpPr>
              <a:spLocks noChangeArrowheads="1"/>
            </p:cNvSpPr>
            <p:nvPr/>
          </p:nvSpPr>
          <p:spPr bwMode="gray">
            <a:xfrm>
              <a:off x="440" y="1091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A5100"/>
                </a:gs>
                <a:gs pos="100000">
                  <a:srgbClr val="FF660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73" name="Oval 42"/>
            <p:cNvSpPr>
              <a:spLocks noChangeArrowheads="1"/>
            </p:cNvSpPr>
            <p:nvPr/>
          </p:nvSpPr>
          <p:spPr bwMode="gray">
            <a:xfrm>
              <a:off x="476" y="1071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660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gray">
          <a:xfrm>
            <a:off x="244475" y="60171"/>
            <a:ext cx="8497888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4. C</a:t>
            </a:r>
            <a:r>
              <a:rPr lang="en-US" altLang="ko-KR" sz="2800">
                <a:solidFill>
                  <a:schemeClr val="bg1">
                    <a:lumMod val="95000"/>
                  </a:schemeClr>
                </a:solidFill>
              </a:rPr>
              <a:t>reativity</a:t>
            </a:r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 Implementation System</a:t>
            </a:r>
          </a:p>
        </p:txBody>
      </p:sp>
      <p:sp>
        <p:nvSpPr>
          <p:cNvPr id="31749" name="AutoShape 18"/>
          <p:cNvSpPr>
            <a:spLocks noChangeArrowheads="1"/>
          </p:cNvSpPr>
          <p:nvPr/>
        </p:nvSpPr>
        <p:spPr bwMode="auto">
          <a:xfrm rot="10800000" flipH="1">
            <a:off x="434975" y="1003300"/>
            <a:ext cx="6873875" cy="554038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Positive Competition and Cooperative Scheme </a:t>
            </a:r>
            <a:b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</a:br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through Networking Among Working Groups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68313" y="1700213"/>
            <a:ext cx="6624637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770188" y="1643050"/>
            <a:ext cx="3159134" cy="2303475"/>
            <a:chOff x="590" y="1015"/>
            <a:chExt cx="696" cy="698"/>
          </a:xfrm>
        </p:grpSpPr>
        <p:sp>
          <p:nvSpPr>
            <p:cNvPr id="31766" name="Oval 16"/>
            <p:cNvSpPr>
              <a:spLocks noChangeArrowheads="1"/>
            </p:cNvSpPr>
            <p:nvPr/>
          </p:nvSpPr>
          <p:spPr bwMode="gray">
            <a:xfrm>
              <a:off x="590" y="1015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5E762F"/>
                </a:gs>
                <a:gs pos="100000">
                  <a:srgbClr val="CCFF6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67" name="Oval 17"/>
            <p:cNvSpPr>
              <a:spLocks noChangeArrowheads="1"/>
            </p:cNvSpPr>
            <p:nvPr/>
          </p:nvSpPr>
          <p:spPr bwMode="gray">
            <a:xfrm>
              <a:off x="598" y="1024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FF66">
                    <a:alpha val="0"/>
                  </a:srgbClr>
                </a:gs>
                <a:gs pos="100000">
                  <a:srgbClr val="EDFFCA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68" name="Oval 18"/>
            <p:cNvSpPr>
              <a:spLocks noChangeArrowheads="1"/>
            </p:cNvSpPr>
            <p:nvPr/>
          </p:nvSpPr>
          <p:spPr bwMode="gray">
            <a:xfrm>
              <a:off x="615" y="1046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A2CA51"/>
                </a:gs>
                <a:gs pos="100000">
                  <a:srgbClr val="CCFF66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69" name="Oval 19"/>
            <p:cNvSpPr>
              <a:spLocks noChangeArrowheads="1"/>
            </p:cNvSpPr>
            <p:nvPr/>
          </p:nvSpPr>
          <p:spPr bwMode="gray">
            <a:xfrm>
              <a:off x="651" y="1026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66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27088" y="4071942"/>
            <a:ext cx="3244846" cy="2217733"/>
            <a:chOff x="54" y="2591"/>
            <a:chExt cx="696" cy="698"/>
          </a:xfrm>
        </p:grpSpPr>
        <p:sp>
          <p:nvSpPr>
            <p:cNvPr id="31762" name="Oval 21"/>
            <p:cNvSpPr>
              <a:spLocks noChangeArrowheads="1"/>
            </p:cNvSpPr>
            <p:nvPr/>
          </p:nvSpPr>
          <p:spPr bwMode="gray">
            <a:xfrm>
              <a:off x="54" y="2591"/>
              <a:ext cx="696" cy="698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63" name="Oval 22"/>
            <p:cNvSpPr>
              <a:spLocks noChangeArrowheads="1"/>
            </p:cNvSpPr>
            <p:nvPr/>
          </p:nvSpPr>
          <p:spPr bwMode="gray">
            <a:xfrm>
              <a:off x="63" y="260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alpha val="0"/>
                  </a:srgbClr>
                </a:gs>
                <a:gs pos="100000">
                  <a:srgbClr val="FFEDA6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64" name="Oval 23"/>
            <p:cNvSpPr>
              <a:spLocks noChangeArrowheads="1"/>
            </p:cNvSpPr>
            <p:nvPr/>
          </p:nvSpPr>
          <p:spPr bwMode="gray">
            <a:xfrm>
              <a:off x="79" y="2622"/>
              <a:ext cx="647" cy="636"/>
            </a:xfrm>
            <a:prstGeom prst="ellipse">
              <a:avLst/>
            </a:prstGeom>
            <a:gradFill rotWithShape="1">
              <a:gsLst>
                <a:gs pos="0">
                  <a:srgbClr val="CAA200"/>
                </a:gs>
                <a:gs pos="100000">
                  <a:srgbClr val="FFCC0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  <p:sp>
          <p:nvSpPr>
            <p:cNvPr id="31765" name="Oval 24"/>
            <p:cNvSpPr>
              <a:spLocks noChangeArrowheads="1"/>
            </p:cNvSpPr>
            <p:nvPr/>
          </p:nvSpPr>
          <p:spPr bwMode="gray">
            <a:xfrm>
              <a:off x="115" y="2597"/>
              <a:ext cx="576" cy="5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0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31754" name="AutoShape 18"/>
          <p:cNvSpPr>
            <a:spLocks noChangeArrowheads="1"/>
          </p:cNvSpPr>
          <p:nvPr/>
        </p:nvSpPr>
        <p:spPr bwMode="auto">
          <a:xfrm rot="10800000" flipH="1">
            <a:off x="1323837" y="5232720"/>
            <a:ext cx="1730375" cy="576262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fontAlgn="ctr"/>
            <a:r>
              <a:rPr lang="en-US" altLang="ko-KR" sz="22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25 Autonomous</a:t>
            </a:r>
            <a:br>
              <a:rPr lang="en-US" altLang="ko-KR" sz="22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2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Districts</a:t>
            </a:r>
            <a:endParaRPr lang="ko-KR" altLang="en-US" sz="2200" b="1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755" name="AutoShape 18"/>
          <p:cNvSpPr>
            <a:spLocks noChangeArrowheads="1"/>
          </p:cNvSpPr>
          <p:nvPr/>
        </p:nvSpPr>
        <p:spPr bwMode="auto">
          <a:xfrm rot="10800000" flipH="1">
            <a:off x="5651500" y="5227638"/>
            <a:ext cx="1800225" cy="576262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fontAlgn="ctr"/>
            <a:r>
              <a:rPr lang="en-US" altLang="ko-KR" sz="20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Investment &amp; </a:t>
            </a:r>
            <a:br>
              <a:rPr lang="en-US" altLang="ko-KR" sz="20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0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Affiliated </a:t>
            </a:r>
            <a:br>
              <a:rPr lang="en-US" altLang="ko-KR" sz="20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0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Institutions</a:t>
            </a:r>
            <a:endParaRPr lang="ko-KR" altLang="en-US" sz="2000" b="1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756" name="Freeform 139"/>
          <p:cNvSpPr>
            <a:spLocks/>
          </p:cNvSpPr>
          <p:nvPr/>
        </p:nvSpPr>
        <p:spPr bwMode="gray">
          <a:xfrm rot="10019960">
            <a:off x="1868488" y="2744788"/>
            <a:ext cx="903287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518D47"/>
              </a:gs>
              <a:gs pos="100000">
                <a:srgbClr val="90B78A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 rot="10800000"/>
          <a:lstStyle/>
          <a:p>
            <a:endParaRPr lang="ko-KR" altLang="en-US"/>
          </a:p>
        </p:txBody>
      </p:sp>
      <p:sp>
        <p:nvSpPr>
          <p:cNvPr id="31757" name="Freeform 139"/>
          <p:cNvSpPr>
            <a:spLocks/>
          </p:cNvSpPr>
          <p:nvPr/>
        </p:nvSpPr>
        <p:spPr bwMode="gray">
          <a:xfrm rot="-5400000">
            <a:off x="5965032" y="2769394"/>
            <a:ext cx="903287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518D47"/>
              </a:gs>
              <a:gs pos="100000">
                <a:srgbClr val="90B78A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 vert="eaVert"/>
          <a:lstStyle/>
          <a:p>
            <a:endParaRPr lang="ko-KR" altLang="en-US"/>
          </a:p>
        </p:txBody>
      </p:sp>
      <p:sp>
        <p:nvSpPr>
          <p:cNvPr id="31758" name="Freeform 139"/>
          <p:cNvSpPr>
            <a:spLocks/>
          </p:cNvSpPr>
          <p:nvPr/>
        </p:nvSpPr>
        <p:spPr bwMode="gray">
          <a:xfrm rot="2587324">
            <a:off x="3851275" y="5356225"/>
            <a:ext cx="903288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518D47"/>
              </a:gs>
              <a:gs pos="100000">
                <a:srgbClr val="90B78A"/>
              </a:gs>
            </a:gsLst>
            <a:lin ang="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1759" name="AutoShape 18"/>
          <p:cNvSpPr>
            <a:spLocks noChangeArrowheads="1"/>
          </p:cNvSpPr>
          <p:nvPr/>
        </p:nvSpPr>
        <p:spPr bwMode="auto">
          <a:xfrm rot="10800000" flipH="1">
            <a:off x="2714612" y="2285992"/>
            <a:ext cx="3384550" cy="576263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fontAlgn="ctr"/>
            <a:r>
              <a:rPr lang="en-US" altLang="ko-KR" sz="22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Creative Administration</a:t>
            </a:r>
          </a:p>
        </p:txBody>
      </p:sp>
      <p:sp>
        <p:nvSpPr>
          <p:cNvPr id="31760" name="AutoShape 18"/>
          <p:cNvSpPr>
            <a:spLocks noChangeArrowheads="1"/>
          </p:cNvSpPr>
          <p:nvPr/>
        </p:nvSpPr>
        <p:spPr bwMode="auto">
          <a:xfrm rot="10800000" flipH="1">
            <a:off x="827088" y="4652963"/>
            <a:ext cx="3384550" cy="576262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fontAlgn="ctr"/>
            <a:r>
              <a:rPr lang="en-US" altLang="ko-KR" sz="22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Creative Administration</a:t>
            </a:r>
          </a:p>
        </p:txBody>
      </p:sp>
      <p:sp>
        <p:nvSpPr>
          <p:cNvPr id="31761" name="AutoShape 18"/>
          <p:cNvSpPr>
            <a:spLocks noChangeArrowheads="1"/>
          </p:cNvSpPr>
          <p:nvPr/>
        </p:nvSpPr>
        <p:spPr bwMode="auto">
          <a:xfrm rot="10800000" flipH="1">
            <a:off x="5003800" y="4508500"/>
            <a:ext cx="3384550" cy="576263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fontAlgn="ctr"/>
            <a:r>
              <a:rPr lang="en-US" altLang="ko-KR" sz="22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Creative Management</a:t>
            </a:r>
          </a:p>
        </p:txBody>
      </p:sp>
      <p:pic>
        <p:nvPicPr>
          <p:cNvPr id="1026" name="Picture 2" descr="C:\Documents and Settings\user\바탕 화면\태민\태민\태민\태민\4.디자인\서울로고\서울시휘장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9635" y="2714620"/>
            <a:ext cx="1000132" cy="1000132"/>
          </a:xfrm>
          <a:prstGeom prst="rect">
            <a:avLst/>
          </a:prstGeom>
          <a:noFill/>
        </p:spPr>
      </p:pic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gray">
          <a:xfrm>
            <a:off x="244475" y="104775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000">
                <a:solidFill>
                  <a:schemeClr val="bg1">
                    <a:lumMod val="95000"/>
                  </a:schemeClr>
                </a:solidFill>
              </a:rPr>
              <a:t>5. Evaluation &amp; Incentive System </a:t>
            </a:r>
            <a:r>
              <a:rPr lang="en-US" altLang="ko-KR" sz="240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–</a:t>
            </a:r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 Creative Administration’s Motivation and Facilitation</a:t>
            </a:r>
            <a:endParaRPr lang="ko-KR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820" name="AutoShape 18"/>
          <p:cNvSpPr>
            <a:spLocks noChangeArrowheads="1"/>
          </p:cNvSpPr>
          <p:nvPr/>
        </p:nvSpPr>
        <p:spPr bwMode="auto">
          <a:xfrm rot="10800000" flipH="1">
            <a:off x="434975" y="939800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kumimoji="0" lang="ko-KR" altLang="en-US" sz="2400">
              <a:solidFill>
                <a:schemeClr val="tx1"/>
              </a:solidFill>
            </a:endParaRP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544513" y="1527175"/>
            <a:ext cx="57150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23850" y="16287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buFontTx/>
              <a:buBlip>
                <a:blip r:embed="rId3"/>
              </a:buBlip>
            </a:pPr>
            <a:r>
              <a:rPr kumimoji="0" lang="en-US" altLang="ko-KR" sz="2000">
                <a:solidFill>
                  <a:srgbClr val="292929"/>
                </a:solidFill>
              </a:rPr>
              <a:t> </a:t>
            </a:r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Analyzing creative activity levels and proposing </a:t>
            </a:r>
          </a:p>
          <a:p>
            <a:pPr algn="l"/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   directions among each group lead to favorable competition </a:t>
            </a:r>
          </a:p>
          <a:p>
            <a:pPr algn="l"/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   where heads of offices, bureaus and headquarters </a:t>
            </a:r>
          </a:p>
          <a:p>
            <a:pPr algn="l"/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   are accountable</a:t>
            </a:r>
            <a:b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</a:br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kumimoji="0" lang="en-US" altLang="ko-KR" sz="2000" b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- Creativity Rewards after evaluation </a:t>
            </a:r>
            <a:r>
              <a:rPr kumimoji="0" lang="en-US" altLang="ko-KR" sz="20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results</a:t>
            </a:r>
            <a:endParaRPr kumimoji="0" lang="en-US" altLang="ko-KR" sz="2000" b="1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4829" name="Oval 2"/>
          <p:cNvSpPr>
            <a:spLocks noChangeArrowheads="1"/>
          </p:cNvSpPr>
          <p:nvPr/>
        </p:nvSpPr>
        <p:spPr bwMode="auto">
          <a:xfrm rot="20239455">
            <a:off x="2317247" y="4295216"/>
            <a:ext cx="5196554" cy="211899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F3F9FF"/>
              </a:gs>
            </a:gsLst>
            <a:lin ang="5400000" scaled="1"/>
          </a:gradFill>
          <a:ln w="9525">
            <a:noFill/>
            <a:round/>
            <a:headEnd/>
            <a:tailEnd type="none" w="sm" len="sm"/>
          </a:ln>
        </p:spPr>
        <p:txBody>
          <a:bodyPr wrap="none" anchor="ctr"/>
          <a:lstStyle/>
          <a:p>
            <a:pPr latinLnBrk="0"/>
            <a:endParaRPr kumimoji="0" lang="ko-KR" altLang="ko-KR" sz="900" b="1" baseline="-25000">
              <a:solidFill>
                <a:srgbClr val="CCECFF"/>
              </a:solidFill>
              <a:latin typeface="Times New Roman" pitchFamily="18" charset="0"/>
              <a:ea typeface="굴림체" pitchFamily="49" charset="-127"/>
            </a:endParaRPr>
          </a:p>
        </p:txBody>
      </p:sp>
      <p:grpSp>
        <p:nvGrpSpPr>
          <p:cNvPr id="3" name="그룹 33"/>
          <p:cNvGrpSpPr>
            <a:grpSpLocks/>
          </p:cNvGrpSpPr>
          <p:nvPr/>
        </p:nvGrpSpPr>
        <p:grpSpPr bwMode="auto">
          <a:xfrm>
            <a:off x="1785918" y="3126759"/>
            <a:ext cx="6337300" cy="3552825"/>
            <a:chOff x="1143000" y="811530"/>
            <a:chExt cx="7498080" cy="4777740"/>
          </a:xfrm>
        </p:grpSpPr>
        <p:sp>
          <p:nvSpPr>
            <p:cNvPr id="34831" name="Oval 3"/>
            <p:cNvSpPr>
              <a:spLocks noChangeArrowheads="1"/>
            </p:cNvSpPr>
            <p:nvPr/>
          </p:nvSpPr>
          <p:spPr bwMode="auto">
            <a:xfrm rot="-1359234">
              <a:off x="1934528" y="2213293"/>
              <a:ext cx="5588000" cy="2333625"/>
            </a:xfrm>
            <a:prstGeom prst="ellipse">
              <a:avLst/>
            </a:prstGeom>
            <a:solidFill>
              <a:srgbClr val="7030A0">
                <a:alpha val="29019"/>
              </a:srgbClr>
            </a:solidFill>
            <a:ln w="9525">
              <a:noFill/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latinLnBrk="0"/>
              <a:endParaRPr kumimoji="0" lang="ko-KR" altLang="ko-KR" sz="900" b="1" baseline="-25000">
                <a:solidFill>
                  <a:srgbClr val="CCECFF"/>
                </a:solidFill>
                <a:latin typeface="Times New Roman" pitchFamily="18" charset="0"/>
                <a:ea typeface="굴림체" pitchFamily="49" charset="-127"/>
              </a:endParaRPr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V="1">
              <a:off x="2609215" y="3327718"/>
              <a:ext cx="2419350" cy="1125537"/>
            </a:xfrm>
            <a:prstGeom prst="line">
              <a:avLst/>
            </a:prstGeom>
            <a:noFill/>
            <a:ln w="76200">
              <a:solidFill>
                <a:srgbClr val="B5DAFF"/>
              </a:solidFill>
              <a:round/>
              <a:headEnd/>
              <a:tailEnd type="none" w="sm" len="sm"/>
            </a:ln>
            <a:effectLst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/>
            <a:lstStyle/>
            <a:p>
              <a:pPr latinLnBrk="0">
                <a:defRPr/>
              </a:pPr>
              <a:endParaRPr kumimoji="0" lang="ko-KR" altLang="en-US" sz="1800" b="1" baseline="-25000">
                <a:solidFill>
                  <a:schemeClr val="tx1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4833" name="Line 5"/>
            <p:cNvSpPr>
              <a:spLocks noChangeShapeType="1"/>
            </p:cNvSpPr>
            <p:nvPr/>
          </p:nvSpPr>
          <p:spPr bwMode="auto">
            <a:xfrm flipH="1">
              <a:off x="4372928" y="2283143"/>
              <a:ext cx="2678112" cy="657225"/>
            </a:xfrm>
            <a:prstGeom prst="line">
              <a:avLst/>
            </a:prstGeom>
            <a:noFill/>
            <a:ln w="76200">
              <a:solidFill>
                <a:srgbClr val="B5DAFF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2514600" y="2411730"/>
              <a:ext cx="1945640" cy="282258"/>
            </a:xfrm>
            <a:prstGeom prst="line">
              <a:avLst/>
            </a:prstGeom>
            <a:noFill/>
            <a:ln w="76200">
              <a:solidFill>
                <a:srgbClr val="B5DAFF"/>
              </a:solidFill>
              <a:round/>
              <a:headEnd/>
              <a:tailEnd type="none" w="sm" len="sm"/>
            </a:ln>
            <a:effectLst/>
            <a:scene3d>
              <a:camera prst="orthographicFront">
                <a:rot lat="0" lon="0" rev="20099999"/>
              </a:camera>
              <a:lightRig rig="threePt" dir="t"/>
            </a:scene3d>
          </p:spPr>
          <p:txBody>
            <a:bodyPr/>
            <a:lstStyle/>
            <a:p>
              <a:pPr latinLnBrk="0">
                <a:defRPr/>
              </a:pPr>
              <a:endParaRPr kumimoji="0" lang="ko-KR" altLang="en-US" sz="1800" b="1" baseline="-25000">
                <a:solidFill>
                  <a:schemeClr val="tx1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9" name="AutoShape 8"/>
            <p:cNvSpPr>
              <a:spLocks noChangeArrowheads="1"/>
            </p:cNvSpPr>
            <p:nvPr/>
          </p:nvSpPr>
          <p:spPr bwMode="auto">
            <a:xfrm flipV="1">
              <a:off x="3103921" y="2143661"/>
              <a:ext cx="2762944" cy="1761231"/>
            </a:xfrm>
            <a:custGeom>
              <a:avLst/>
              <a:gdLst>
                <a:gd name="T0" fmla="*/ 1381977 w 21600"/>
                <a:gd name="T1" fmla="*/ 0 h 21600"/>
                <a:gd name="T2" fmla="*/ 1376219 w 21600"/>
                <a:gd name="T3" fmla="*/ 1618656 h 21600"/>
                <a:gd name="T4" fmla="*/ 1381977 w 21600"/>
                <a:gd name="T5" fmla="*/ 286389 h 21600"/>
                <a:gd name="T6" fmla="*/ 1387735 w 21600"/>
                <a:gd name="T7" fmla="*/ 161865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64" y="18088"/>
                  </a:moveTo>
                  <a:cubicBezTo>
                    <a:pt x="6752" y="18069"/>
                    <a:pt x="3511" y="14811"/>
                    <a:pt x="3511" y="10800"/>
                  </a:cubicBezTo>
                  <a:cubicBezTo>
                    <a:pt x="3511" y="6774"/>
                    <a:pt x="6774" y="3511"/>
                    <a:pt x="10800" y="3511"/>
                  </a:cubicBezTo>
                  <a:cubicBezTo>
                    <a:pt x="14825" y="3511"/>
                    <a:pt x="18089" y="6774"/>
                    <a:pt x="18089" y="10800"/>
                  </a:cubicBezTo>
                  <a:cubicBezTo>
                    <a:pt x="18089" y="14811"/>
                    <a:pt x="14847" y="18069"/>
                    <a:pt x="10835" y="18088"/>
                  </a:cubicBezTo>
                  <a:lnTo>
                    <a:pt x="10853" y="21599"/>
                  </a:lnTo>
                  <a:cubicBezTo>
                    <a:pt x="16797" y="21570"/>
                    <a:pt x="21600" y="167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43"/>
                    <a:pt x="4802" y="21570"/>
                    <a:pt x="10746" y="21599"/>
                  </a:cubicBezTo>
                  <a:close/>
                </a:path>
              </a:pathLst>
            </a:custGeom>
            <a:gradFill rotWithShape="0">
              <a:gsLst>
                <a:gs pos="0">
                  <a:srgbClr val="523B2D"/>
                </a:gs>
                <a:gs pos="50000">
                  <a:schemeClr val="bg1"/>
                </a:gs>
                <a:gs pos="100000">
                  <a:srgbClr val="523B2D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>
                <a:rot lat="20399998" lon="60000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rot="10800000" wrap="none" anchor="ctr">
              <a:flatTx/>
            </a:bodyPr>
            <a:lstStyle/>
            <a:p>
              <a:pPr latinLnBrk="0">
                <a:defRPr/>
              </a:pPr>
              <a:endParaRPr kumimoji="0" lang="ko-KR" altLang="en-US" sz="1800" b="1" baseline="-25000">
                <a:solidFill>
                  <a:schemeClr val="tx1"/>
                </a:solidFill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34836" name="Oval 9"/>
            <p:cNvSpPr>
              <a:spLocks noChangeArrowheads="1"/>
            </p:cNvSpPr>
            <p:nvPr/>
          </p:nvSpPr>
          <p:spPr bwMode="auto">
            <a:xfrm>
              <a:off x="3582353" y="2633980"/>
              <a:ext cx="1762125" cy="989330"/>
            </a:xfrm>
            <a:prstGeom prst="ellipse">
              <a:avLst/>
            </a:prstGeom>
            <a:gradFill rotWithShape="0">
              <a:gsLst>
                <a:gs pos="0">
                  <a:srgbClr val="FBFCF8"/>
                </a:gs>
                <a:gs pos="100000">
                  <a:srgbClr val="BDCE8E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0"/>
              <a:endParaRPr kumimoji="0" lang="ko-KR" altLang="ko-KR" sz="2400" b="1" baseline="-250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34837" name="Picture 11"/>
            <p:cNvPicPr preferRelativeResize="0"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96685" y="1288098"/>
              <a:ext cx="2144395" cy="170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3"/>
            <p:cNvPicPr preferRelativeResize="0"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50" y="4095750"/>
              <a:ext cx="2125979" cy="149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</p:pic>
        <p:pic>
          <p:nvPicPr>
            <p:cNvPr id="34839" name="Picture 14"/>
            <p:cNvPicPr preferRelativeResize="0"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811530"/>
              <a:ext cx="2034540" cy="169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4" name="AutoShape 18"/>
          <p:cNvSpPr>
            <a:spLocks noChangeArrowheads="1"/>
          </p:cNvSpPr>
          <p:nvPr/>
        </p:nvSpPr>
        <p:spPr bwMode="auto">
          <a:xfrm rot="10800000" flipH="1">
            <a:off x="468313" y="836613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Creative Activity Evaluation on </a:t>
            </a:r>
            <a:b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</a:br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Offices, Bureaus and Headquarters</a:t>
            </a:r>
            <a:endParaRPr kumimoji="0" lang="ko-KR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0800000" flipH="1">
            <a:off x="2357422" y="3520653"/>
            <a:ext cx="1150937" cy="577849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fontAlgn="ctr"/>
            <a:r>
              <a:rPr lang="en-US" altLang="ko-KR" sz="18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Creative </a:t>
            </a:r>
          </a:p>
          <a:p>
            <a:pPr algn="l" fontAlgn="ctr"/>
            <a:r>
              <a:rPr lang="en-US" altLang="ko-KR" sz="18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Activity</a:t>
            </a:r>
          </a:p>
          <a:p>
            <a:pPr algn="l" fontAlgn="ctr"/>
            <a:r>
              <a:rPr lang="en-US" altLang="ko-KR" sz="1800" b="1" smtClean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(45%)</a:t>
            </a:r>
            <a:endParaRPr lang="en-US" altLang="ko-KR" sz="1800" b="1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26" name="AutoShape 18"/>
          <p:cNvSpPr>
            <a:spLocks noChangeArrowheads="1"/>
          </p:cNvSpPr>
          <p:nvPr/>
        </p:nvSpPr>
        <p:spPr bwMode="auto">
          <a:xfrm rot="10800000" flipH="1">
            <a:off x="6603630" y="4038489"/>
            <a:ext cx="1368425" cy="576263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fontAlgn="ctr"/>
            <a:r>
              <a:rPr lang="en-US" altLang="ko-KR" sz="18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Major Task</a:t>
            </a:r>
          </a:p>
          <a:p>
            <a:pPr algn="l" fontAlgn="ctr"/>
            <a:r>
              <a:rPr lang="en-US" altLang="ko-KR" sz="1800" b="1" smtClean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(45%)</a:t>
            </a:r>
            <a:endParaRPr lang="en-US" altLang="ko-KR" sz="1800" b="1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27" name="AutoShape 18"/>
          <p:cNvSpPr>
            <a:spLocks noChangeArrowheads="1"/>
          </p:cNvSpPr>
          <p:nvPr/>
        </p:nvSpPr>
        <p:spPr bwMode="auto">
          <a:xfrm rot="10800000" flipH="1">
            <a:off x="2474788" y="5909377"/>
            <a:ext cx="1368425" cy="576263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 fontAlgn="ctr"/>
            <a:r>
              <a:rPr lang="en-US" altLang="ko-KR" sz="18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Group Head</a:t>
            </a:r>
            <a:r>
              <a:rPr lang="en-US" altLang="ko-KR" sz="1800" b="1">
                <a:solidFill>
                  <a:srgbClr val="000066"/>
                </a:solidFill>
                <a:latin typeface="Arial" charset="0"/>
                <a:ea typeface="HY헤드라인M" pitchFamily="18" charset="-127"/>
              </a:rPr>
              <a:t>’</a:t>
            </a:r>
            <a:r>
              <a:rPr lang="en-US" altLang="ko-KR" sz="18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s </a:t>
            </a:r>
          </a:p>
          <a:p>
            <a:pPr algn="l" fontAlgn="ctr"/>
            <a:r>
              <a:rPr lang="en-US" altLang="ko-KR" sz="18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constant record-keeping</a:t>
            </a:r>
          </a:p>
          <a:p>
            <a:pPr algn="l" fontAlgn="ctr"/>
            <a:r>
              <a:rPr lang="en-US" altLang="ko-KR" sz="18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(10%)</a:t>
            </a:r>
          </a:p>
        </p:txBody>
      </p:sp>
      <p:sp>
        <p:nvSpPr>
          <p:cNvPr id="34828" name="AutoShape 18"/>
          <p:cNvSpPr>
            <a:spLocks noChangeArrowheads="1"/>
          </p:cNvSpPr>
          <p:nvPr/>
        </p:nvSpPr>
        <p:spPr bwMode="auto">
          <a:xfrm rot="10800000" flipH="1">
            <a:off x="3428992" y="4572008"/>
            <a:ext cx="2305050" cy="576263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ctr"/>
            <a:r>
              <a:rPr lang="en-US" altLang="ko-KR" sz="1800" b="1">
                <a:solidFill>
                  <a:srgbClr val="800000"/>
                </a:solidFill>
                <a:latin typeface="HY헤드라인M" pitchFamily="18" charset="-127"/>
                <a:ea typeface="HY헤드라인M" pitchFamily="18" charset="-127"/>
              </a:rPr>
              <a:t>Comprehensive Evaluation</a:t>
            </a:r>
          </a:p>
          <a:p>
            <a:pPr fontAlgn="ctr"/>
            <a:r>
              <a:rPr lang="en-US" altLang="ko-KR" sz="1800" b="1">
                <a:solidFill>
                  <a:srgbClr val="800000"/>
                </a:solidFill>
                <a:latin typeface="HY헤드라인M" pitchFamily="18" charset="-127"/>
                <a:ea typeface="HY헤드라인M" pitchFamily="18" charset="-127"/>
              </a:rPr>
              <a:t>(100%)</a:t>
            </a:r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  <p:pic>
        <p:nvPicPr>
          <p:cNvPr id="25" name="그림 24" descr="white-bubble-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6492" y="3286124"/>
            <a:ext cx="609600" cy="476250"/>
          </a:xfrm>
          <a:prstGeom prst="rect">
            <a:avLst/>
          </a:prstGeom>
        </p:spPr>
      </p:pic>
      <p:pic>
        <p:nvPicPr>
          <p:cNvPr id="26" name="그림 25" descr="white-bubble-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571876"/>
            <a:ext cx="609600" cy="476250"/>
          </a:xfrm>
          <a:prstGeom prst="rect">
            <a:avLst/>
          </a:prstGeom>
        </p:spPr>
      </p:pic>
      <p:pic>
        <p:nvPicPr>
          <p:cNvPr id="27" name="그림 26" descr="white-bubble-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7066" y="5703865"/>
            <a:ext cx="60960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 sz="2000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gray">
          <a:xfrm>
            <a:off x="244475" y="82473"/>
            <a:ext cx="84978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>
                    <a:lumMod val="95000"/>
                  </a:schemeClr>
                </a:solidFill>
              </a:rPr>
              <a:t>5. Evaluation Incentive System</a:t>
            </a:r>
            <a:endParaRPr lang="ko-KR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844" name="AutoShape 18"/>
          <p:cNvSpPr>
            <a:spLocks noChangeArrowheads="1"/>
          </p:cNvSpPr>
          <p:nvPr/>
        </p:nvSpPr>
        <p:spPr bwMode="auto">
          <a:xfrm rot="10800000" flipH="1">
            <a:off x="211955" y="917498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>
                    <a:lumMod val="95000"/>
                  </a:schemeClr>
                </a:solidFill>
              </a:rPr>
              <a:t>Performance Evaluation for Individuals or Projects</a:t>
            </a:r>
            <a:endParaRPr kumimoji="0" lang="ko-KR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104861" y="1527175"/>
            <a:ext cx="7200000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cxnSp>
        <p:nvCxnSpPr>
          <p:cNvPr id="35846" name="AutoShape 108"/>
          <p:cNvCxnSpPr>
            <a:cxnSpLocks noChangeShapeType="1"/>
          </p:cNvCxnSpPr>
          <p:nvPr/>
        </p:nvCxnSpPr>
        <p:spPr bwMode="auto">
          <a:xfrm>
            <a:off x="4578350" y="3325813"/>
            <a:ext cx="3175" cy="357187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</p:cxnSp>
      <p:sp>
        <p:nvSpPr>
          <p:cNvPr id="35847" name="AutoShape 61"/>
          <p:cNvSpPr>
            <a:spLocks noChangeArrowheads="1"/>
          </p:cNvSpPr>
          <p:nvPr/>
        </p:nvSpPr>
        <p:spPr bwMode="auto">
          <a:xfrm>
            <a:off x="447675" y="4143375"/>
            <a:ext cx="1458913" cy="18764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3D3D3"/>
              </a:gs>
              <a:gs pos="50000">
                <a:srgbClr val="EAEAEA"/>
              </a:gs>
              <a:gs pos="100000">
                <a:srgbClr val="D3D3D3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>
            <a:prstShdw prst="shdw17" dist="35921" dir="2700000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20688" y="3570288"/>
            <a:ext cx="1520825" cy="660400"/>
            <a:chOff x="143" y="2525"/>
            <a:chExt cx="2652" cy="416"/>
          </a:xfrm>
        </p:grpSpPr>
        <p:sp>
          <p:nvSpPr>
            <p:cNvPr id="35879" name="Rectangle 63"/>
            <p:cNvSpPr>
              <a:spLocks noChangeArrowheads="1"/>
            </p:cNvSpPr>
            <p:nvPr/>
          </p:nvSpPr>
          <p:spPr bwMode="auto">
            <a:xfrm>
              <a:off x="143" y="2525"/>
              <a:ext cx="2652" cy="414"/>
            </a:xfrm>
            <a:prstGeom prst="rect">
              <a:avLst/>
            </a:prstGeom>
            <a:solidFill>
              <a:srgbClr val="236B36"/>
            </a:solidFill>
            <a:ln w="12700" algn="ctr">
              <a:noFill/>
              <a:miter lim="800000"/>
              <a:headEnd/>
              <a:tailEnd/>
            </a:ln>
          </p:spPr>
          <p:txBody>
            <a:bodyPr lIns="126000" tIns="126000" rIns="126000" bIns="126000" anchor="ctr" anchorCtr="1"/>
            <a:lstStyle/>
            <a:p>
              <a:pPr algn="r" latinLnBrk="0"/>
              <a:endParaRPr kumimoji="0" lang="ko-KR" altLang="en-US" sz="1800" b="1">
                <a:solidFill>
                  <a:schemeClr val="tx1"/>
                </a:solidFill>
                <a:latin typeface="Arial" charset="0"/>
                <a:ea typeface="MD솔체" pitchFamily="18" charset="-127"/>
              </a:endParaRPr>
            </a:p>
          </p:txBody>
        </p:sp>
        <p:sp>
          <p:nvSpPr>
            <p:cNvPr id="35880" name="AutoShape 64"/>
            <p:cNvSpPr>
              <a:spLocks noChangeArrowheads="1"/>
            </p:cNvSpPr>
            <p:nvPr/>
          </p:nvSpPr>
          <p:spPr bwMode="auto">
            <a:xfrm>
              <a:off x="153" y="2536"/>
              <a:ext cx="2631" cy="216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C0DD2D">
                    <a:alpha val="29999"/>
                  </a:srgbClr>
                </a:gs>
                <a:gs pos="100000">
                  <a:srgbClr val="C4DF39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ko-KR" altLang="en-US"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881" name="AutoShape 65"/>
            <p:cNvSpPr>
              <a:spLocks noChangeArrowheads="1"/>
            </p:cNvSpPr>
            <p:nvPr/>
          </p:nvSpPr>
          <p:spPr bwMode="auto">
            <a:xfrm>
              <a:off x="156" y="2694"/>
              <a:ext cx="2626" cy="247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003300">
                    <a:alpha val="1999"/>
                  </a:srgbClr>
                </a:gs>
                <a:gs pos="100000">
                  <a:srgbClr val="143E1F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ko-KR" altLang="en-US"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4" name="Text Box 66"/>
          <p:cNvSpPr txBox="1">
            <a:spLocks noChangeArrowheads="1"/>
          </p:cNvSpPr>
          <p:nvPr/>
        </p:nvSpPr>
        <p:spPr bwMode="auto">
          <a:xfrm>
            <a:off x="539750" y="3640138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600">
                <a:solidFill>
                  <a:srgbClr val="FFFFFF"/>
                </a:solidFill>
              </a:rPr>
              <a:t>Creativity</a:t>
            </a:r>
            <a:br>
              <a:rPr lang="en-US" altLang="ko-KR" sz="1600">
                <a:solidFill>
                  <a:srgbClr val="FFFFFF"/>
                </a:solidFill>
              </a:rPr>
            </a:br>
            <a:r>
              <a:rPr lang="en-US" altLang="ko-KR" sz="1600">
                <a:solidFill>
                  <a:srgbClr val="FFFFFF"/>
                </a:solidFill>
              </a:rPr>
              <a:t>Proposal</a:t>
            </a:r>
            <a:endParaRPr lang="ko-KR" altLang="en-US" sz="1600">
              <a:solidFill>
                <a:srgbClr val="FFFFFF"/>
              </a:solidFill>
            </a:endParaRPr>
          </a:p>
        </p:txBody>
      </p:sp>
      <p:sp>
        <p:nvSpPr>
          <p:cNvPr id="35850" name="Text Box 67"/>
          <p:cNvSpPr txBox="1">
            <a:spLocks noChangeArrowheads="1"/>
          </p:cNvSpPr>
          <p:nvPr/>
        </p:nvSpPr>
        <p:spPr bwMode="auto">
          <a:xfrm>
            <a:off x="371398" y="4235257"/>
            <a:ext cx="1657350" cy="184665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Excellent proposals from Imagination Bank and Imagination Oasis</a:t>
            </a:r>
            <a:endParaRPr lang="ko-KR" altLang="en-US" sz="1200" b="1">
              <a:solidFill>
                <a:srgbClr val="000000"/>
              </a:solidFill>
              <a:latin typeface="굴림" charset="-127"/>
              <a:ea typeface="굴림" charset="-127"/>
            </a:endParaRPr>
          </a:p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Excellent proposals from autonomous districts and investment &amp; affiliated institutions</a:t>
            </a:r>
            <a:endParaRPr lang="ko-KR" altLang="en-US" sz="1200" b="1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51" name="AutoShape 71"/>
          <p:cNvSpPr>
            <a:spLocks noChangeArrowheads="1"/>
          </p:cNvSpPr>
          <p:nvPr/>
        </p:nvSpPr>
        <p:spPr bwMode="auto">
          <a:xfrm>
            <a:off x="2122488" y="4143375"/>
            <a:ext cx="1458912" cy="18764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3D3D3"/>
              </a:gs>
              <a:gs pos="50000">
                <a:srgbClr val="EAEAEA"/>
              </a:gs>
              <a:gs pos="100000">
                <a:srgbClr val="D3D3D3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>
            <a:prstShdw prst="shdw17" dist="35921" dir="2700000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52" name="Rectangle 72"/>
          <p:cNvSpPr>
            <a:spLocks noChangeArrowheads="1"/>
          </p:cNvSpPr>
          <p:nvPr/>
        </p:nvSpPr>
        <p:spPr bwMode="auto">
          <a:xfrm>
            <a:off x="2116138" y="3570288"/>
            <a:ext cx="1474787" cy="6572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lIns="126000" tIns="126000" rIns="126000" bIns="126000" anchor="ctr" anchorCtr="1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  <a:latin typeface="Arial" charset="0"/>
              <a:ea typeface="MD솔체" pitchFamily="18" charset="-127"/>
            </a:endParaRPr>
          </a:p>
        </p:txBody>
      </p:sp>
      <p:sp>
        <p:nvSpPr>
          <p:cNvPr id="35853" name="AutoShape 73"/>
          <p:cNvSpPr>
            <a:spLocks noChangeArrowheads="1"/>
          </p:cNvSpPr>
          <p:nvPr/>
        </p:nvSpPr>
        <p:spPr bwMode="auto">
          <a:xfrm>
            <a:off x="2124075" y="3571875"/>
            <a:ext cx="1462088" cy="3429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0DD2D">
                  <a:alpha val="29999"/>
                </a:srgbClr>
              </a:gs>
              <a:gs pos="100000">
                <a:srgbClr val="C4DF39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ko-KR" altLang="en-US" sz="18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9" name="Text Box 74"/>
          <p:cNvSpPr txBox="1">
            <a:spLocks noChangeArrowheads="1"/>
          </p:cNvSpPr>
          <p:nvPr/>
        </p:nvSpPr>
        <p:spPr bwMode="auto">
          <a:xfrm>
            <a:off x="2052638" y="3640138"/>
            <a:ext cx="2087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600">
                <a:solidFill>
                  <a:srgbClr val="FFFFFF"/>
                </a:solidFill>
              </a:rPr>
              <a:t>Creativity</a:t>
            </a:r>
            <a:br>
              <a:rPr lang="en-US" altLang="ko-KR" sz="1600">
                <a:solidFill>
                  <a:srgbClr val="FFFFFF"/>
                </a:solidFill>
              </a:rPr>
            </a:br>
            <a:r>
              <a:rPr lang="en-US" altLang="ko-KR" sz="1600">
                <a:solidFill>
                  <a:srgbClr val="FFFFFF"/>
                </a:solidFill>
              </a:rPr>
              <a:t>Implementation</a:t>
            </a:r>
            <a:endParaRPr lang="ko-KR" altLang="en-US" sz="1600">
              <a:solidFill>
                <a:srgbClr val="FFFFFF"/>
              </a:solidFill>
            </a:endParaRPr>
          </a:p>
        </p:txBody>
      </p:sp>
      <p:sp>
        <p:nvSpPr>
          <p:cNvPr id="35855" name="Text Box 75"/>
          <p:cNvSpPr txBox="1">
            <a:spLocks noChangeArrowheads="1"/>
          </p:cNvSpPr>
          <p:nvPr/>
        </p:nvSpPr>
        <p:spPr bwMode="auto">
          <a:xfrm>
            <a:off x="2068512" y="4291013"/>
            <a:ext cx="1717670" cy="12926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</a:t>
            </a:r>
            <a:r>
              <a:rPr lang="en-US" altLang="ko-KR" sz="1200" b="1" smtClean="0">
                <a:solidFill>
                  <a:srgbClr val="000000"/>
                </a:solidFill>
                <a:latin typeface="굴림" charset="-127"/>
                <a:ea typeface="굴림" charset="-127"/>
              </a:rPr>
              <a:t>Excellent </a:t>
            </a: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implementation cases from Imagination Bank and Imagination Oasis</a:t>
            </a:r>
          </a:p>
          <a:p>
            <a:pPr algn="l">
              <a:spcBef>
                <a:spcPct val="50000"/>
              </a:spcBef>
            </a:pPr>
            <a:r>
              <a:rPr lang="ko-KR" altLang="en-US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  </a:t>
            </a:r>
          </a:p>
        </p:txBody>
      </p:sp>
      <p:sp>
        <p:nvSpPr>
          <p:cNvPr id="35856" name="AutoShape 79"/>
          <p:cNvSpPr>
            <a:spLocks noChangeArrowheads="1"/>
          </p:cNvSpPr>
          <p:nvPr/>
        </p:nvSpPr>
        <p:spPr bwMode="auto">
          <a:xfrm>
            <a:off x="3849688" y="4143375"/>
            <a:ext cx="1458912" cy="18764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3D3D3"/>
              </a:gs>
              <a:gs pos="50000">
                <a:srgbClr val="EAEAEA"/>
              </a:gs>
              <a:gs pos="100000">
                <a:srgbClr val="D3D3D3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>
            <a:prstShdw prst="shdw17" dist="35921" dir="2700000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57" name="Rectangle 80"/>
          <p:cNvSpPr>
            <a:spLocks noChangeArrowheads="1"/>
          </p:cNvSpPr>
          <p:nvPr/>
        </p:nvSpPr>
        <p:spPr bwMode="auto">
          <a:xfrm>
            <a:off x="3843338" y="3570288"/>
            <a:ext cx="1474787" cy="657225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100000">
                <a:srgbClr val="2F005E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lIns="126000" tIns="126000" rIns="126000" bIns="126000" anchor="ctr" anchorCtr="1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</a:endParaRPr>
          </a:p>
        </p:txBody>
      </p:sp>
      <p:sp>
        <p:nvSpPr>
          <p:cNvPr id="35858" name="AutoShape 81"/>
          <p:cNvSpPr>
            <a:spLocks noChangeArrowheads="1"/>
          </p:cNvSpPr>
          <p:nvPr/>
        </p:nvSpPr>
        <p:spPr bwMode="auto">
          <a:xfrm>
            <a:off x="3849688" y="3589338"/>
            <a:ext cx="1462087" cy="3429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CCFF">
                  <a:alpha val="29999"/>
                </a:srgbClr>
              </a:gs>
              <a:gs pos="100000">
                <a:srgbClr val="FFCFFF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ko-KR" altLang="en-US" sz="18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Text Box 82"/>
          <p:cNvSpPr txBox="1">
            <a:spLocks noChangeArrowheads="1"/>
          </p:cNvSpPr>
          <p:nvPr/>
        </p:nvSpPr>
        <p:spPr bwMode="auto">
          <a:xfrm>
            <a:off x="3924300" y="3640138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600">
                <a:solidFill>
                  <a:srgbClr val="FFFFFF"/>
                </a:solidFill>
              </a:rPr>
              <a:t>Creativity Policies</a:t>
            </a:r>
            <a:endParaRPr lang="ko-KR" altLang="en-US" sz="1600">
              <a:solidFill>
                <a:srgbClr val="FFFFFF"/>
              </a:solidFill>
            </a:endParaRPr>
          </a:p>
        </p:txBody>
      </p:sp>
      <p:sp>
        <p:nvSpPr>
          <p:cNvPr id="35860" name="Text Box 83"/>
          <p:cNvSpPr txBox="1">
            <a:spLocks noChangeArrowheads="1"/>
          </p:cNvSpPr>
          <p:nvPr/>
        </p:nvSpPr>
        <p:spPr bwMode="auto">
          <a:xfrm>
            <a:off x="3795713" y="4291013"/>
            <a:ext cx="1633537" cy="12001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 Excellent projects with outstanding performance among major metropolitan administration projects </a:t>
            </a:r>
          </a:p>
        </p:txBody>
      </p:sp>
      <p:sp>
        <p:nvSpPr>
          <p:cNvPr id="35861" name="AutoShape 87"/>
          <p:cNvSpPr>
            <a:spLocks noChangeArrowheads="1"/>
          </p:cNvSpPr>
          <p:nvPr/>
        </p:nvSpPr>
        <p:spPr bwMode="auto">
          <a:xfrm>
            <a:off x="5578475" y="4143375"/>
            <a:ext cx="1458913" cy="18764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3D3D3"/>
              </a:gs>
              <a:gs pos="50000">
                <a:srgbClr val="EAEAEA"/>
              </a:gs>
              <a:gs pos="100000">
                <a:srgbClr val="D3D3D3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>
            <a:prstShdw prst="shdw17" dist="35921" dir="2700000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62" name="Rectangle 88"/>
          <p:cNvSpPr>
            <a:spLocks noChangeArrowheads="1"/>
          </p:cNvSpPr>
          <p:nvPr/>
        </p:nvSpPr>
        <p:spPr bwMode="auto">
          <a:xfrm>
            <a:off x="5541963" y="3570288"/>
            <a:ext cx="1538287" cy="6572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lIns="126000" tIns="126000" rIns="126000" bIns="126000" anchor="ctr" anchorCtr="1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  <a:latin typeface="Arial" charset="0"/>
              <a:ea typeface="MD솔체" pitchFamily="18" charset="-127"/>
            </a:endParaRPr>
          </a:p>
        </p:txBody>
      </p:sp>
      <p:sp>
        <p:nvSpPr>
          <p:cNvPr id="35863" name="AutoShape 89"/>
          <p:cNvSpPr>
            <a:spLocks noChangeArrowheads="1"/>
          </p:cNvSpPr>
          <p:nvPr/>
        </p:nvSpPr>
        <p:spPr bwMode="auto">
          <a:xfrm>
            <a:off x="5578475" y="3571875"/>
            <a:ext cx="1462088" cy="3429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CECFF">
                  <a:alpha val="29999"/>
                </a:srgbClr>
              </a:gs>
              <a:gs pos="100000">
                <a:srgbClr val="CFEDFF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ko-KR" altLang="en-US" sz="18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Text Box 90"/>
          <p:cNvSpPr txBox="1">
            <a:spLocks noChangeArrowheads="1"/>
          </p:cNvSpPr>
          <p:nvPr/>
        </p:nvSpPr>
        <p:spPr bwMode="auto">
          <a:xfrm>
            <a:off x="5651500" y="3640138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600">
                <a:solidFill>
                  <a:srgbClr val="FFFFFF"/>
                </a:solidFill>
              </a:rPr>
              <a:t>Budget Reduction</a:t>
            </a:r>
          </a:p>
        </p:txBody>
      </p:sp>
      <p:sp>
        <p:nvSpPr>
          <p:cNvPr id="35865" name="Text Box 91"/>
          <p:cNvSpPr txBox="1">
            <a:spLocks noChangeArrowheads="1"/>
          </p:cNvSpPr>
          <p:nvPr/>
        </p:nvSpPr>
        <p:spPr bwMode="auto">
          <a:xfrm>
            <a:off x="5494338" y="4291013"/>
            <a:ext cx="1711325" cy="1279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Excellent cases on budget reduction and higher tax revenues</a:t>
            </a:r>
          </a:p>
          <a:p>
            <a:pPr algn="l"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Cases on reporting budget waste (by citizens) </a:t>
            </a:r>
          </a:p>
        </p:txBody>
      </p:sp>
      <p:sp>
        <p:nvSpPr>
          <p:cNvPr id="35866" name="AutoShape 95"/>
          <p:cNvSpPr>
            <a:spLocks noChangeArrowheads="1"/>
          </p:cNvSpPr>
          <p:nvPr/>
        </p:nvSpPr>
        <p:spPr bwMode="auto">
          <a:xfrm>
            <a:off x="7289800" y="4143375"/>
            <a:ext cx="1458913" cy="187642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D3D3D3"/>
              </a:gs>
              <a:gs pos="50000">
                <a:srgbClr val="EAEAEA"/>
              </a:gs>
              <a:gs pos="100000">
                <a:srgbClr val="D3D3D3"/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>
            <a:prstShdw prst="shdw17" dist="35921" dir="2700000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5867" name="Rectangle 96"/>
          <p:cNvSpPr>
            <a:spLocks noChangeArrowheads="1"/>
          </p:cNvSpPr>
          <p:nvPr/>
        </p:nvSpPr>
        <p:spPr bwMode="auto">
          <a:xfrm>
            <a:off x="7283450" y="3570288"/>
            <a:ext cx="1474788" cy="657225"/>
          </a:xfrm>
          <a:prstGeom prst="rect">
            <a:avLst/>
          </a:prstGeom>
          <a:gradFill rotWithShape="1">
            <a:gsLst>
              <a:gs pos="0">
                <a:srgbClr val="006666"/>
              </a:gs>
              <a:gs pos="100000">
                <a:srgbClr val="002F2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lIns="126000" tIns="126000" rIns="126000" bIns="126000" anchor="ctr" anchorCtr="1"/>
          <a:lstStyle/>
          <a:p>
            <a:pPr algn="r" latinLnBrk="0"/>
            <a:endParaRPr kumimoji="0" lang="ko-KR" altLang="en-US" sz="1800" b="1">
              <a:solidFill>
                <a:schemeClr val="tx1"/>
              </a:solidFill>
              <a:latin typeface="Arial" charset="0"/>
              <a:ea typeface="MD솔체" pitchFamily="18" charset="-127"/>
            </a:endParaRPr>
          </a:p>
        </p:txBody>
      </p:sp>
      <p:sp>
        <p:nvSpPr>
          <p:cNvPr id="35868" name="AutoShape 97"/>
          <p:cNvSpPr>
            <a:spLocks noChangeArrowheads="1"/>
          </p:cNvSpPr>
          <p:nvPr/>
        </p:nvSpPr>
        <p:spPr bwMode="auto">
          <a:xfrm>
            <a:off x="7289800" y="3589338"/>
            <a:ext cx="1462088" cy="3429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0DD2D">
                  <a:alpha val="29999"/>
                </a:srgbClr>
              </a:gs>
              <a:gs pos="100000">
                <a:srgbClr val="C4DF39"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ko-KR" altLang="en-US" sz="1800" b="1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" name="Text Box 98"/>
          <p:cNvSpPr txBox="1">
            <a:spLocks noChangeArrowheads="1"/>
          </p:cNvSpPr>
          <p:nvPr/>
        </p:nvSpPr>
        <p:spPr bwMode="auto">
          <a:xfrm>
            <a:off x="7308850" y="3640138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600">
                <a:solidFill>
                  <a:srgbClr val="FFFFFF"/>
                </a:solidFill>
              </a:rPr>
              <a:t>Knowledge Management</a:t>
            </a:r>
          </a:p>
        </p:txBody>
      </p:sp>
      <p:sp>
        <p:nvSpPr>
          <p:cNvPr id="35870" name="Text Box 99"/>
          <p:cNvSpPr txBox="1">
            <a:spLocks noChangeArrowheads="1"/>
          </p:cNvSpPr>
          <p:nvPr/>
        </p:nvSpPr>
        <p:spPr bwMode="auto">
          <a:xfrm>
            <a:off x="7226262" y="4190654"/>
            <a:ext cx="1582737" cy="18780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Excellent research performance of Creativity Knowledge Club</a:t>
            </a:r>
            <a:endParaRPr lang="ko-KR" altLang="en-US" sz="1200" b="1">
              <a:solidFill>
                <a:srgbClr val="000000"/>
              </a:solidFill>
              <a:latin typeface="굴림" charset="-127"/>
              <a:ea typeface="굴림" charset="-127"/>
            </a:endParaRP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Excellent papers on metropolitan administration 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altLang="ko-KR" sz="1200" b="1">
                <a:solidFill>
                  <a:srgbClr val="000000"/>
                </a:solidFill>
                <a:latin typeface="굴림" charset="-127"/>
                <a:ea typeface="굴림" charset="-127"/>
              </a:rPr>
              <a:t>• Excellent Cases of SMG employees’ academic researches </a:t>
            </a:r>
          </a:p>
        </p:txBody>
      </p:sp>
      <p:cxnSp>
        <p:nvCxnSpPr>
          <p:cNvPr id="35871" name="AutoShape 102"/>
          <p:cNvCxnSpPr>
            <a:cxnSpLocks noChangeShapeType="1"/>
          </p:cNvCxnSpPr>
          <p:nvPr/>
        </p:nvCxnSpPr>
        <p:spPr bwMode="auto">
          <a:xfrm>
            <a:off x="4578350" y="3213100"/>
            <a:ext cx="36513" cy="358775"/>
          </a:xfrm>
          <a:prstGeom prst="straightConnector1">
            <a:avLst/>
          </a:prstGeom>
          <a:noFill/>
          <a:ln w="3175">
            <a:noFill/>
            <a:round/>
            <a:headEnd/>
            <a:tailEnd/>
          </a:ln>
        </p:spPr>
      </p:cxnSp>
      <p:cxnSp>
        <p:nvCxnSpPr>
          <p:cNvPr id="35872" name="AutoShape 103"/>
          <p:cNvCxnSpPr>
            <a:cxnSpLocks noChangeShapeType="1"/>
          </p:cNvCxnSpPr>
          <p:nvPr/>
        </p:nvCxnSpPr>
        <p:spPr bwMode="auto">
          <a:xfrm rot="-5400000">
            <a:off x="2009775" y="2741613"/>
            <a:ext cx="15875" cy="1676400"/>
          </a:xfrm>
          <a:prstGeom prst="bentConnector3">
            <a:avLst>
              <a:gd name="adj1" fmla="val 1540000"/>
            </a:avLst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cxnSp>
      <p:cxnSp>
        <p:nvCxnSpPr>
          <p:cNvPr id="35873" name="AutoShape 104"/>
          <p:cNvCxnSpPr>
            <a:cxnSpLocks noChangeShapeType="1"/>
          </p:cNvCxnSpPr>
          <p:nvPr/>
        </p:nvCxnSpPr>
        <p:spPr bwMode="auto">
          <a:xfrm rot="5400000" flipV="1">
            <a:off x="5445125" y="2706688"/>
            <a:ext cx="1587" cy="1728788"/>
          </a:xfrm>
          <a:prstGeom prst="bentConnector3">
            <a:avLst>
              <a:gd name="adj1" fmla="val -14400005"/>
            </a:avLst>
          </a:prstGeom>
          <a:noFill/>
          <a:ln w="3175">
            <a:noFill/>
            <a:miter lim="800000"/>
            <a:headEnd/>
            <a:tailEnd/>
          </a:ln>
        </p:spPr>
      </p:cxnSp>
      <p:cxnSp>
        <p:nvCxnSpPr>
          <p:cNvPr id="35874" name="AutoShape 105"/>
          <p:cNvCxnSpPr>
            <a:cxnSpLocks noChangeShapeType="1"/>
          </p:cNvCxnSpPr>
          <p:nvPr/>
        </p:nvCxnSpPr>
        <p:spPr bwMode="auto">
          <a:xfrm rot="5400000" flipV="1">
            <a:off x="3709987" y="2717801"/>
            <a:ext cx="17463" cy="1725612"/>
          </a:xfrm>
          <a:prstGeom prst="bentConnector3">
            <a:avLst>
              <a:gd name="adj1" fmla="val -1309093"/>
            </a:avLst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cxnSp>
      <p:cxnSp>
        <p:nvCxnSpPr>
          <p:cNvPr id="35875" name="AutoShape 106"/>
          <p:cNvCxnSpPr>
            <a:cxnSpLocks noChangeShapeType="1"/>
          </p:cNvCxnSpPr>
          <p:nvPr/>
        </p:nvCxnSpPr>
        <p:spPr bwMode="auto">
          <a:xfrm rot="5400000" flipV="1">
            <a:off x="5445125" y="2706688"/>
            <a:ext cx="1587" cy="1728788"/>
          </a:xfrm>
          <a:prstGeom prst="bentConnector3">
            <a:avLst>
              <a:gd name="adj1" fmla="val -14400005"/>
            </a:avLst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cxnSp>
      <p:cxnSp>
        <p:nvCxnSpPr>
          <p:cNvPr id="35876" name="AutoShape 107"/>
          <p:cNvCxnSpPr>
            <a:cxnSpLocks noChangeShapeType="1"/>
          </p:cNvCxnSpPr>
          <p:nvPr/>
        </p:nvCxnSpPr>
        <p:spPr bwMode="auto">
          <a:xfrm rot="5400000" flipV="1">
            <a:off x="7165182" y="2715419"/>
            <a:ext cx="1587" cy="1711325"/>
          </a:xfrm>
          <a:prstGeom prst="bentConnector3">
            <a:avLst>
              <a:gd name="adj1" fmla="val -14400005"/>
            </a:avLst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cxnSp>
      <p:sp>
        <p:nvSpPr>
          <p:cNvPr id="35877" name="Text Box 8"/>
          <p:cNvSpPr txBox="1">
            <a:spLocks noChangeArrowheads="1"/>
          </p:cNvSpPr>
          <p:nvPr/>
        </p:nvSpPr>
        <p:spPr bwMode="auto">
          <a:xfrm>
            <a:off x="316730" y="1700213"/>
            <a:ext cx="667545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5000"/>
              </a:lnSpc>
              <a:buFontTx/>
              <a:buBlip>
                <a:blip r:embed="rId3"/>
              </a:buBlip>
            </a:pPr>
            <a:r>
              <a:rPr kumimoji="0" lang="en-US" altLang="ko-KR" sz="2000">
                <a:solidFill>
                  <a:srgbClr val="292929"/>
                </a:solidFill>
              </a:rPr>
              <a:t> </a:t>
            </a:r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5 main sectors, reward money, performance points and </a:t>
            </a:r>
          </a:p>
          <a:p>
            <a:pPr algn="l">
              <a:lnSpc>
                <a:spcPct val="105000"/>
              </a:lnSpc>
            </a:pPr>
            <a:r>
              <a:rPr kumimoji="0" lang="en-US" altLang="ko-KR" sz="2000">
                <a:solidFill>
                  <a:schemeClr val="bg1">
                    <a:lumMod val="95000"/>
                  </a:schemeClr>
                </a:solidFill>
              </a:rPr>
              <a:t>   opportunities to experience global policies abroad</a:t>
            </a:r>
            <a:endParaRPr kumimoji="0" lang="ko-KR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878" name="AutoShape 18"/>
          <p:cNvSpPr>
            <a:spLocks noChangeArrowheads="1"/>
          </p:cNvSpPr>
          <p:nvPr/>
        </p:nvSpPr>
        <p:spPr bwMode="auto">
          <a:xfrm rot="10800000" flipH="1">
            <a:off x="2714612" y="2643182"/>
            <a:ext cx="2305050" cy="576262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ctr"/>
            <a:r>
              <a:rPr lang="en-US" altLang="ko-KR" sz="24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Seoul Creativity Award</a:t>
            </a:r>
          </a:p>
        </p:txBody>
      </p:sp>
      <p:sp>
        <p:nvSpPr>
          <p:cNvPr id="42" name="슬라이드 번호 개체 틀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26</a:t>
            </a:fld>
            <a:endParaRPr lang="en-US" altLang="ko-KR"/>
          </a:p>
        </p:txBody>
      </p:sp>
      <p:pic>
        <p:nvPicPr>
          <p:cNvPr id="47" name="그림 46" descr="서울창의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4365">
            <a:off x="7288418" y="1023573"/>
            <a:ext cx="1480598" cy="2110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TEMP\UNI00000bfc0c2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7790">
            <a:off x="6393354" y="647307"/>
            <a:ext cx="1377008" cy="20483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27</a:t>
            </a:fld>
            <a:endParaRPr lang="en-US" altLang="ko-K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78057" y="104775"/>
            <a:ext cx="89646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6. Creating a Creative Organizational Culture</a:t>
            </a:r>
          </a:p>
        </p:txBody>
      </p:sp>
      <p:pic>
        <p:nvPicPr>
          <p:cNvPr id="1026" name="Picture 2" descr="C:\Documents and Settings\user\바탕 화면\필드트립\사진\output\서로함께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14553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바탕 화면\필드트립\사진\output\서로함께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143248"/>
            <a:ext cx="3682997" cy="276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1214422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>
                <a:solidFill>
                  <a:schemeClr val="bg1"/>
                </a:solidFill>
              </a:rPr>
              <a:t>Hold a </a:t>
            </a:r>
            <a:r>
              <a:rPr lang="en-US" altLang="ko-KR" sz="2800" smtClean="0">
                <a:solidFill>
                  <a:srgbClr val="FFFF00"/>
                </a:solidFill>
              </a:rPr>
              <a:t>book meeting </a:t>
            </a:r>
          </a:p>
          <a:p>
            <a:r>
              <a:rPr lang="en-US" altLang="ko-KR" sz="2800" smtClean="0">
                <a:solidFill>
                  <a:schemeClr val="bg1"/>
                </a:solidFill>
              </a:rPr>
              <a:t>attended by mayor &amp; </a:t>
            </a:r>
            <a:r>
              <a:rPr lang="en-US" sz="2800" smtClean="0">
                <a:solidFill>
                  <a:schemeClr val="bg1"/>
                </a:solidFill>
              </a:rPr>
              <a:t>executives.</a:t>
            </a:r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5929330"/>
            <a:ext cx="6572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Expressing and sharing various </a:t>
            </a:r>
            <a:r>
              <a:rPr lang="en-US" sz="2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opinions!</a:t>
            </a:r>
            <a:endParaRPr lang="ko-KR" altLang="en-US" sz="28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C:\TEMP\UNI00000bfc0c2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31335">
            <a:off x="6817507" y="346124"/>
            <a:ext cx="1377008" cy="2039696"/>
          </a:xfrm>
          <a:prstGeom prst="rect">
            <a:avLst/>
          </a:prstGeom>
          <a:noFill/>
        </p:spPr>
      </p:pic>
      <p:pic>
        <p:nvPicPr>
          <p:cNvPr id="10246" name="Picture 6" descr="C:\TEMP\UNI00000bfc0c3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8067">
            <a:off x="7602820" y="837694"/>
            <a:ext cx="1377008" cy="20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gray">
          <a:xfrm>
            <a:off x="78057" y="104775"/>
            <a:ext cx="89646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6. Creating a Creative Organizational Culture</a:t>
            </a:r>
          </a:p>
        </p:txBody>
      </p:sp>
      <p:sp>
        <p:nvSpPr>
          <p:cNvPr id="37892" name="AutoShape 18"/>
          <p:cNvSpPr>
            <a:spLocks noChangeArrowheads="1"/>
          </p:cNvSpPr>
          <p:nvPr/>
        </p:nvSpPr>
        <p:spPr bwMode="auto">
          <a:xfrm rot="10800000" flipH="1">
            <a:off x="579438" y="979488"/>
            <a:ext cx="79533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200">
                <a:solidFill>
                  <a:schemeClr val="bg1"/>
                </a:solidFill>
              </a:rPr>
              <a:t>To Create a Passionate Organizational Culture : </a:t>
            </a:r>
          </a:p>
          <a:p>
            <a:pPr algn="l">
              <a:lnSpc>
                <a:spcPct val="120000"/>
              </a:lnSpc>
            </a:pPr>
            <a:r>
              <a:rPr kumimoji="0" lang="en-US" altLang="ko-KR" sz="2400" b="1">
                <a:solidFill>
                  <a:srgbClr val="FFFF00"/>
                </a:solidFill>
              </a:rPr>
              <a:t>“The Day of Communication”</a:t>
            </a:r>
            <a:endParaRPr kumimoji="0" lang="ko-KR" altLang="en-US" sz="2400" b="1">
              <a:solidFill>
                <a:srgbClr val="FFFF00"/>
              </a:solidFill>
            </a:endParaRP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468313" y="1773238"/>
            <a:ext cx="7883525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39750" y="1857375"/>
            <a:ext cx="86042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buFontTx/>
              <a:buBlip>
                <a:blip r:embed="rId3"/>
              </a:buBlip>
              <a:defRPr/>
            </a:pPr>
            <a:r>
              <a:rPr kumimoji="0" lang="en-US" altLang="ko-KR" sz="2200" dirty="0">
                <a:solidFill>
                  <a:schemeClr val="bg1"/>
                </a:solidFill>
              </a:rPr>
              <a:t> </a:t>
            </a:r>
            <a:r>
              <a:rPr kumimoji="0" lang="en-US" altLang="ko-KR" sz="2200" spc="-150" dirty="0">
                <a:solidFill>
                  <a:schemeClr val="bg1"/>
                </a:solidFill>
              </a:rPr>
              <a:t>Operating </a:t>
            </a:r>
            <a:r>
              <a:rPr kumimoji="0" lang="en-US" altLang="ko-KR" sz="2200" spc="-150" dirty="0">
                <a:solidFill>
                  <a:srgbClr val="FFFF00"/>
                </a:solidFill>
              </a:rPr>
              <a:t>The Day of Communication</a:t>
            </a:r>
            <a:r>
              <a:rPr kumimoji="0" lang="en-US" altLang="ko-KR" sz="2200" spc="-150" dirty="0">
                <a:solidFill>
                  <a:schemeClr val="bg1"/>
                </a:solidFill>
              </a:rPr>
              <a:t> : Every Wednesday </a:t>
            </a:r>
            <a:endParaRPr kumimoji="0" lang="ko-KR" altLang="en-US" sz="1600" spc="-150" dirty="0">
              <a:solidFill>
                <a:schemeClr val="bg1"/>
              </a:solidFill>
            </a:endParaRPr>
          </a:p>
          <a:p>
            <a:pPr algn="l">
              <a:lnSpc>
                <a:spcPct val="85000"/>
              </a:lnSpc>
              <a:defRPr/>
            </a:pPr>
            <a:endParaRPr kumimoji="0" lang="en-US" altLang="ko-KR" sz="1600" dirty="0">
              <a:solidFill>
                <a:schemeClr val="bg1"/>
              </a:solidFill>
            </a:endParaRPr>
          </a:p>
          <a:p>
            <a:pPr algn="l">
              <a:lnSpc>
                <a:spcPct val="75000"/>
              </a:lnSpc>
              <a:defRPr/>
            </a:pPr>
            <a:r>
              <a:rPr kumimoji="0" lang="en-US" altLang="ko-KR" sz="1800" b="1" dirty="0">
                <a:solidFill>
                  <a:schemeClr val="bg1"/>
                </a:solidFill>
                <a:latin typeface="Times New Roman" pitchFamily="18" charset="0"/>
              </a:rPr>
              <a:t>        - The time shared by members  with natural  and  sincere  conversation</a:t>
            </a:r>
          </a:p>
          <a:p>
            <a:pPr algn="l">
              <a:lnSpc>
                <a:spcPct val="125000"/>
              </a:lnSpc>
              <a:defRPr/>
            </a:pPr>
            <a:r>
              <a:rPr kumimoji="0" lang="en-US" altLang="ko-KR" sz="1800" b="1" dirty="0">
                <a:solidFill>
                  <a:schemeClr val="bg1"/>
                </a:solidFill>
                <a:latin typeface="Times New Roman" pitchFamily="18" charset="0"/>
              </a:rPr>
              <a:t>        - Making members more cooperative  and  enhancing mutual  understanding  by sharing difficulties and hardship</a:t>
            </a:r>
          </a:p>
          <a:p>
            <a:pPr algn="l">
              <a:lnSpc>
                <a:spcPct val="125000"/>
              </a:lnSpc>
              <a:defRPr/>
            </a:pPr>
            <a:r>
              <a:rPr kumimoji="0" lang="en-US" altLang="ko-KR" sz="1800" b="1" dirty="0">
                <a:solidFill>
                  <a:schemeClr val="bg1"/>
                </a:solidFill>
                <a:latin typeface="Times New Roman" pitchFamily="18" charset="0"/>
              </a:rPr>
              <a:t>        - Major  Activity :  Watching  work-related  movies  and  reviewing,  Visiting  the site  concerned  with  policy,  Having  a  heart -sharing  conversation  in  comfortable atmosphere</a:t>
            </a:r>
            <a:endParaRPr kumimoji="0" lang="ko-KR" altLang="en-US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7896" name="그림 9" descr="사진_400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2563812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7" name="Picture 9" descr="C:\Documents and Settings\user\바탕 화면\사진_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643438"/>
            <a:ext cx="2643188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그림 10" descr="사진 3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4101" y="4643446"/>
            <a:ext cx="2638674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39939" name="AutoShape 18"/>
          <p:cNvSpPr>
            <a:spLocks noChangeArrowheads="1"/>
          </p:cNvSpPr>
          <p:nvPr/>
        </p:nvSpPr>
        <p:spPr bwMode="auto">
          <a:xfrm rot="10800000" flipH="1">
            <a:off x="434975" y="1052513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/>
                </a:solidFill>
              </a:rPr>
              <a:t>To Create a Passionate Organizational Culture :</a:t>
            </a:r>
          </a:p>
          <a:p>
            <a:pPr algn="l">
              <a:lnSpc>
                <a:spcPct val="120000"/>
              </a:lnSpc>
            </a:pPr>
            <a:r>
              <a:rPr kumimoji="0" lang="en-US" altLang="ko-KR" sz="2400" b="1">
                <a:solidFill>
                  <a:srgbClr val="FFFF00"/>
                </a:solidFill>
              </a:rPr>
              <a:t>“Creativity Learning Club”</a:t>
            </a:r>
          </a:p>
          <a:p>
            <a:pPr algn="l"/>
            <a:endParaRPr kumimoji="0" lang="ko-KR" altLang="en-US" sz="2400" b="1">
              <a:solidFill>
                <a:schemeClr val="bg1"/>
              </a:solidFill>
            </a:endParaRPr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544513" y="1700213"/>
            <a:ext cx="7699375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pic>
        <p:nvPicPr>
          <p:cNvPr id="2" name="그림 1" descr="h표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926" y="3718107"/>
            <a:ext cx="4671084" cy="323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3850" y="1871509"/>
            <a:ext cx="87122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FontTx/>
              <a:buBlip>
                <a:blip r:embed="rId4"/>
              </a:buBlip>
            </a:pPr>
            <a:r>
              <a:rPr kumimoji="0" lang="en-US" altLang="ko-KR" sz="1800">
                <a:solidFill>
                  <a:schemeClr val="bg1"/>
                </a:solidFill>
              </a:rPr>
              <a:t> Various forms including a metropolitan policy research club </a:t>
            </a:r>
          </a:p>
          <a:p>
            <a:pPr algn="l">
              <a:lnSpc>
                <a:spcPct val="110000"/>
              </a:lnSpc>
            </a:pPr>
            <a:r>
              <a:rPr kumimoji="0" lang="en-US" altLang="ko-KR" sz="1800">
                <a:solidFill>
                  <a:schemeClr val="bg1"/>
                </a:solidFill>
              </a:rPr>
              <a:t>   under the dept head, a small-scale learning and research club </a:t>
            </a:r>
          </a:p>
          <a:p>
            <a:pPr algn="l">
              <a:lnSpc>
                <a:spcPct val="110000"/>
              </a:lnSpc>
            </a:pPr>
            <a:r>
              <a:rPr kumimoji="0" lang="en-US" altLang="ko-KR" sz="1800">
                <a:solidFill>
                  <a:schemeClr val="bg1"/>
                </a:solidFill>
              </a:rPr>
              <a:t>   and an administrative service enhancement club </a:t>
            </a:r>
            <a:br>
              <a:rPr kumimoji="0" lang="en-US" altLang="ko-KR" sz="1800">
                <a:solidFill>
                  <a:schemeClr val="bg1"/>
                </a:solidFill>
              </a:rPr>
            </a:br>
            <a:r>
              <a:rPr kumimoji="0" lang="en-US" altLang="ko-KR" sz="1800">
                <a:solidFill>
                  <a:schemeClr val="bg1"/>
                </a:solidFill>
              </a:rPr>
              <a:t>     </a:t>
            </a:r>
            <a:r>
              <a:rPr kumimoji="0" lang="en-US" altLang="ko-KR" sz="1600">
                <a:solidFill>
                  <a:srgbClr val="FF0000"/>
                </a:solidFill>
              </a:rPr>
              <a:t>- 36 clubs as of ‘07 </a:t>
            </a:r>
            <a:r>
              <a:rPr kumimoji="0" lang="ko-KR" altLang="en-US" sz="1600">
                <a:solidFill>
                  <a:srgbClr val="FF0000"/>
                </a:solidFill>
              </a:rPr>
              <a:t>→ </a:t>
            </a:r>
            <a:r>
              <a:rPr kumimoji="0" lang="en-US" altLang="ko-KR" sz="1600">
                <a:solidFill>
                  <a:srgbClr val="FF0000"/>
                </a:solidFill>
              </a:rPr>
              <a:t>399 as of ‘11(11-fold growth) </a:t>
            </a:r>
          </a:p>
          <a:p>
            <a:pPr algn="l">
              <a:lnSpc>
                <a:spcPct val="70000"/>
              </a:lnSpc>
            </a:pPr>
            <a:endParaRPr kumimoji="0" lang="en-US" altLang="ko-KR" sz="160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  <a:buFontTx/>
              <a:buBlip>
                <a:blip r:embed="rId4"/>
              </a:buBlip>
            </a:pPr>
            <a:r>
              <a:rPr kumimoji="0" lang="ko-KR" altLang="en-US" sz="1800">
                <a:solidFill>
                  <a:schemeClr val="bg1"/>
                </a:solidFill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</a:rPr>
              <a:t>Aligning learning and work enhancement by forming clubs with </a:t>
            </a:r>
            <a:br>
              <a:rPr kumimoji="0" lang="en-US" altLang="ko-KR" sz="1800">
                <a:solidFill>
                  <a:schemeClr val="bg1"/>
                </a:solidFill>
              </a:rPr>
            </a:br>
            <a:r>
              <a:rPr kumimoji="0" lang="en-US" altLang="ko-KR" sz="1800">
                <a:solidFill>
                  <a:schemeClr val="bg1"/>
                </a:solidFill>
              </a:rPr>
              <a:t>   various titles</a:t>
            </a:r>
            <a:r>
              <a:rPr kumimoji="0" lang="ko-KR" altLang="en-US" sz="1800">
                <a:solidFill>
                  <a:schemeClr val="bg1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endParaRPr kumimoji="0" lang="en-US" altLang="ko-KR" sz="180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  <a:buFontTx/>
              <a:buBlip>
                <a:blip r:embed="rId4"/>
              </a:buBlip>
            </a:pPr>
            <a:r>
              <a:rPr kumimoji="0" lang="ko-KR" altLang="en-US" sz="1800">
                <a:solidFill>
                  <a:schemeClr val="bg1"/>
                </a:solidFill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</a:rPr>
              <a:t>Knowledge Club Case Presentation,</a:t>
            </a:r>
          </a:p>
          <a:p>
            <a:pPr algn="l">
              <a:lnSpc>
                <a:spcPct val="110000"/>
              </a:lnSpc>
            </a:pPr>
            <a:r>
              <a:rPr kumimoji="0" lang="en-US" altLang="ko-KR" sz="1800">
                <a:solidFill>
                  <a:schemeClr val="bg1"/>
                </a:solidFill>
              </a:rPr>
              <a:t>   related contests etc. </a:t>
            </a:r>
          </a:p>
        </p:txBody>
      </p:sp>
      <p:sp>
        <p:nvSpPr>
          <p:cNvPr id="39943" name="Rectangle 4"/>
          <p:cNvSpPr>
            <a:spLocks noChangeArrowheads="1"/>
          </p:cNvSpPr>
          <p:nvPr/>
        </p:nvSpPr>
        <p:spPr bwMode="gray">
          <a:xfrm>
            <a:off x="244475" y="104775"/>
            <a:ext cx="87201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6. Creating a Creative Organization Culture</a:t>
            </a:r>
            <a:endParaRPr lang="ko-KR" altLang="en-US" sz="2400">
              <a:solidFill>
                <a:schemeClr val="bg1"/>
              </a:solidFill>
            </a:endParaRPr>
          </a:p>
        </p:txBody>
      </p:sp>
      <p:pic>
        <p:nvPicPr>
          <p:cNvPr id="8" name="그림 7" descr="사진 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4830705"/>
            <a:ext cx="2857520" cy="202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143108" y="2928934"/>
            <a:ext cx="7000892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180000"/>
              </a:lnSpc>
            </a:pPr>
            <a:r>
              <a:rPr lang="en-US" altLang="ko-KR" sz="2400">
                <a:solidFill>
                  <a:schemeClr val="bg1"/>
                </a:solidFill>
              </a:rPr>
              <a:t>1. Rapid Changes in Administrative Environment</a:t>
            </a:r>
            <a:endParaRPr lang="ko-KR" altLang="en-US" sz="24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400">
                <a:solidFill>
                  <a:schemeClr val="bg1"/>
                </a:solidFill>
              </a:rPr>
              <a:t>2. Seoul Now</a:t>
            </a: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400">
                <a:solidFill>
                  <a:schemeClr val="bg1"/>
                </a:solidFill>
              </a:rPr>
              <a:t>3. Why Creative</a:t>
            </a:r>
            <a:r>
              <a:rPr lang="en-US" altLang="ko-KR" sz="2400" smtClean="0">
                <a:solidFill>
                  <a:schemeClr val="bg1"/>
                </a:solidFill>
              </a:rPr>
              <a:t>?</a:t>
            </a:r>
            <a:endParaRPr lang="en-US" altLang="ko-KR" sz="2400">
              <a:solidFill>
                <a:schemeClr val="bg1"/>
              </a:solidFill>
            </a:endParaRPr>
          </a:p>
        </p:txBody>
      </p:sp>
      <p:sp>
        <p:nvSpPr>
          <p:cNvPr id="6" name="Line 1031"/>
          <p:cNvSpPr>
            <a:spLocks noChangeShapeType="1"/>
          </p:cNvSpPr>
          <p:nvPr/>
        </p:nvSpPr>
        <p:spPr bwMode="auto">
          <a:xfrm>
            <a:off x="2251209" y="3573463"/>
            <a:ext cx="6840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Text Box 1034"/>
          <p:cNvSpPr txBox="1">
            <a:spLocks noChangeArrowheads="1"/>
          </p:cNvSpPr>
          <p:nvPr/>
        </p:nvSpPr>
        <p:spPr bwMode="auto">
          <a:xfrm>
            <a:off x="900113" y="1773238"/>
            <a:ext cx="813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2800" b="1">
                <a:solidFill>
                  <a:schemeClr val="bg1"/>
                </a:solidFill>
                <a:latin typeface="Arial Black" pitchFamily="34" charset="0"/>
                <a:ea typeface="HY견명조" pitchFamily="18" charset="-127"/>
              </a:rPr>
              <a:t>I. Launch of the </a:t>
            </a:r>
            <a:r>
              <a:rPr lang="en-US" altLang="ko-KR" sz="2800">
                <a:solidFill>
                  <a:schemeClr val="bg1"/>
                </a:solidFill>
                <a:latin typeface="Arial Black" pitchFamily="34" charset="0"/>
              </a:rPr>
              <a:t>Creative Administration</a:t>
            </a:r>
            <a:endParaRPr lang="ko-KR" alt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Line 1031"/>
          <p:cNvSpPr>
            <a:spLocks noChangeShapeType="1"/>
          </p:cNvSpPr>
          <p:nvPr/>
        </p:nvSpPr>
        <p:spPr bwMode="auto">
          <a:xfrm>
            <a:off x="2248245" y="4286256"/>
            <a:ext cx="6840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Line 1031"/>
          <p:cNvSpPr>
            <a:spLocks noChangeShapeType="1"/>
          </p:cNvSpPr>
          <p:nvPr/>
        </p:nvSpPr>
        <p:spPr bwMode="auto">
          <a:xfrm>
            <a:off x="2237094" y="4929198"/>
            <a:ext cx="6840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5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40963" name="AutoShape 18"/>
          <p:cNvSpPr>
            <a:spLocks noChangeArrowheads="1"/>
          </p:cNvSpPr>
          <p:nvPr/>
        </p:nvSpPr>
        <p:spPr bwMode="auto">
          <a:xfrm rot="10800000" flipH="1">
            <a:off x="468313" y="1052513"/>
            <a:ext cx="518477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/>
                </a:solidFill>
              </a:rPr>
              <a:t>An Efficient Meeting Culture Generating </a:t>
            </a:r>
            <a:br>
              <a:rPr kumimoji="0" lang="en-US" altLang="ko-KR" sz="2400">
                <a:solidFill>
                  <a:schemeClr val="bg1"/>
                </a:solidFill>
              </a:rPr>
            </a:br>
            <a:r>
              <a:rPr kumimoji="0" lang="en-US" altLang="ko-KR" sz="2400">
                <a:solidFill>
                  <a:schemeClr val="bg1"/>
                </a:solidFill>
              </a:rPr>
              <a:t>an Open Organizational Culture : </a:t>
            </a:r>
            <a:r>
              <a:rPr kumimoji="0" lang="en-US" altLang="ko-KR" sz="2400" b="1">
                <a:solidFill>
                  <a:srgbClr val="FFFF00"/>
                </a:solidFill>
              </a:rPr>
              <a:t>“Action Meeting”</a:t>
            </a: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544513" y="1916113"/>
            <a:ext cx="8491537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gray">
          <a:xfrm>
            <a:off x="244475" y="104775"/>
            <a:ext cx="8899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6. Creating a Creative Organization Culture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91" name="AutoShape 18"/>
          <p:cNvSpPr>
            <a:spLocks noChangeArrowheads="1"/>
          </p:cNvSpPr>
          <p:nvPr/>
        </p:nvSpPr>
        <p:spPr bwMode="gray">
          <a:xfrm>
            <a:off x="554038" y="2946400"/>
            <a:ext cx="5048250" cy="2282825"/>
          </a:xfrm>
          <a:prstGeom prst="roundRect">
            <a:avLst>
              <a:gd name="adj" fmla="val 29463"/>
            </a:avLst>
          </a:prstGeom>
          <a:noFill/>
          <a:ln w="28575">
            <a:solidFill>
              <a:srgbClr val="EBC50A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kern="0">
              <a:solidFill>
                <a:srgbClr val="000000"/>
              </a:solidFill>
              <a:latin typeface="Symbol" pitchFamily="18" charset="2"/>
              <a:ea typeface="굴림" pitchFamily="50" charset="-127"/>
            </a:endParaRPr>
          </a:p>
        </p:txBody>
      </p:sp>
      <p:sp>
        <p:nvSpPr>
          <p:cNvPr id="92" name="Freeform 9"/>
          <p:cNvSpPr>
            <a:spLocks/>
          </p:cNvSpPr>
          <p:nvPr/>
        </p:nvSpPr>
        <p:spPr bwMode="gray">
          <a:xfrm>
            <a:off x="325438" y="2636838"/>
            <a:ext cx="2374900" cy="487362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1069" y="0"/>
              </a:cxn>
              <a:cxn ang="0">
                <a:pos x="1069" y="198"/>
              </a:cxn>
              <a:cxn ang="0">
                <a:pos x="1055" y="270"/>
              </a:cxn>
              <a:cxn ang="0">
                <a:pos x="987" y="302"/>
              </a:cxn>
              <a:cxn ang="0">
                <a:pos x="0" y="307"/>
              </a:cxn>
              <a:cxn ang="0">
                <a:pos x="0" y="89"/>
              </a:cxn>
              <a:cxn ang="0">
                <a:pos x="21" y="18"/>
              </a:cxn>
              <a:cxn ang="0">
                <a:pos x="83" y="0"/>
              </a:cxn>
            </a:cxnLst>
            <a:rect l="0" t="0" r="r" b="b"/>
            <a:pathLst>
              <a:path w="1071" h="307">
                <a:moveTo>
                  <a:pt x="83" y="0"/>
                </a:moveTo>
                <a:lnTo>
                  <a:pt x="1069" y="0"/>
                </a:lnTo>
                <a:cubicBezTo>
                  <a:pt x="1069" y="0"/>
                  <a:pt x="1069" y="99"/>
                  <a:pt x="1069" y="198"/>
                </a:cubicBezTo>
                <a:cubicBezTo>
                  <a:pt x="1069" y="198"/>
                  <a:pt x="1071" y="248"/>
                  <a:pt x="1055" y="270"/>
                </a:cubicBezTo>
                <a:cubicBezTo>
                  <a:pt x="1043" y="288"/>
                  <a:pt x="1019" y="302"/>
                  <a:pt x="987" y="302"/>
                </a:cubicBezTo>
                <a:cubicBezTo>
                  <a:pt x="488" y="303"/>
                  <a:pt x="0" y="307"/>
                  <a:pt x="0" y="307"/>
                </a:cubicBezTo>
                <a:lnTo>
                  <a:pt x="0" y="89"/>
                </a:lnTo>
                <a:cubicBezTo>
                  <a:pt x="3" y="41"/>
                  <a:pt x="7" y="33"/>
                  <a:pt x="21" y="18"/>
                </a:cubicBezTo>
                <a:cubicBezTo>
                  <a:pt x="35" y="3"/>
                  <a:pt x="66" y="1"/>
                  <a:pt x="83" y="0"/>
                </a:cubicBezTo>
                <a:close/>
              </a:path>
            </a:pathLst>
          </a:custGeom>
          <a:gradFill rotWithShape="1">
            <a:gsLst>
              <a:gs pos="0">
                <a:srgbClr val="AFC61D"/>
              </a:gs>
              <a:gs pos="100000">
                <a:srgbClr val="AFC61D">
                  <a:gamma/>
                  <a:shade val="78824"/>
                  <a:invGamma/>
                </a:srgbClr>
              </a:gs>
            </a:gsLst>
            <a:lin ang="5400000" scaled="1"/>
          </a:gra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rgbClr val="000000">
                <a:alpha val="28999"/>
              </a:srgbClr>
            </a:outerShdw>
          </a:effectLst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2D2D2D"/>
              </a:solidFill>
              <a:latin typeface="Symbol" pitchFamily="18" charset="2"/>
              <a:ea typeface="굴림" pitchFamily="50" charset="-127"/>
            </a:endParaRPr>
          </a:p>
        </p:txBody>
      </p:sp>
      <p:sp>
        <p:nvSpPr>
          <p:cNvPr id="40968" name="TextBox 31"/>
          <p:cNvSpPr txBox="1">
            <a:spLocks noChangeArrowheads="1"/>
          </p:cNvSpPr>
          <p:nvPr/>
        </p:nvSpPr>
        <p:spPr bwMode="auto">
          <a:xfrm>
            <a:off x="609600" y="3414713"/>
            <a:ext cx="52578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latinLnBrk="0">
              <a:lnSpc>
                <a:spcPct val="80000"/>
              </a:lnSpc>
            </a:pPr>
            <a:r>
              <a:rPr kumimoji="0"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A type of meeting where prompt </a:t>
            </a:r>
          </a:p>
          <a:p>
            <a:pPr algn="l" latinLnBrk="0">
              <a:lnSpc>
                <a:spcPct val="130000"/>
              </a:lnSpc>
            </a:pPr>
            <a:r>
              <a:rPr kumimoji="0"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decision-making and problem-solving are </a:t>
            </a:r>
          </a:p>
          <a:p>
            <a:pPr algn="l" latinLnBrk="0">
              <a:lnSpc>
                <a:spcPct val="130000"/>
              </a:lnSpc>
            </a:pPr>
            <a:r>
              <a:rPr kumimoji="0"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possible based on free and open </a:t>
            </a:r>
          </a:p>
          <a:p>
            <a:pPr algn="l" latinLnBrk="0">
              <a:lnSpc>
                <a:spcPct val="130000"/>
              </a:lnSpc>
            </a:pPr>
            <a:r>
              <a:rPr kumimoji="0" lang="en-US" altLang="ko-KR" sz="2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discussions on pending issues</a:t>
            </a:r>
            <a:r>
              <a:rPr kumimoji="0" lang="en-US" altLang="ko-KR" sz="18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</a:p>
        </p:txBody>
      </p:sp>
      <p:pic>
        <p:nvPicPr>
          <p:cNvPr id="104" name="그림 103" descr="퍼실리테이터 심화 071.jpg"/>
          <p:cNvPicPr>
            <a:picLocks noChangeAspect="1"/>
          </p:cNvPicPr>
          <p:nvPr/>
        </p:nvPicPr>
        <p:blipFill>
          <a:blip r:embed="rId3" cstate="print">
            <a:lum bright="12000" contrast="-23000"/>
          </a:blip>
          <a:srcRect/>
          <a:stretch>
            <a:fillRect/>
          </a:stretch>
        </p:blipFill>
        <p:spPr bwMode="auto">
          <a:xfrm>
            <a:off x="5587994" y="1852611"/>
            <a:ext cx="3429024" cy="249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458163" y="2671763"/>
            <a:ext cx="27368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ko-KR" sz="2000" b="1">
                <a:solidFill>
                  <a:srgbClr val="2D2D2D"/>
                </a:solidFill>
              </a:rPr>
              <a:t>“Action Meeting”</a:t>
            </a:r>
          </a:p>
        </p:txBody>
      </p:sp>
      <p:pic>
        <p:nvPicPr>
          <p:cNvPr id="13" name="그림 12" descr="_DSC0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429132"/>
            <a:ext cx="3418537" cy="227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987675" y="2984500"/>
            <a:ext cx="6583363" cy="247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1. SMG Officials Changing</a:t>
            </a:r>
          </a:p>
          <a:p>
            <a:pPr marL="342900" indent="-342900" algn="l">
              <a:lnSpc>
                <a:spcPct val="110000"/>
              </a:lnSpc>
            </a:pPr>
            <a:r>
              <a:rPr lang="en-US" altLang="ko-KR" sz="2000">
                <a:solidFill>
                  <a:schemeClr val="bg1"/>
                </a:solidFill>
              </a:rPr>
              <a:t>    through </a:t>
            </a:r>
            <a:r>
              <a:rPr lang="en-US" altLang="ko-KR" sz="2000" smtClean="0">
                <a:solidFill>
                  <a:schemeClr val="bg1"/>
                </a:solidFill>
              </a:rPr>
              <a:t>Creative </a:t>
            </a:r>
            <a:r>
              <a:rPr lang="en-US" altLang="ko-KR" sz="2000">
                <a:solidFill>
                  <a:schemeClr val="bg1"/>
                </a:solidFill>
              </a:rPr>
              <a:t>Administration</a:t>
            </a:r>
            <a:endParaRPr lang="ko-KR" altLang="en-US" sz="2000">
              <a:solidFill>
                <a:schemeClr val="bg1"/>
              </a:solidFill>
            </a:endParaRP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2. SMG’s Metropolitan Policies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ko-KR" sz="2000">
                <a:solidFill>
                  <a:schemeClr val="bg1"/>
                </a:solidFill>
              </a:rPr>
              <a:t>    to Change into National Policies</a:t>
            </a:r>
          </a:p>
          <a:p>
            <a:pPr marL="342900" indent="-342900" algn="l">
              <a:lnSpc>
                <a:spcPct val="180000"/>
              </a:lnSpc>
            </a:pPr>
            <a:r>
              <a:rPr lang="en-US" altLang="ko-KR" sz="2000">
                <a:solidFill>
                  <a:schemeClr val="bg1"/>
                </a:solidFill>
              </a:rPr>
              <a:t>3. Future Steps of Creative Administration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3203575" y="4941888"/>
            <a:ext cx="5940425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403350" y="1484313"/>
            <a:ext cx="8116888" cy="11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3000" b="1">
                <a:solidFill>
                  <a:schemeClr val="bg1"/>
                </a:solidFill>
                <a:latin typeface="Arial Black" pitchFamily="34" charset="0"/>
                <a:ea typeface="HY견명조" pitchFamily="18" charset="-127"/>
              </a:rPr>
              <a:t>Ⅲ. Seoul is Changing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ko-KR" sz="3000" b="1">
                <a:solidFill>
                  <a:schemeClr val="bg1"/>
                </a:solidFill>
                <a:latin typeface="Arial Black" pitchFamily="34" charset="0"/>
                <a:ea typeface="HY견명조" pitchFamily="18" charset="-127"/>
              </a:rPr>
              <a:t>      through </a:t>
            </a:r>
            <a:r>
              <a:rPr lang="en-US" altLang="ko-KR" sz="3000" b="1" smtClean="0">
                <a:solidFill>
                  <a:schemeClr val="bg1"/>
                </a:solidFill>
                <a:latin typeface="Arial Black" pitchFamily="34" charset="0"/>
                <a:ea typeface="HY견명조" pitchFamily="18" charset="-127"/>
              </a:rPr>
              <a:t>Creative</a:t>
            </a:r>
            <a:r>
              <a:rPr lang="en-US" altLang="ko-KR" sz="300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ko-KR" sz="3000">
                <a:solidFill>
                  <a:schemeClr val="bg1"/>
                </a:solidFill>
                <a:latin typeface="Arial Black" pitchFamily="34" charset="0"/>
              </a:rPr>
              <a:t>Administration</a:t>
            </a:r>
          </a:p>
        </p:txBody>
      </p:sp>
      <p:sp>
        <p:nvSpPr>
          <p:cNvPr id="41990" name="Line 8"/>
          <p:cNvSpPr>
            <a:spLocks noChangeShapeType="1"/>
          </p:cNvSpPr>
          <p:nvPr/>
        </p:nvSpPr>
        <p:spPr bwMode="auto">
          <a:xfrm>
            <a:off x="3203575" y="4038600"/>
            <a:ext cx="5940425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3203575" y="5516563"/>
            <a:ext cx="5940425" cy="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ChangeArrowheads="1"/>
          </p:cNvSpPr>
          <p:nvPr/>
        </p:nvSpPr>
        <p:spPr bwMode="auto">
          <a:xfrm>
            <a:off x="-25362" y="346"/>
            <a:ext cx="9180513" cy="720000"/>
          </a:xfrm>
          <a:prstGeom prst="rect">
            <a:avLst/>
          </a:prstGeom>
          <a:solidFill>
            <a:schemeClr val="accent4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/>
          </a:p>
        </p:txBody>
      </p:sp>
      <p:sp>
        <p:nvSpPr>
          <p:cNvPr id="43011" name="Rectangle 14"/>
          <p:cNvSpPr>
            <a:spLocks noChangeArrowheads="1"/>
          </p:cNvSpPr>
          <p:nvPr/>
        </p:nvSpPr>
        <p:spPr bwMode="gray">
          <a:xfrm>
            <a:off x="10304" y="104775"/>
            <a:ext cx="854236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algn="l"/>
            <a:r>
              <a:rPr lang="en-US" altLang="en-US" sz="2400" smtClean="0">
                <a:solidFill>
                  <a:schemeClr val="bg1"/>
                </a:solidFill>
              </a:rPr>
              <a:t>1. SMG </a:t>
            </a:r>
            <a:r>
              <a:rPr lang="en-US" altLang="en-US" sz="2400">
                <a:solidFill>
                  <a:schemeClr val="bg1"/>
                </a:solidFill>
              </a:rPr>
              <a:t>Officials Changing </a:t>
            </a:r>
            <a:r>
              <a:rPr lang="en-US" altLang="en-US" sz="2400" smtClean="0">
                <a:solidFill>
                  <a:schemeClr val="bg1"/>
                </a:solidFill>
              </a:rPr>
              <a:t>through Creative </a:t>
            </a:r>
            <a:r>
              <a:rPr lang="en-US" altLang="en-US" sz="2400">
                <a:solidFill>
                  <a:schemeClr val="bg1"/>
                </a:solidFill>
              </a:rPr>
              <a:t>Administration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00113" y="5081588"/>
            <a:ext cx="7239000" cy="1152525"/>
            <a:chOff x="703" y="3339"/>
            <a:chExt cx="4378" cy="545"/>
          </a:xfrm>
        </p:grpSpPr>
        <p:sp>
          <p:nvSpPr>
            <p:cNvPr id="41987" name="AutoShape 3"/>
            <p:cNvSpPr>
              <a:spLocks noChangeArrowheads="1"/>
            </p:cNvSpPr>
            <p:nvPr/>
          </p:nvSpPr>
          <p:spPr bwMode="auto">
            <a:xfrm>
              <a:off x="703" y="3339"/>
              <a:ext cx="4378" cy="545"/>
            </a:xfrm>
            <a:prstGeom prst="roundRect">
              <a:avLst>
                <a:gd name="adj" fmla="val 1207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9F2F3"/>
                </a:gs>
              </a:gsLst>
              <a:lin ang="5400000" scaled="1"/>
            </a:gradFill>
            <a:ln w="19050" algn="ctr">
              <a:solidFill>
                <a:srgbClr val="669AD4"/>
              </a:solidFill>
              <a:round/>
              <a:headEnd/>
              <a:tailEnd/>
            </a:ln>
            <a:effectLst>
              <a:outerShdw dist="53882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43020" name="Text Box 32"/>
            <p:cNvSpPr txBox="1">
              <a:spLocks noChangeArrowheads="1"/>
            </p:cNvSpPr>
            <p:nvPr/>
          </p:nvSpPr>
          <p:spPr bwMode="grayWhite">
            <a:xfrm>
              <a:off x="813" y="3376"/>
              <a:ext cx="4047" cy="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latinLnBrk="0">
                <a:lnSpc>
                  <a:spcPct val="110000"/>
                </a:lnSpc>
                <a:spcBef>
                  <a:spcPct val="50000"/>
                </a:spcBef>
                <a:buFontTx/>
                <a:buBlip>
                  <a:blip r:embed="rId3"/>
                </a:buBlip>
              </a:pPr>
              <a:r>
                <a:rPr kumimoji="0" lang="en-US" altLang="ko-KR" sz="18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Entering into a learning systematization stage where </a:t>
              </a:r>
            </a:p>
            <a:p>
              <a:pPr algn="l" latinLnBrk="0">
                <a:lnSpc>
                  <a:spcPct val="60000"/>
                </a:lnSpc>
                <a:spcBef>
                  <a:spcPct val="50000"/>
                </a:spcBef>
              </a:pPr>
              <a:r>
                <a:rPr kumimoji="0" lang="en-US" altLang="ko-KR" sz="18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  ideas are generated on </a:t>
              </a:r>
              <a:r>
                <a:rPr kumimoji="0" lang="en-US" altLang="ko-KR" sz="1800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one</a:t>
              </a:r>
              <a:r>
                <a:rPr kumimoji="0" lang="en-US" altLang="ko-KR" sz="1800" smtClean="0">
                  <a:solidFill>
                    <a:srgbClr val="000000"/>
                  </a:solidFill>
                  <a:latin typeface="맑은 고딕"/>
                  <a:ea typeface="맑은 고딕"/>
                </a:rPr>
                <a:t>'</a:t>
              </a:r>
              <a:r>
                <a:rPr kumimoji="0" lang="en-US" altLang="ko-KR" sz="1800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s </a:t>
              </a:r>
              <a:r>
                <a:rPr kumimoji="0" lang="en-US" altLang="ko-KR" sz="18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own and work efficiency</a:t>
              </a:r>
            </a:p>
            <a:p>
              <a:pPr algn="l" latinLnBrk="0">
                <a:lnSpc>
                  <a:spcPct val="60000"/>
                </a:lnSpc>
                <a:spcBef>
                  <a:spcPct val="50000"/>
                </a:spcBef>
              </a:pPr>
              <a:r>
                <a:rPr kumimoji="0" lang="en-US" altLang="ko-KR" sz="18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  is raised</a:t>
              </a:r>
            </a:p>
          </p:txBody>
        </p:sp>
      </p:grp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900113" y="4149725"/>
            <a:ext cx="7345362" cy="852488"/>
            <a:chOff x="900113" y="4149725"/>
            <a:chExt cx="7345362" cy="852488"/>
          </a:xfrm>
        </p:grpSpPr>
        <p:sp>
          <p:nvSpPr>
            <p:cNvPr id="41991" name="AutoShape 7"/>
            <p:cNvSpPr>
              <a:spLocks noChangeArrowheads="1"/>
            </p:cNvSpPr>
            <p:nvPr/>
          </p:nvSpPr>
          <p:spPr bwMode="auto">
            <a:xfrm>
              <a:off x="900113" y="4149725"/>
              <a:ext cx="7272337" cy="852488"/>
            </a:xfrm>
            <a:prstGeom prst="roundRect">
              <a:avLst>
                <a:gd name="adj" fmla="val 1207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9F2F3"/>
                </a:gs>
              </a:gsLst>
              <a:lin ang="5400000" scaled="1"/>
            </a:gradFill>
            <a:ln w="19050" algn="ctr">
              <a:solidFill>
                <a:srgbClr val="669AD4"/>
              </a:solidFill>
              <a:round/>
              <a:headEnd/>
              <a:tailEnd/>
            </a:ln>
            <a:effectLst>
              <a:outerShdw dist="53882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l">
                <a:defRPr/>
              </a:pPr>
              <a:endParaRPr lang="ko-KR" altLang="en-US"/>
            </a:p>
          </p:txBody>
        </p:sp>
        <p:sp>
          <p:nvSpPr>
            <p:cNvPr id="43018" name="Text Box 32"/>
            <p:cNvSpPr txBox="1">
              <a:spLocks noChangeArrowheads="1"/>
            </p:cNvSpPr>
            <p:nvPr/>
          </p:nvSpPr>
          <p:spPr bwMode="grayWhite">
            <a:xfrm>
              <a:off x="1082675" y="4257675"/>
              <a:ext cx="7162800" cy="723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latinLnBrk="0">
                <a:lnSpc>
                  <a:spcPct val="110000"/>
                </a:lnSpc>
                <a:spcBef>
                  <a:spcPct val="50000"/>
                </a:spcBef>
                <a:buFontTx/>
                <a:buBlip>
                  <a:blip r:embed="rId3"/>
                </a:buBlip>
              </a:pPr>
              <a:r>
                <a:rPr kumimoji="0" lang="en-US" altLang="ko-KR" sz="18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Thinking and working from </a:t>
              </a:r>
              <a:r>
                <a:rPr kumimoji="0" lang="en-US" altLang="ko-KR" sz="1800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citizens</a:t>
              </a:r>
              <a:r>
                <a:rPr kumimoji="0" lang="en-US" altLang="ko-KR" sz="1800" smtClean="0">
                  <a:solidFill>
                    <a:srgbClr val="000000"/>
                  </a:solidFill>
                  <a:latin typeface="맑은 고딕"/>
                  <a:ea typeface="맑은 고딕"/>
                </a:rPr>
                <a:t>‘ </a:t>
              </a:r>
              <a:r>
                <a:rPr kumimoji="0" lang="en-US" altLang="ko-KR" sz="1800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perspectives</a:t>
              </a:r>
              <a:endParaRPr kumimoji="0" lang="en-US" altLang="ko-KR" sz="18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l" latinLnBrk="0">
                <a:lnSpc>
                  <a:spcPct val="70000"/>
                </a:lnSpc>
                <a:spcBef>
                  <a:spcPct val="50000"/>
                </a:spcBef>
              </a:pPr>
              <a:r>
                <a:rPr kumimoji="0" lang="en-US" altLang="ko-KR" sz="180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   at all times</a:t>
              </a:r>
            </a:p>
          </p:txBody>
        </p:sp>
      </p:grpSp>
      <p:sp>
        <p:nvSpPr>
          <p:cNvPr id="43014" name="Freeform 13"/>
          <p:cNvSpPr>
            <a:spLocks/>
          </p:cNvSpPr>
          <p:nvPr/>
        </p:nvSpPr>
        <p:spPr bwMode="auto">
          <a:xfrm>
            <a:off x="2051050" y="2924175"/>
            <a:ext cx="5346700" cy="1081088"/>
          </a:xfrm>
          <a:custGeom>
            <a:avLst/>
            <a:gdLst>
              <a:gd name="T0" fmla="*/ 2147483647 w 4536"/>
              <a:gd name="T1" fmla="*/ 2147483647 h 1112"/>
              <a:gd name="T2" fmla="*/ 0 w 4536"/>
              <a:gd name="T3" fmla="*/ 0 h 1112"/>
              <a:gd name="T4" fmla="*/ 2147483647 w 4536"/>
              <a:gd name="T5" fmla="*/ 0 h 1112"/>
              <a:gd name="T6" fmla="*/ 2147483647 w 4536"/>
              <a:gd name="T7" fmla="*/ 2147483647 h 1112"/>
              <a:gd name="T8" fmla="*/ 2147483647 w 4536"/>
              <a:gd name="T9" fmla="*/ 2147483647 h 1112"/>
              <a:gd name="T10" fmla="*/ 2147483647 w 4536"/>
              <a:gd name="T11" fmla="*/ 2147483647 h 1112"/>
              <a:gd name="T12" fmla="*/ 2147483647 w 4536"/>
              <a:gd name="T13" fmla="*/ 2147483647 h 1112"/>
              <a:gd name="T14" fmla="*/ 2147483647 w 4536"/>
              <a:gd name="T15" fmla="*/ 2147483647 h 1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36"/>
              <a:gd name="T25" fmla="*/ 0 h 1112"/>
              <a:gd name="T26" fmla="*/ 4536 w 4536"/>
              <a:gd name="T27" fmla="*/ 1112 h 1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36" h="1112">
                <a:moveTo>
                  <a:pt x="1540" y="768"/>
                </a:moveTo>
                <a:cubicBezTo>
                  <a:pt x="1540" y="768"/>
                  <a:pt x="1529" y="383"/>
                  <a:pt x="0" y="0"/>
                </a:cubicBezTo>
                <a:cubicBezTo>
                  <a:pt x="0" y="0"/>
                  <a:pt x="2268" y="0"/>
                  <a:pt x="4536" y="0"/>
                </a:cubicBezTo>
                <a:cubicBezTo>
                  <a:pt x="3007" y="179"/>
                  <a:pt x="2992" y="768"/>
                  <a:pt x="2992" y="768"/>
                </a:cubicBezTo>
                <a:lnTo>
                  <a:pt x="3536" y="768"/>
                </a:lnTo>
                <a:lnTo>
                  <a:pt x="2268" y="1112"/>
                </a:lnTo>
                <a:lnTo>
                  <a:pt x="996" y="768"/>
                </a:lnTo>
                <a:lnTo>
                  <a:pt x="1540" y="768"/>
                </a:lnTo>
                <a:close/>
              </a:path>
            </a:pathLst>
          </a:custGeom>
          <a:gradFill rotWithShape="1">
            <a:gsLst>
              <a:gs pos="0">
                <a:srgbClr val="596428">
                  <a:alpha val="0"/>
                </a:srgbClr>
              </a:gs>
              <a:gs pos="100000">
                <a:srgbClr val="C1D957"/>
              </a:gs>
            </a:gsLst>
            <a:lin ang="5400000" scaled="1"/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15" name="WordArt 5"/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65532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Generating Creativity Learning Environment</a:t>
            </a:r>
            <a:endParaRPr lang="ko-KR" alt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</p:txBody>
      </p:sp>
      <p:sp>
        <p:nvSpPr>
          <p:cNvPr id="43016" name="WordArt 5"/>
          <p:cNvSpPr>
            <a:spLocks noChangeArrowheads="1" noChangeShapeType="1" noTextEdit="1"/>
          </p:cNvSpPr>
          <p:nvPr/>
        </p:nvSpPr>
        <p:spPr bwMode="auto">
          <a:xfrm>
            <a:off x="611188" y="2349500"/>
            <a:ext cx="80645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>
                <a:ln w="19050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</a:rPr>
              <a:t>Transforming SMG Officials’ Mindset and Working Style</a:t>
            </a:r>
            <a:endParaRPr lang="ko-KR" altLang="en-US" sz="3600" kern="10">
              <a:ln w="19050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0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4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44035" name="Rectangle 41"/>
          <p:cNvSpPr>
            <a:spLocks noChangeArrowheads="1"/>
          </p:cNvSpPr>
          <p:nvPr/>
        </p:nvSpPr>
        <p:spPr bwMode="gray">
          <a:xfrm>
            <a:off x="0" y="104775"/>
            <a:ext cx="89646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2. </a:t>
            </a:r>
            <a:r>
              <a:rPr lang="en-US" altLang="en-US" sz="2400">
                <a:solidFill>
                  <a:schemeClr val="bg1"/>
                </a:solidFill>
              </a:rPr>
              <a:t>SMG’s Metropolitan Policies </a:t>
            </a:r>
            <a:r>
              <a:rPr lang="en-US" altLang="en-US" sz="2400" smtClean="0">
                <a:solidFill>
                  <a:schemeClr val="bg1"/>
                </a:solidFill>
              </a:rPr>
              <a:t>to</a:t>
            </a:r>
            <a:r>
              <a:rPr lang="en-US" altLang="ko-KR" sz="2400" smtClean="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Change into National Policies</a:t>
            </a:r>
            <a:endParaRPr lang="ko-KR" altLang="en-US" sz="2400">
              <a:solidFill>
                <a:schemeClr val="bg1"/>
              </a:solidFill>
            </a:endParaRPr>
          </a:p>
        </p:txBody>
      </p:sp>
      <p:pic>
        <p:nvPicPr>
          <p:cNvPr id="44037" name="Picture 8" descr="정부종합청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183" y="870828"/>
            <a:ext cx="3471043" cy="13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70038" y="2451323"/>
            <a:ext cx="5905500" cy="423383"/>
            <a:chOff x="952" y="804"/>
            <a:chExt cx="3720" cy="310"/>
          </a:xfrm>
        </p:grpSpPr>
        <p:sp>
          <p:nvSpPr>
            <p:cNvPr id="4406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952" y="810"/>
              <a:ext cx="1611" cy="3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HY견고딕"/>
                  <a:ea typeface="HY견고딕"/>
                </a:rPr>
                <a:t>Long-term Lease Houses 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4406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151" y="804"/>
              <a:ext cx="1521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Y견고딕"/>
                  <a:ea typeface="HY견고딕"/>
                </a:rPr>
                <a:t>Spreading Nationwide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44063" name="AutoShape 13"/>
            <p:cNvSpPr>
              <a:spLocks noChangeArrowheads="1"/>
            </p:cNvSpPr>
            <p:nvPr/>
          </p:nvSpPr>
          <p:spPr bwMode="auto">
            <a:xfrm>
              <a:off x="2648" y="823"/>
              <a:ext cx="399" cy="270"/>
            </a:xfrm>
            <a:prstGeom prst="rightArrow">
              <a:avLst>
                <a:gd name="adj1" fmla="val 56185"/>
                <a:gd name="adj2" fmla="val 42938"/>
              </a:avLst>
            </a:prstGeom>
            <a:solidFill>
              <a:schemeClr val="accent2">
                <a:alpha val="8196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1800">
                <a:solidFill>
                  <a:schemeClr val="bg1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5" name="그룹 25"/>
          <p:cNvGrpSpPr>
            <a:grpSpLocks/>
          </p:cNvGrpSpPr>
          <p:nvPr/>
        </p:nvGrpSpPr>
        <p:grpSpPr bwMode="auto">
          <a:xfrm>
            <a:off x="1258888" y="3328828"/>
            <a:ext cx="3636962" cy="430482"/>
            <a:chOff x="1258888" y="4222481"/>
            <a:chExt cx="3636962" cy="430482"/>
          </a:xfrm>
        </p:grpSpPr>
        <p:sp>
          <p:nvSpPr>
            <p:cNvPr id="4405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58888" y="4222481"/>
              <a:ext cx="2846387" cy="4095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HY견고딕"/>
                  <a:ea typeface="HY견고딕"/>
                </a:rPr>
                <a:t>Dong (ward) Integration 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44054" name="AutoShape 13"/>
            <p:cNvSpPr>
              <a:spLocks noChangeArrowheads="1"/>
            </p:cNvSpPr>
            <p:nvPr/>
          </p:nvSpPr>
          <p:spPr bwMode="auto">
            <a:xfrm>
              <a:off x="4262438" y="4289425"/>
              <a:ext cx="633412" cy="363538"/>
            </a:xfrm>
            <a:prstGeom prst="rightArrow">
              <a:avLst>
                <a:gd name="adj1" fmla="val 56185"/>
                <a:gd name="adj2" fmla="val 50625"/>
              </a:avLst>
            </a:prstGeom>
            <a:solidFill>
              <a:schemeClr val="accent2">
                <a:alpha val="8196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1800">
                <a:solidFill>
                  <a:schemeClr val="bg1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6" name="그룹 26"/>
          <p:cNvGrpSpPr>
            <a:grpSpLocks/>
          </p:cNvGrpSpPr>
          <p:nvPr/>
        </p:nvGrpSpPr>
        <p:grpSpPr bwMode="auto">
          <a:xfrm>
            <a:off x="1270039" y="4221066"/>
            <a:ext cx="6626225" cy="465137"/>
            <a:chOff x="1258888" y="5041900"/>
            <a:chExt cx="6626225" cy="465138"/>
          </a:xfrm>
        </p:grpSpPr>
        <p:sp>
          <p:nvSpPr>
            <p:cNvPr id="4404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58888" y="5053013"/>
              <a:ext cx="2846387" cy="4540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latin typeface="HY견고딕"/>
                  <a:ea typeface="HY견고딕"/>
                </a:rPr>
                <a:t>SOS Project: Save Our Seoul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4405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038725" y="5046663"/>
              <a:ext cx="2846388" cy="4286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3600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HY견고딕"/>
                  <a:ea typeface="HY견고딕"/>
                </a:rPr>
                <a:t>Low-carbon Green Growth</a:t>
              </a:r>
              <a:endParaRPr lang="ko-KR" alt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endParaRPr>
            </a:p>
          </p:txBody>
        </p:sp>
        <p:sp>
          <p:nvSpPr>
            <p:cNvPr id="44051" name="AutoShape 13"/>
            <p:cNvSpPr>
              <a:spLocks noChangeArrowheads="1"/>
            </p:cNvSpPr>
            <p:nvPr/>
          </p:nvSpPr>
          <p:spPr bwMode="auto">
            <a:xfrm>
              <a:off x="4262438" y="5041900"/>
              <a:ext cx="633412" cy="403225"/>
            </a:xfrm>
            <a:prstGeom prst="rightArrow">
              <a:avLst>
                <a:gd name="adj1" fmla="val 56185"/>
                <a:gd name="adj2" fmla="val 45642"/>
              </a:avLst>
            </a:prstGeom>
            <a:solidFill>
              <a:schemeClr val="accent2">
                <a:alpha val="8196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1800">
                <a:solidFill>
                  <a:schemeClr val="bg1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2911156" y="1547126"/>
            <a:ext cx="112562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800" b="1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Seoul</a:t>
            </a:r>
            <a:endParaRPr kumimoji="0" lang="ko-KR" altLang="en-US" sz="2800" b="1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5000628" y="1547126"/>
            <a:ext cx="1184940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rotWithShape="0">
              <a:srgbClr val="875B0D">
                <a:alpha val="7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2800" b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Korea</a:t>
            </a:r>
            <a:endParaRPr kumimoji="0" lang="ko-KR" altLang="en-US" sz="28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2" name="그림 31" descr="신청사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2302" y="860047"/>
            <a:ext cx="2978062" cy="140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WordArt 12"/>
          <p:cNvSpPr>
            <a:spLocks noChangeArrowheads="1" noChangeShapeType="1" noTextEdit="1"/>
          </p:cNvSpPr>
          <p:nvPr/>
        </p:nvSpPr>
        <p:spPr bwMode="auto">
          <a:xfrm>
            <a:off x="5072066" y="3382468"/>
            <a:ext cx="2846388" cy="428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3600" kern="1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견고딕"/>
                <a:ea typeface="HY견고딕"/>
              </a:rPr>
              <a:t>Restructuring Administrative Regions</a:t>
            </a:r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>
          <a:xfrm>
            <a:off x="6643702" y="6492875"/>
            <a:ext cx="2133600" cy="365125"/>
          </a:xfrm>
        </p:spPr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33</a:t>
            </a:fld>
            <a:endParaRPr lang="en-US" altLang="ko-KR"/>
          </a:p>
        </p:txBody>
      </p:sp>
      <p:sp>
        <p:nvSpPr>
          <p:cNvPr id="29" name="TextBox 28"/>
          <p:cNvSpPr txBox="1"/>
          <p:nvPr/>
        </p:nvSpPr>
        <p:spPr>
          <a:xfrm>
            <a:off x="2500266" y="5204157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>
                <a:solidFill>
                  <a:schemeClr val="accent6"/>
                </a:solidFill>
                <a:latin typeface="휴먼태모음T" pitchFamily="18" charset="-127"/>
                <a:ea typeface="휴먼태모음T" pitchFamily="18" charset="-127"/>
              </a:rPr>
              <a:t>Promoting international exchanges of </a:t>
            </a:r>
          </a:p>
          <a:p>
            <a:r>
              <a:rPr lang="en-US" altLang="ko-KR" sz="2800" smtClean="0">
                <a:solidFill>
                  <a:schemeClr val="accent6"/>
                </a:solidFill>
                <a:latin typeface="휴먼태모음T" pitchFamily="18" charset="-127"/>
                <a:ea typeface="휴먼태모음T" pitchFamily="18" charset="-127"/>
              </a:rPr>
              <a:t>outstanding technology &amp; policies</a:t>
            </a:r>
            <a:endParaRPr lang="ko-KR" altLang="en-US" sz="2800">
              <a:solidFill>
                <a:schemeClr val="accent6"/>
              </a:solidFill>
              <a:latin typeface="휴먼태모음T" pitchFamily="18" charset="-127"/>
              <a:ea typeface="휴먼태모음T" pitchFamily="18" charset="-127"/>
            </a:endParaRPr>
          </a:p>
        </p:txBody>
      </p:sp>
      <p:pic>
        <p:nvPicPr>
          <p:cNvPr id="34" name="그림 33" descr="s2080623r224718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517" y="4938810"/>
            <a:ext cx="1935480" cy="145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214282" y="2371026"/>
            <a:ext cx="1714512" cy="571504"/>
          </a:xfrm>
          <a:prstGeom prst="rect">
            <a:avLst/>
          </a:prstGeom>
          <a:noFill/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34</a:t>
            </a:fld>
            <a:endParaRPr lang="en-US" altLang="ko-KR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4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gray">
          <a:xfrm>
            <a:off x="10304" y="93624"/>
            <a:ext cx="8899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3. Future Steps of </a:t>
            </a:r>
            <a:r>
              <a:rPr lang="en-US" altLang="ko-KR" sz="2400" smtClean="0">
                <a:solidFill>
                  <a:schemeClr val="bg1"/>
                </a:solidFill>
              </a:rPr>
              <a:t>Creative </a:t>
            </a:r>
            <a:r>
              <a:rPr lang="en-US" altLang="ko-KR" sz="2400">
                <a:solidFill>
                  <a:schemeClr val="bg1"/>
                </a:solidFill>
              </a:rPr>
              <a:t>Administration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285720" y="1620748"/>
            <a:ext cx="8424863" cy="6350"/>
          </a:xfrm>
          <a:prstGeom prst="line">
            <a:avLst/>
          </a:prstGeom>
          <a:noFill/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57158" y="1000108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Seoul, a city with hope and vision where citizens are the master</a:t>
            </a:r>
            <a:endParaRPr lang="ko-KR" altLang="ko-K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2247" y="2319445"/>
            <a:ext cx="6938502" cy="461665"/>
          </a:xfrm>
          <a:prstGeom prst="rect">
            <a:avLst/>
          </a:prstGeom>
          <a:solidFill>
            <a:srgbClr val="FFFFCC"/>
          </a:solidFill>
          <a:effectLst>
            <a:glow rad="1016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smtClean="0">
                <a:latin typeface="Times New Roman" pitchFamily="18" charset="0"/>
                <a:cs typeface="Times New Roman" pitchFamily="18" charset="0"/>
              </a:rPr>
              <a:t>Let’s </a:t>
            </a:r>
            <a:r>
              <a:rPr lang="en-US" altLang="ko-KR" sz="2400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altLang="ko-KR" sz="2200" b="1" smtClean="0">
                <a:latin typeface="Times New Roman" pitchFamily="18" charset="0"/>
                <a:cs typeface="Times New Roman" pitchFamily="18" charset="0"/>
              </a:rPr>
              <a:t> Seoul together !  Let’s </a:t>
            </a:r>
            <a:r>
              <a:rPr lang="en-US" altLang="ko-KR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en-US" altLang="ko-KR" sz="2200" b="1" smtClean="0">
                <a:latin typeface="Times New Roman" pitchFamily="18" charset="0"/>
                <a:cs typeface="Times New Roman" pitchFamily="18" charset="0"/>
              </a:rPr>
              <a:t> Seoul together ! </a:t>
            </a:r>
            <a:endParaRPr lang="ko-KR" alt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433127" y="2230595"/>
            <a:ext cx="156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Vision</a:t>
            </a:r>
            <a:endParaRPr lang="ko-KR" altLang="en-US" sz="280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225433" y="3833239"/>
            <a:ext cx="1714512" cy="571504"/>
            <a:chOff x="366682" y="2724144"/>
            <a:chExt cx="1714512" cy="571504"/>
          </a:xfrm>
          <a:noFill/>
        </p:grpSpPr>
        <p:sp>
          <p:nvSpPr>
            <p:cNvPr id="52" name="직사각형 51"/>
            <p:cNvSpPr/>
            <p:nvPr/>
          </p:nvSpPr>
          <p:spPr>
            <a:xfrm>
              <a:off x="366682" y="2724144"/>
              <a:ext cx="1714512" cy="571504"/>
            </a:xfrm>
            <a:prstGeom prst="rect">
              <a:avLst/>
            </a:prstGeom>
            <a:grpFill/>
            <a:ln>
              <a:noFill/>
            </a:ln>
            <a:effectLst>
              <a:outerShdw blurRad="101600" dist="762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5527" y="2728676"/>
              <a:ext cx="116898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smtClean="0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Goals</a:t>
              </a:r>
              <a:endParaRPr lang="ko-KR" altLang="en-US" sz="28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18455" y="5475956"/>
            <a:ext cx="201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Key words</a:t>
            </a:r>
            <a:endParaRPr lang="ko-KR" altLang="en-US" sz="280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타원 24"/>
          <p:cNvSpPr>
            <a:spLocks noChangeAspect="1"/>
          </p:cNvSpPr>
          <p:nvPr/>
        </p:nvSpPr>
        <p:spPr>
          <a:xfrm>
            <a:off x="1940452" y="3462809"/>
            <a:ext cx="1401251" cy="1227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784017" y="3462811"/>
            <a:ext cx="1407600" cy="1227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6208603" y="3462811"/>
            <a:ext cx="1407600" cy="1227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617506" y="3455834"/>
            <a:ext cx="1405952" cy="122588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타원 36"/>
          <p:cNvSpPr>
            <a:spLocks/>
          </p:cNvSpPr>
          <p:nvPr/>
        </p:nvSpPr>
        <p:spPr>
          <a:xfrm>
            <a:off x="3355615" y="3462809"/>
            <a:ext cx="1407600" cy="1227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9819" y="3529717"/>
            <a:ext cx="1079252" cy="72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Create equal welfare opportunity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3459" y="3574321"/>
            <a:ext cx="797766" cy="72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Build a  strong economy for all </a:t>
            </a:r>
            <a:endParaRPr lang="ko-KR" altLang="ko-K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064" y="3585472"/>
            <a:ext cx="1007302" cy="6480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Create a safe, sustainable city</a:t>
            </a:r>
            <a:endParaRPr lang="ko-KR" altLang="ko-K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96785" y="3618925"/>
            <a:ext cx="1428760" cy="7920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z="1600" b="1" smtClean="0">
                <a:latin typeface="Times New Roman" pitchFamily="18" charset="0"/>
                <a:cs typeface="Times New Roman" pitchFamily="18" charset="0"/>
              </a:rPr>
              <a:t>Provide </a:t>
            </a:r>
          </a:p>
          <a:p>
            <a:pPr algn="ctr"/>
            <a:r>
              <a:rPr lang="en-US" altLang="ko-KR" sz="1600" b="1" smtClean="0">
                <a:latin typeface="Times New Roman" pitchFamily="18" charset="0"/>
                <a:cs typeface="Times New Roman" pitchFamily="18" charset="0"/>
              </a:rPr>
              <a:t>citizen-centered 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administration</a:t>
            </a:r>
            <a:endParaRPr lang="ko-KR" altLang="ko-K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4900" y="3596623"/>
            <a:ext cx="1007302" cy="7200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Experience creative cultures together </a:t>
            </a:r>
            <a:endParaRPr lang="ko-KR" altLang="ko-KR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1730" y="5494083"/>
            <a:ext cx="936104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</a:t>
            </a:r>
          </a:p>
          <a:p>
            <a:pPr algn="ctr"/>
            <a:r>
              <a:rPr lang="en-US" altLang="ko-KR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cation</a:t>
            </a:r>
            <a:endParaRPr lang="ko-KR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2898633" y="5214950"/>
            <a:ext cx="1188983" cy="1055887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4928832" y="5214950"/>
            <a:ext cx="1188983" cy="1055887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33629" y="5572140"/>
            <a:ext cx="936104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Trust</a:t>
            </a:r>
            <a:endParaRPr lang="ko-KR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6913055" y="5214950"/>
            <a:ext cx="1188983" cy="1055887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60557" y="5482932"/>
            <a:ext cx="936104" cy="432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Citizen-oriented </a:t>
            </a:r>
            <a:endParaRPr lang="ko-KR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오른쪽 화살표 71"/>
          <p:cNvSpPr/>
          <p:nvPr/>
        </p:nvSpPr>
        <p:spPr>
          <a:xfrm>
            <a:off x="4332939" y="5447034"/>
            <a:ext cx="357190" cy="2857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오른쪽 화살표 73"/>
          <p:cNvSpPr/>
          <p:nvPr/>
        </p:nvSpPr>
        <p:spPr>
          <a:xfrm rot="10800000">
            <a:off x="4310637" y="5828971"/>
            <a:ext cx="357190" cy="2857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오른쪽 화살표 74"/>
          <p:cNvSpPr/>
          <p:nvPr/>
        </p:nvSpPr>
        <p:spPr>
          <a:xfrm>
            <a:off x="6337735" y="5429264"/>
            <a:ext cx="357190" cy="2857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6" name="오른쪽 화살표 75"/>
          <p:cNvSpPr/>
          <p:nvPr/>
        </p:nvSpPr>
        <p:spPr>
          <a:xfrm rot="10800000">
            <a:off x="6315433" y="5811201"/>
            <a:ext cx="357190" cy="28575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뺄셈 기호 76"/>
          <p:cNvSpPr/>
          <p:nvPr/>
        </p:nvSpPr>
        <p:spPr>
          <a:xfrm>
            <a:off x="792047" y="4857760"/>
            <a:ext cx="9346511" cy="142876"/>
          </a:xfrm>
          <a:prstGeom prst="mathMin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9" name="뺄셈 기호 78"/>
          <p:cNvSpPr/>
          <p:nvPr/>
        </p:nvSpPr>
        <p:spPr>
          <a:xfrm>
            <a:off x="785786" y="3109140"/>
            <a:ext cx="9346511" cy="142876"/>
          </a:xfrm>
          <a:prstGeom prst="mathMin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위쪽 화살표 38"/>
          <p:cNvSpPr/>
          <p:nvPr/>
        </p:nvSpPr>
        <p:spPr>
          <a:xfrm>
            <a:off x="714348" y="3020587"/>
            <a:ext cx="642942" cy="408413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위쪽 화살표 40"/>
          <p:cNvSpPr/>
          <p:nvPr/>
        </p:nvSpPr>
        <p:spPr>
          <a:xfrm>
            <a:off x="714348" y="4815243"/>
            <a:ext cx="642942" cy="408413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10"/>
          <p:cNvSpPr>
            <a:spLocks noChangeArrowheads="1" noChangeShapeType="1" noTextEdit="1"/>
          </p:cNvSpPr>
          <p:nvPr/>
        </p:nvSpPr>
        <p:spPr bwMode="auto">
          <a:xfrm>
            <a:off x="2000232" y="3571876"/>
            <a:ext cx="52562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9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Thank You</a:t>
            </a:r>
            <a:endParaRPr lang="ko-KR" altLang="en-US" sz="900" b="1" kern="1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pic>
        <p:nvPicPr>
          <p:cNvPr id="6" name="그림 5" descr="gtk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447964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35</a:t>
            </a:fld>
            <a:endParaRPr lang="en-US" altLang="ko-KR"/>
          </a:p>
        </p:txBody>
      </p:sp>
      <p:sp>
        <p:nvSpPr>
          <p:cNvPr id="5" name="직사각형 4"/>
          <p:cNvSpPr/>
          <p:nvPr/>
        </p:nvSpPr>
        <p:spPr>
          <a:xfrm>
            <a:off x="30910" y="6404197"/>
            <a:ext cx="57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|   Vision and Creativity Promotion Division</a:t>
            </a:r>
            <a:r>
              <a:rPr lang="ko-KR" altLang="en-US" sz="16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en-US" altLang="ko-KR" sz="16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|  2012 </a:t>
            </a:r>
            <a:endParaRPr lang="ko-K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346"/>
            <a:ext cx="9144000" cy="720000"/>
          </a:xfrm>
          <a:prstGeom prst="rect">
            <a:avLst/>
          </a:prstGeom>
          <a:solidFill>
            <a:schemeClr val="accent2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/>
          </a:p>
        </p:txBody>
      </p:sp>
      <p:sp>
        <p:nvSpPr>
          <p:cNvPr id="7172" name="AutoShape 140"/>
          <p:cNvSpPr>
            <a:spLocks noChangeAspect="1" noChangeArrowheads="1" noTextEdit="1"/>
          </p:cNvSpPr>
          <p:nvPr/>
        </p:nvSpPr>
        <p:spPr bwMode="gray">
          <a:xfrm flipH="1">
            <a:off x="5084763" y="32877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3" name="Rectangle 45"/>
          <p:cNvSpPr>
            <a:spLocks noChangeArrowheads="1"/>
          </p:cNvSpPr>
          <p:nvPr/>
        </p:nvSpPr>
        <p:spPr bwMode="gray">
          <a:xfrm>
            <a:off x="214282" y="100359"/>
            <a:ext cx="84978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1. Rapid Changes in Administrative Environment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174" name="AutoShape 18"/>
          <p:cNvSpPr>
            <a:spLocks noChangeArrowheads="1"/>
          </p:cNvSpPr>
          <p:nvPr/>
        </p:nvSpPr>
        <p:spPr bwMode="auto">
          <a:xfrm rot="10800000" flipH="1">
            <a:off x="428625" y="1339850"/>
            <a:ext cx="6786563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kumimoji="0" lang="en-US" altLang="ko-KR" sz="2400">
                <a:solidFill>
                  <a:schemeClr val="bg1"/>
                </a:solidFill>
              </a:rPr>
              <a:t>World Now</a:t>
            </a:r>
            <a:r>
              <a:rPr kumimoji="0" lang="en-US" altLang="ko-KR" sz="2400">
                <a:solidFill>
                  <a:schemeClr val="bg1"/>
                </a:solidFill>
                <a:latin typeface="Arial" charset="0"/>
              </a:rPr>
              <a:t>… </a:t>
            </a:r>
            <a:r>
              <a:rPr kumimoji="0" lang="en-US" altLang="ko-KR" sz="2400">
                <a:solidFill>
                  <a:srgbClr val="FFFF00"/>
                </a:solidFill>
              </a:rPr>
              <a:t>Age of Limitless Competition</a:t>
            </a:r>
            <a:endParaRPr kumimoji="0" lang="ko-KR" altLang="en-US" sz="2400">
              <a:solidFill>
                <a:srgbClr val="FFFF00"/>
              </a:solidFill>
            </a:endParaRPr>
          </a:p>
        </p:txBody>
      </p:sp>
      <p:sp>
        <p:nvSpPr>
          <p:cNvPr id="7175" name="Line 47"/>
          <p:cNvSpPr>
            <a:spLocks noChangeShapeType="1"/>
          </p:cNvSpPr>
          <p:nvPr/>
        </p:nvSpPr>
        <p:spPr bwMode="auto">
          <a:xfrm>
            <a:off x="323850" y="1911350"/>
            <a:ext cx="72009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7176" name="Text Box 48"/>
          <p:cNvSpPr txBox="1">
            <a:spLocks noChangeArrowheads="1"/>
          </p:cNvSpPr>
          <p:nvPr/>
        </p:nvSpPr>
        <p:spPr bwMode="auto">
          <a:xfrm>
            <a:off x="495300" y="2297113"/>
            <a:ext cx="8180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kumimoji="0" lang="en-US" altLang="ko-KR" sz="18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Competition that is uncertain, without boundaries and changes rapidly</a:t>
            </a:r>
          </a:p>
          <a:p>
            <a:pPr algn="l">
              <a:lnSpc>
                <a:spcPct val="200000"/>
              </a:lnSpc>
              <a:buFontTx/>
              <a:buBlip>
                <a:blip r:embed="rId3"/>
              </a:buBlip>
            </a:pPr>
            <a:r>
              <a:rPr kumimoji="0" lang="en-US" altLang="ko-KR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Only the </a:t>
            </a:r>
            <a:r>
              <a:rPr kumimoji="0" lang="en-US" altLang="ko-KR" sz="180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world</a:t>
            </a:r>
            <a:r>
              <a:rPr kumimoji="0" lang="en-US" altLang="ko-KR" sz="1800" smtClean="0">
                <a:solidFill>
                  <a:schemeClr val="bg1"/>
                </a:solidFill>
                <a:latin typeface="맑은 고딕"/>
                <a:ea typeface="맑은 고딕"/>
              </a:rPr>
              <a:t>'</a:t>
            </a:r>
            <a:r>
              <a:rPr kumimoji="0" lang="en-US" altLang="ko-KR" sz="180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 best </a:t>
            </a:r>
            <a:r>
              <a:rPr kumimoji="0" lang="en-US" altLang="ko-KR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will survive</a:t>
            </a:r>
            <a:endParaRPr kumimoji="0" lang="en-US" altLang="ko-KR" sz="1800">
              <a:solidFill>
                <a:schemeClr val="bg1"/>
              </a:solidFill>
            </a:endParaRPr>
          </a:p>
        </p:txBody>
      </p:sp>
      <p:sp>
        <p:nvSpPr>
          <p:cNvPr id="7177" name="AutoShape 18"/>
          <p:cNvSpPr>
            <a:spLocks noChangeArrowheads="1"/>
          </p:cNvSpPr>
          <p:nvPr/>
        </p:nvSpPr>
        <p:spPr bwMode="auto">
          <a:xfrm rot="10800000" flipH="1">
            <a:off x="280247" y="3787775"/>
            <a:ext cx="8391525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kumimoji="0" lang="en-US" altLang="ko-KR" sz="2400">
                <a:solidFill>
                  <a:srgbClr val="FFFF00"/>
                </a:solidFill>
              </a:rPr>
              <a:t>Competition from Cross-national to Cross-city</a:t>
            </a:r>
            <a:endParaRPr kumimoji="0" lang="ko-KR" altLang="en-US" sz="2400">
              <a:solidFill>
                <a:srgbClr val="FFFF00"/>
              </a:solidFill>
            </a:endParaRPr>
          </a:p>
        </p:txBody>
      </p:sp>
      <p:sp>
        <p:nvSpPr>
          <p:cNvPr id="7178" name="Line 50"/>
          <p:cNvSpPr>
            <a:spLocks noChangeShapeType="1"/>
          </p:cNvSpPr>
          <p:nvPr/>
        </p:nvSpPr>
        <p:spPr bwMode="auto">
          <a:xfrm>
            <a:off x="323850" y="4437063"/>
            <a:ext cx="7872413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7179" name="Text Box 51"/>
          <p:cNvSpPr txBox="1">
            <a:spLocks noChangeArrowheads="1"/>
          </p:cNvSpPr>
          <p:nvPr/>
        </p:nvSpPr>
        <p:spPr bwMode="auto">
          <a:xfrm>
            <a:off x="468313" y="4718050"/>
            <a:ext cx="8064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kumimoji="0" lang="en-US" altLang="ko-KR" sz="18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Urban competitiveness driving national competitiveness</a:t>
            </a:r>
            <a:endParaRPr kumimoji="0" lang="ko-KR" altLang="en-US" sz="18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200000"/>
              </a:lnSpc>
              <a:buFontTx/>
              <a:buBlip>
                <a:blip r:embed="rId3"/>
              </a:buBlip>
            </a:pPr>
            <a:r>
              <a:rPr kumimoji="0" lang="ko-KR" altLang="en-US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Competition landscape expanding from cross-metropolis to 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cross-megalopolis</a:t>
            </a:r>
            <a:endParaRPr kumimoji="0" lang="ko-KR" altLang="en-US" sz="1800">
              <a:solidFill>
                <a:schemeClr val="bg1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-22302"/>
            <a:ext cx="9144000" cy="720000"/>
          </a:xfrm>
          <a:prstGeom prst="rect">
            <a:avLst/>
          </a:prstGeom>
          <a:solidFill>
            <a:schemeClr val="accent2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gray">
          <a:xfrm>
            <a:off x="214282" y="75946"/>
            <a:ext cx="84978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2. Seoul Now</a:t>
            </a:r>
          </a:p>
        </p:txBody>
      </p:sp>
      <p:sp>
        <p:nvSpPr>
          <p:cNvPr id="8196" name="AutoShape 18"/>
          <p:cNvSpPr>
            <a:spLocks noChangeArrowheads="1"/>
          </p:cNvSpPr>
          <p:nvPr/>
        </p:nvSpPr>
        <p:spPr bwMode="auto">
          <a:xfrm rot="10800000" flipH="1">
            <a:off x="434975" y="1290637"/>
            <a:ext cx="5708661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/>
                </a:solidFill>
              </a:rPr>
              <a:t>Seoul’s External Status</a:t>
            </a:r>
            <a:r>
              <a:rPr kumimoji="0" lang="en-US" altLang="ko-KR" sz="2400" smtClean="0">
                <a:solidFill>
                  <a:schemeClr val="bg1"/>
                </a:solidFill>
                <a:latin typeface="Arial" charset="0"/>
              </a:rPr>
              <a:t>… </a:t>
            </a:r>
            <a:r>
              <a:rPr kumimoji="0" lang="en-US" altLang="ko-KR" sz="2400" smtClean="0">
                <a:solidFill>
                  <a:srgbClr val="FFFF00"/>
                </a:solidFill>
              </a:rPr>
              <a:t>Global </a:t>
            </a:r>
            <a:r>
              <a:rPr kumimoji="0" lang="en-US" altLang="ko-KR" sz="2400">
                <a:solidFill>
                  <a:srgbClr val="FFFF00"/>
                </a:solidFill>
              </a:rPr>
              <a:t>Scale</a:t>
            </a:r>
            <a:endParaRPr kumimoji="0" lang="ko-KR" altLang="en-US" sz="2400">
              <a:solidFill>
                <a:srgbClr val="FFFF0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85720" y="2214554"/>
            <a:ext cx="853443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en-US" altLang="ko-KR" sz="18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</a:rPr>
              <a:t>Population</a:t>
            </a:r>
            <a:r>
              <a:rPr kumimoji="0" lang="ko-KR" altLang="en-US" sz="1800">
                <a:solidFill>
                  <a:schemeClr val="bg1"/>
                </a:solidFill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</a:rPr>
              <a:t>(8</a:t>
            </a:r>
            <a:r>
              <a:rPr kumimoji="0" lang="en-US" altLang="ko-KR" sz="1800" baseline="30000">
                <a:solidFill>
                  <a:schemeClr val="bg1"/>
                </a:solidFill>
              </a:rPr>
              <a:t>th</a:t>
            </a:r>
            <a:r>
              <a:rPr kumimoji="0" lang="en-US" altLang="ko-KR" sz="1800">
                <a:solidFill>
                  <a:schemeClr val="bg1"/>
                </a:solidFill>
              </a:rPr>
              <a:t>)    : </a:t>
            </a:r>
            <a:r>
              <a:rPr kumimoji="0" lang="en-US" altLang="ko-KR" sz="1800" smtClean="0">
                <a:solidFill>
                  <a:schemeClr val="bg1"/>
                </a:solidFill>
              </a:rPr>
              <a:t> 10.53 </a:t>
            </a:r>
            <a:r>
              <a:rPr kumimoji="0" lang="en-US" altLang="ko-KR" sz="1800">
                <a:solidFill>
                  <a:schemeClr val="bg1"/>
                </a:solidFill>
              </a:rPr>
              <a:t>million</a:t>
            </a:r>
            <a:r>
              <a:rPr kumimoji="0" lang="ko-KR" altLang="en-US" sz="180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ko-KR" altLang="en-US" sz="1800">
                <a:solidFill>
                  <a:schemeClr val="bg1"/>
                </a:solidFill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</a:rPr>
              <a:t>Subway</a:t>
            </a:r>
            <a:r>
              <a:rPr kumimoji="0" lang="ko-KR" altLang="en-US" sz="1800">
                <a:solidFill>
                  <a:schemeClr val="bg1"/>
                </a:solidFill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</a:rPr>
              <a:t>(4</a:t>
            </a:r>
            <a:r>
              <a:rPr kumimoji="0" lang="en-US" altLang="ko-KR" sz="1800" baseline="30000">
                <a:solidFill>
                  <a:schemeClr val="bg1"/>
                </a:solidFill>
              </a:rPr>
              <a:t>th</a:t>
            </a:r>
            <a:r>
              <a:rPr kumimoji="0" lang="en-US" altLang="ko-KR" sz="1800">
                <a:solidFill>
                  <a:schemeClr val="bg1"/>
                </a:solidFill>
              </a:rPr>
              <a:t>)   </a:t>
            </a:r>
            <a:r>
              <a:rPr kumimoji="0" lang="en-US" altLang="ko-KR" sz="1800" smtClean="0">
                <a:solidFill>
                  <a:schemeClr val="bg1"/>
                </a:solidFill>
              </a:rPr>
              <a:t>      :  9 </a:t>
            </a:r>
            <a:r>
              <a:rPr kumimoji="0" lang="en-US" altLang="ko-KR" sz="1800">
                <a:solidFill>
                  <a:schemeClr val="bg1"/>
                </a:solidFill>
              </a:rPr>
              <a:t>lines covering 316.8km in total </a:t>
            </a: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en-US" altLang="ko-KR" sz="1800">
                <a:solidFill>
                  <a:schemeClr val="bg1"/>
                </a:solidFill>
              </a:rPr>
              <a:t> Urban IT Level (1</a:t>
            </a:r>
            <a:r>
              <a:rPr kumimoji="0" lang="en-US" altLang="ko-KR" sz="1800" baseline="30000">
                <a:solidFill>
                  <a:schemeClr val="bg1"/>
                </a:solidFill>
              </a:rPr>
              <a:t>st</a:t>
            </a:r>
            <a:r>
              <a:rPr kumimoji="0" lang="en-US" altLang="ko-KR" sz="1800">
                <a:solidFill>
                  <a:schemeClr val="bg1"/>
                </a:solidFill>
              </a:rPr>
              <a:t>) : </a:t>
            </a:r>
            <a:r>
              <a:rPr kumimoji="0" lang="en-US" altLang="ko-KR" sz="1800" smtClean="0">
                <a:solidFill>
                  <a:schemeClr val="bg1"/>
                </a:solidFill>
              </a:rPr>
              <a:t> Levels </a:t>
            </a:r>
            <a:r>
              <a:rPr kumimoji="0" lang="en-US" altLang="ko-KR" sz="1800">
                <a:solidFill>
                  <a:schemeClr val="bg1"/>
                </a:solidFill>
              </a:rPr>
              <a:t>of </a:t>
            </a:r>
            <a:r>
              <a:rPr kumimoji="0" lang="en-US" altLang="ko-KR" sz="1800" smtClean="0">
                <a:solidFill>
                  <a:schemeClr val="bg1"/>
                </a:solidFill>
              </a:rPr>
              <a:t>computers, Internet </a:t>
            </a:r>
            <a:r>
              <a:rPr kumimoji="0" lang="en-US" altLang="ko-KR" sz="1800">
                <a:solidFill>
                  <a:schemeClr val="bg1"/>
                </a:solidFill>
              </a:rPr>
              <a:t>and e-Government</a:t>
            </a:r>
            <a:endParaRPr kumimoji="0" lang="ko-KR" altLang="en-US" sz="180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kumimoji="0" lang="ko-KR" altLang="en-US" sz="1800">
                <a:solidFill>
                  <a:schemeClr val="bg1"/>
                </a:solidFill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</a:rPr>
              <a:t>Conventions</a:t>
            </a:r>
            <a:r>
              <a:rPr kumimoji="0" lang="ko-KR" altLang="en-US" sz="1800">
                <a:solidFill>
                  <a:schemeClr val="bg1"/>
                </a:solidFill>
              </a:rPr>
              <a:t> </a:t>
            </a:r>
            <a:r>
              <a:rPr kumimoji="0" lang="en-US" altLang="ko-KR" sz="1800">
                <a:solidFill>
                  <a:schemeClr val="bg1"/>
                </a:solidFill>
              </a:rPr>
              <a:t>(9</a:t>
            </a:r>
            <a:r>
              <a:rPr kumimoji="0" lang="en-US" altLang="ko-KR" sz="1800" baseline="30000">
                <a:solidFill>
                  <a:schemeClr val="bg1"/>
                </a:solidFill>
              </a:rPr>
              <a:t>th</a:t>
            </a:r>
            <a:r>
              <a:rPr kumimoji="0" lang="en-US" altLang="ko-KR" sz="1800" smtClean="0">
                <a:solidFill>
                  <a:schemeClr val="bg1"/>
                </a:solidFill>
              </a:rPr>
              <a:t>)    :  Holding </a:t>
            </a:r>
            <a:r>
              <a:rPr kumimoji="0" lang="en-US" altLang="ko-KR" sz="1800">
                <a:solidFill>
                  <a:schemeClr val="bg1"/>
                </a:solidFill>
              </a:rPr>
              <a:t>125 Int’l conferences per year</a:t>
            </a:r>
            <a:endParaRPr kumimoji="0" lang="ko-KR" altLang="en-US" sz="180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kumimoji="0" lang="en-US" altLang="ko-KR" sz="180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※ One of the </a:t>
            </a:r>
            <a:r>
              <a:rPr kumimoji="0" lang="en-US" altLang="ko-KR" sz="180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world</a:t>
            </a:r>
            <a:r>
              <a:rPr kumimoji="0" lang="en-US" altLang="ko-KR" sz="1800" smtClean="0">
                <a:solidFill>
                  <a:schemeClr val="accent6"/>
                </a:solidFill>
                <a:latin typeface="맑은 고딕"/>
                <a:ea typeface="맑은 고딕"/>
              </a:rPr>
              <a:t>'</a:t>
            </a:r>
            <a:r>
              <a:rPr kumimoji="0" lang="en-US" altLang="ko-KR" sz="180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s </a:t>
            </a:r>
            <a:r>
              <a:rPr kumimoji="0" lang="en-US" altLang="ko-KR" sz="180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top 10 cities having hosted both the </a:t>
            </a:r>
            <a:r>
              <a:rPr kumimoji="0" lang="en-US" altLang="ko-KR" sz="180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Olympics (1988) </a:t>
            </a:r>
            <a:endParaRPr kumimoji="0" lang="en-US" altLang="ko-KR" sz="1800">
              <a:solidFill>
                <a:schemeClr val="accent6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kumimoji="0" lang="en-US" altLang="ko-KR" sz="180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    and the World </a:t>
            </a:r>
            <a:r>
              <a:rPr kumimoji="0" lang="en-US" altLang="ko-KR" sz="180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Cup (2002)</a:t>
            </a:r>
            <a:endParaRPr kumimoji="0" lang="ko-KR" altLang="en-US" sz="1800">
              <a:solidFill>
                <a:schemeClr val="accent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323850" y="1871663"/>
            <a:ext cx="6835775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chemeClr val="accent2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10244" name="AutoShape 140"/>
          <p:cNvSpPr>
            <a:spLocks noChangeAspect="1" noChangeArrowheads="1" noTextEdit="1"/>
          </p:cNvSpPr>
          <p:nvPr/>
        </p:nvSpPr>
        <p:spPr bwMode="gray">
          <a:xfrm flipH="1">
            <a:off x="5084763" y="32877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245" name="AutoShape 18"/>
          <p:cNvSpPr>
            <a:spLocks noChangeArrowheads="1"/>
          </p:cNvSpPr>
          <p:nvPr/>
        </p:nvSpPr>
        <p:spPr bwMode="auto">
          <a:xfrm rot="10800000" flipH="1">
            <a:off x="642938" y="1214438"/>
            <a:ext cx="4864100" cy="720725"/>
          </a:xfrm>
          <a:prstGeom prst="homePlate">
            <a:avLst>
              <a:gd name="adj" fmla="val 0"/>
            </a:avLst>
          </a:prstGeom>
          <a:noFill/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r>
              <a:rPr kumimoji="0" lang="en-US" altLang="ko-KR" sz="2400">
                <a:solidFill>
                  <a:schemeClr val="bg1"/>
                </a:solidFill>
              </a:rPr>
              <a:t>In the 21</a:t>
            </a:r>
            <a:r>
              <a:rPr kumimoji="0" lang="en-US" altLang="ko-KR" sz="2400" baseline="30000">
                <a:solidFill>
                  <a:schemeClr val="bg1"/>
                </a:solidFill>
              </a:rPr>
              <a:t>st</a:t>
            </a:r>
            <a:r>
              <a:rPr kumimoji="0" lang="en-US" altLang="ko-KR" sz="2400">
                <a:solidFill>
                  <a:schemeClr val="bg1"/>
                </a:solidFill>
              </a:rPr>
              <a:t> Century Global Mega-competition </a:t>
            </a:r>
            <a:br>
              <a:rPr kumimoji="0" lang="en-US" altLang="ko-KR" sz="2400">
                <a:solidFill>
                  <a:schemeClr val="bg1"/>
                </a:solidFill>
              </a:rPr>
            </a:br>
            <a:r>
              <a:rPr kumimoji="0" lang="en-US" altLang="ko-KR" sz="2400">
                <a:solidFill>
                  <a:schemeClr val="bg1"/>
                </a:solidFill>
              </a:rPr>
              <a:t>Environment, Seoul will …</a:t>
            </a:r>
            <a:endParaRPr kumimoji="0" lang="ko-KR" altLang="en-US" sz="2400">
              <a:solidFill>
                <a:schemeClr val="bg1"/>
              </a:solidFill>
            </a:endParaRPr>
          </a:p>
        </p:txBody>
      </p:sp>
      <p:sp>
        <p:nvSpPr>
          <p:cNvPr id="10246" name="Line 47"/>
          <p:cNvSpPr>
            <a:spLocks noChangeShapeType="1"/>
          </p:cNvSpPr>
          <p:nvPr/>
        </p:nvSpPr>
        <p:spPr bwMode="auto">
          <a:xfrm>
            <a:off x="655638" y="2060575"/>
            <a:ext cx="7516812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10247" name="Text Box 48"/>
          <p:cNvSpPr txBox="1">
            <a:spLocks noChangeArrowheads="1"/>
          </p:cNvSpPr>
          <p:nvPr/>
        </p:nvSpPr>
        <p:spPr bwMode="auto">
          <a:xfrm>
            <a:off x="611188" y="2276475"/>
            <a:ext cx="8137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kumimoji="0" lang="en-US" altLang="ko-KR" sz="2000">
                <a:solidFill>
                  <a:srgbClr val="29292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Act </a:t>
            </a:r>
            <a:r>
              <a:rPr kumimoji="0" lang="en-US" altLang="ko-KR" sz="200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as“a </a:t>
            </a:r>
            <a:r>
              <a:rPr kumimoji="0"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chief wild </a:t>
            </a:r>
            <a:r>
              <a:rPr kumimoji="0" lang="en-US" altLang="ko-KR" sz="200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goose”as Korea</a:t>
            </a:r>
            <a:r>
              <a:rPr kumimoji="0" lang="en-US" altLang="ko-KR" sz="2000" smtClean="0">
                <a:solidFill>
                  <a:schemeClr val="bg1"/>
                </a:solidFill>
                <a:latin typeface="맑은 고딕"/>
                <a:ea typeface="맑은 고딕"/>
              </a:rPr>
              <a:t>'</a:t>
            </a:r>
            <a:r>
              <a:rPr kumimoji="0" lang="en-US" altLang="ko-KR" sz="200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 </a:t>
            </a:r>
            <a:r>
              <a:rPr kumimoji="0"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capital</a:t>
            </a:r>
          </a:p>
          <a:p>
            <a:pPr algn="l">
              <a:lnSpc>
                <a:spcPct val="150000"/>
              </a:lnSpc>
              <a:buFontTx/>
              <a:buBlip>
                <a:blip r:embed="rId3"/>
              </a:buBlip>
            </a:pPr>
            <a:r>
              <a:rPr kumimoji="0"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Compete with global cities and lead </a:t>
            </a:r>
            <a:r>
              <a:rPr kumimoji="0" lang="en-US" altLang="ko-KR" sz="200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Korea</a:t>
            </a:r>
            <a:r>
              <a:rPr kumimoji="0" lang="en-US" altLang="ko-KR" sz="2000" smtClean="0">
                <a:solidFill>
                  <a:schemeClr val="bg1"/>
                </a:solidFill>
                <a:latin typeface="맑은 고딕"/>
                <a:ea typeface="맑은 고딕"/>
              </a:rPr>
              <a:t>'</a:t>
            </a:r>
            <a:r>
              <a:rPr kumimoji="0" lang="en-US" altLang="ko-KR" sz="200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 </a:t>
            </a:r>
            <a:r>
              <a:rPr kumimoji="0"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development</a:t>
            </a:r>
            <a:endParaRPr kumimoji="0" lang="en-US" altLang="ko-KR" sz="2000">
              <a:solidFill>
                <a:schemeClr val="bg1"/>
              </a:solidFill>
            </a:endParaRPr>
          </a:p>
        </p:txBody>
      </p:sp>
      <p:sp>
        <p:nvSpPr>
          <p:cNvPr id="10248" name="Text Box 51"/>
          <p:cNvSpPr txBox="1">
            <a:spLocks noChangeArrowheads="1"/>
          </p:cNvSpPr>
          <p:nvPr/>
        </p:nvSpPr>
        <p:spPr bwMode="auto">
          <a:xfrm>
            <a:off x="223838" y="3484563"/>
            <a:ext cx="85963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ko-KR" altLang="en-US" sz="2200" b="1">
                <a:solidFill>
                  <a:srgbClr val="FFFF00"/>
                </a:solidFill>
                <a:latin typeface="HY견명조" pitchFamily="18" charset="-127"/>
                <a:ea typeface="HY견명조" pitchFamily="18" charset="-127"/>
              </a:rPr>
              <a:t>⇒ </a:t>
            </a:r>
            <a:r>
              <a:rPr kumimoji="0" lang="en-US" altLang="ko-KR" sz="2200" b="1">
                <a:solidFill>
                  <a:srgbClr val="FFFF00"/>
                </a:solidFill>
                <a:latin typeface="Times New Roman" pitchFamily="18" charset="0"/>
                <a:ea typeface="HY헤드라인M" pitchFamily="18" charset="-127"/>
              </a:rPr>
              <a:t>The existing focus on working hard &amp; emulating advanced global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2200" b="1">
                <a:solidFill>
                  <a:srgbClr val="FFFF00"/>
                </a:solidFill>
                <a:latin typeface="Times New Roman" pitchFamily="18" charset="0"/>
                <a:ea typeface="HY헤드라인M" pitchFamily="18" charset="-127"/>
              </a:rPr>
              <a:t>      cities is not enough.</a:t>
            </a:r>
            <a:r>
              <a:rPr kumimoji="0" lang="en-US" altLang="ko-KR" sz="22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kumimoji="0" lang="ko-KR" altLang="en-US" sz="2200" b="1">
                <a:solidFill>
                  <a:srgbClr val="FFFF00"/>
                </a:solidFill>
              </a:rPr>
              <a:t>⇒</a:t>
            </a:r>
            <a:r>
              <a:rPr kumimoji="0" lang="ko-KR" altLang="en-US" sz="22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200" b="1">
                <a:solidFill>
                  <a:srgbClr val="FFFF00"/>
                </a:solidFill>
                <a:latin typeface="Times New Roman" pitchFamily="18" charset="0"/>
                <a:ea typeface="HY헤드라인M" pitchFamily="18" charset="-127"/>
              </a:rPr>
              <a:t>A new paradigm is required for new ideas and new challenges </a:t>
            </a:r>
          </a:p>
          <a:p>
            <a:pPr algn="l">
              <a:lnSpc>
                <a:spcPct val="150000"/>
              </a:lnSpc>
            </a:pPr>
            <a:r>
              <a:rPr kumimoji="0" lang="en-US" altLang="ko-KR" sz="2200" b="1">
                <a:solidFill>
                  <a:srgbClr val="FFFF00"/>
                </a:solidFill>
                <a:latin typeface="Times New Roman" pitchFamily="18" charset="0"/>
                <a:ea typeface="HY헤드라인M" pitchFamily="18" charset="-127"/>
              </a:rPr>
              <a:t>      based on “creativity” and “imagination.”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285720" y="100693"/>
            <a:ext cx="84978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>
                <a:solidFill>
                  <a:schemeClr val="bg1"/>
                </a:solidFill>
              </a:rPr>
              <a:t>2. Seoul Now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2063"/>
            <a:ext cx="9144000" cy="720000"/>
          </a:xfrm>
          <a:prstGeom prst="rect">
            <a:avLst/>
          </a:prstGeom>
          <a:solidFill>
            <a:schemeClr val="accent2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o-KR" altLang="en-US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gray">
          <a:xfrm>
            <a:off x="239674" y="71284"/>
            <a:ext cx="84978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000" b="1">
                <a:solidFill>
                  <a:schemeClr val="bg1"/>
                </a:solidFill>
              </a:rPr>
              <a:t>3. Why </a:t>
            </a:r>
            <a:r>
              <a:rPr lang="en-US" altLang="ko-KR" sz="2400">
                <a:solidFill>
                  <a:schemeClr val="bg1"/>
                </a:solidFill>
              </a:rPr>
              <a:t>C</a:t>
            </a:r>
            <a:r>
              <a:rPr lang="en-US" altLang="ko-KR" sz="2800">
                <a:solidFill>
                  <a:schemeClr val="bg1"/>
                </a:solidFill>
              </a:rPr>
              <a:t>reative</a:t>
            </a:r>
            <a:r>
              <a:rPr lang="en-US" altLang="ko-KR" sz="160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19459" y="828311"/>
            <a:ext cx="9036051" cy="984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en-US" altLang="ko-KR" sz="2400" b="1" smtClean="0">
                <a:solidFill>
                  <a:schemeClr val="bg1"/>
                </a:solidFill>
              </a:rPr>
              <a:t>    </a:t>
            </a:r>
            <a:r>
              <a:rPr kumimoji="0" lang="en-US" altLang="ko-KR" sz="2800" smtClean="0">
                <a:solidFill>
                  <a:schemeClr val="bg1"/>
                </a:solidFill>
              </a:rPr>
              <a:t>Facebook</a:t>
            </a:r>
            <a:r>
              <a:rPr kumimoji="0" lang="en-US" altLang="ko-KR" sz="2400" b="1" smtClean="0">
                <a:solidFill>
                  <a:schemeClr val="bg1"/>
                </a:solidFill>
              </a:rPr>
              <a:t> </a:t>
            </a:r>
            <a:r>
              <a:rPr kumimoji="0" lang="en-US" altLang="ko-KR" sz="2400" b="1" dirty="0">
                <a:solidFill>
                  <a:schemeClr val="bg1"/>
                </a:solidFill>
              </a:rPr>
              <a:t>– The world’s most </a:t>
            </a:r>
            <a:r>
              <a:rPr kumimoji="0" lang="en-US" altLang="ko-KR" sz="2400" b="1">
                <a:solidFill>
                  <a:schemeClr val="bg1"/>
                </a:solidFill>
              </a:rPr>
              <a:t>innovative </a:t>
            </a:r>
            <a:r>
              <a:rPr kumimoji="0" lang="en-US" altLang="ko-KR" sz="2400" b="1" smtClean="0">
                <a:solidFill>
                  <a:schemeClr val="bg1"/>
                </a:solidFill>
              </a:rPr>
              <a:t>company</a:t>
            </a:r>
            <a:endParaRPr kumimoji="0" lang="en-US" altLang="ko-KR" sz="24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  <a:defRPr/>
            </a:pPr>
            <a:r>
              <a:rPr kumimoji="0" lang="en-US" altLang="ko-KR" sz="2000" b="1">
                <a:solidFill>
                  <a:schemeClr val="bg1"/>
                </a:solidFill>
              </a:rPr>
              <a:t>                                               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그림 7" descr="-mark-zuckerb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6246" y="1404347"/>
            <a:ext cx="448969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 descr="Facebook_IPO_2012020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00174"/>
            <a:ext cx="4672368" cy="406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face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933818"/>
            <a:ext cx="3898909" cy="292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801" y="-3877"/>
            <a:ext cx="9144000" cy="720000"/>
          </a:xfrm>
          <a:prstGeom prst="rect">
            <a:avLst/>
          </a:prstGeom>
          <a:solidFill>
            <a:schemeClr val="accent2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/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28596" y="142852"/>
            <a:ext cx="7786711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latinLnBrk="0" hangingPunct="0">
              <a:spcBef>
                <a:spcPct val="50000"/>
              </a:spcBef>
            </a:pPr>
            <a:r>
              <a:rPr kumimoji="0" lang="en-US" altLang="ko-KR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ko-KR" sz="2400" b="1" smtClean="0">
                <a:solidFill>
                  <a:schemeClr val="bg1"/>
                </a:solidFill>
                <a:latin typeface="Times New Roman" pitchFamily="18" charset="0"/>
              </a:rPr>
              <a:t>Park Won Soon</a:t>
            </a:r>
            <a:r>
              <a:rPr kumimoji="0" lang="en-US" altLang="ko-KR" sz="240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kumimoji="0" lang="en-US" altLang="ko-KR" sz="2400" b="1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en-US" altLang="ko-KR" sz="2400" b="1" smtClean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kumimoji="0" lang="en-US" altLang="ko-KR" sz="2400" b="1" smtClean="0">
                <a:solidFill>
                  <a:schemeClr val="bg1"/>
                </a:solidFill>
                <a:latin typeface="Times New Roman" pitchFamily="18" charset="0"/>
              </a:rPr>
              <a:t> Maestro </a:t>
            </a:r>
            <a:r>
              <a:rPr kumimoji="0" lang="en-US" altLang="ko-KR" sz="2400" b="1">
                <a:solidFill>
                  <a:schemeClr val="bg1"/>
                </a:solidFill>
                <a:latin typeface="Times New Roman" pitchFamily="18" charset="0"/>
              </a:rPr>
              <a:t>of imagination &amp; creativity</a:t>
            </a:r>
            <a:endParaRPr kumimoji="0" lang="ko-KR" alt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783" y="5232715"/>
            <a:ext cx="114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solidFill>
                  <a:schemeClr val="bg1"/>
                </a:solidFill>
                <a:latin typeface="+mj-lt"/>
              </a:rPr>
              <a:t>Mayor</a:t>
            </a:r>
            <a:r>
              <a:rPr lang="en-US" altLang="ko-KR" sz="2000" smtClean="0">
                <a:solidFill>
                  <a:schemeClr val="bg1"/>
                </a:solidFill>
                <a:latin typeface="맑은 고딕"/>
                <a:ea typeface="맑은 고딕"/>
              </a:rPr>
              <a:t>'</a:t>
            </a:r>
            <a:r>
              <a:rPr lang="en-US" altLang="ko-KR" sz="2000" smtClean="0">
                <a:solidFill>
                  <a:schemeClr val="bg1"/>
                </a:solidFill>
                <a:latin typeface="+mj-lt"/>
                <a:ea typeface="맑은 고딕"/>
              </a:rPr>
              <a:t>s </a:t>
            </a:r>
          </a:p>
          <a:p>
            <a:r>
              <a:rPr lang="en-US" altLang="ko-KR" sz="2000" smtClean="0">
                <a:solidFill>
                  <a:schemeClr val="bg1"/>
                </a:solidFill>
                <a:latin typeface="+mj-lt"/>
                <a:ea typeface="맑은 고딕"/>
              </a:rPr>
              <a:t>Office</a:t>
            </a:r>
          </a:p>
        </p:txBody>
      </p:sp>
      <p:pic>
        <p:nvPicPr>
          <p:cNvPr id="13" name="그림 12" descr="시장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4" y="4160115"/>
            <a:ext cx="3714776" cy="269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시장실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5864" y="4292511"/>
            <a:ext cx="3857652" cy="256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슬라이드 번호 개체 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10" name="그림 9" descr="박원순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026" y="1428736"/>
            <a:ext cx="360855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그림 15" descr="554721539_Ng8H2xvS_3037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8419106">
            <a:off x="217064" y="770762"/>
            <a:ext cx="1263065" cy="1173429"/>
          </a:xfrm>
          <a:prstGeom prst="rect">
            <a:avLst/>
          </a:prstGeom>
        </p:spPr>
      </p:pic>
      <p:pic>
        <p:nvPicPr>
          <p:cNvPr id="15" name="그림 14" descr="20111116000676_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90579" y="1428736"/>
            <a:ext cx="393236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직사각형 16"/>
          <p:cNvSpPr/>
          <p:nvPr/>
        </p:nvSpPr>
        <p:spPr>
          <a:xfrm>
            <a:off x="5695702" y="965741"/>
            <a:ext cx="245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chemeClr val="bg1">
                    <a:lumMod val="95000"/>
                  </a:schemeClr>
                </a:solidFill>
              </a:rPr>
              <a:t>Online Inauguration</a:t>
            </a:r>
            <a:endParaRPr lang="en-US" sz="20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 rot="324300">
            <a:off x="206745" y="1506110"/>
            <a:ext cx="2489554" cy="221917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 rot="20998564">
            <a:off x="2847505" y="1539970"/>
            <a:ext cx="2620651" cy="22313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 rot="211081">
            <a:off x="910464" y="3632296"/>
            <a:ext cx="2854688" cy="218640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5A3E8-4F1F-4DED-A38A-70DB99D4D8AF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6350" y="-15028"/>
            <a:ext cx="9144000" cy="720000"/>
          </a:xfrm>
          <a:prstGeom prst="rect">
            <a:avLst/>
          </a:prstGeom>
          <a:solidFill>
            <a:schemeClr val="accent2">
              <a:alpha val="67058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l"/>
            <a:endParaRPr lang="ko-KR" altLang="en-US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239674" y="71284"/>
            <a:ext cx="84978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ko-KR" sz="2400" b="1" smtClean="0">
                <a:solidFill>
                  <a:schemeClr val="bg1"/>
                </a:solidFill>
              </a:rPr>
              <a:t>Voice of citizens : We suggest to Seoul</a:t>
            </a:r>
            <a:r>
              <a:rPr lang="en-US" altLang="ko-KR" b="1" smtClean="0">
                <a:solidFill>
                  <a:schemeClr val="bg1"/>
                </a:solidFill>
              </a:rPr>
              <a:t> </a:t>
            </a:r>
            <a:endParaRPr lang="en-US" altLang="ko-KR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545" y="1671613"/>
            <a:ext cx="2482560" cy="19490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College tuition fees are too expensive. </a:t>
            </a:r>
            <a:endParaRPr lang="ko-KR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Parents have to work hard and are very concerned. </a:t>
            </a:r>
            <a:endParaRPr lang="ko-KR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What solutions do you have? </a:t>
            </a:r>
            <a:endParaRPr lang="ko-KR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274" y="3796983"/>
            <a:ext cx="2714644" cy="19288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I suggest that you create a ‘welfare Seoul’ where elderly people don’t have to collect waste paper for their livelihood or lead such a hard daily life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ko-KR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205" y="2016244"/>
            <a:ext cx="2845550" cy="1082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“I was informed of the expiry of my employment agreement.” Employment instability is a serious problem</a:t>
            </a:r>
            <a:r>
              <a:rPr lang="en-US" altLang="ko-KR" sz="14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ko-KR" sz="140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. Mayor, please do something  to stabilize jobs. My life is too hard. </a:t>
            </a:r>
            <a:endParaRPr lang="ko-KR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056" y="3872953"/>
            <a:ext cx="3643338" cy="23574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My  husband and I work together to earn our livelihood, so </a:t>
            </a:r>
            <a:r>
              <a:rPr lang="en-US" altLang="ko-KR" sz="1200" smtClean="0">
                <a:latin typeface="Times New Roman" pitchFamily="18" charset="0"/>
                <a:cs typeface="Times New Roman" pitchFamily="18" charset="0"/>
              </a:rPr>
              <a:t>we are 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eligible for a first-priority ticket, but we have to be on the waiting list with priority no. 150</a:t>
            </a:r>
            <a:r>
              <a:rPr lang="en-US" altLang="ko-KR" sz="12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ko-KR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I may miss the opportunity to use a national or public childcare house,  and may send our child to a kindergarten. </a:t>
            </a:r>
            <a:endParaRPr lang="ko-KR" altLang="ko-K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If we had the opportunity, I could take my child from the care of my husband’s home, and make him stay with us</a:t>
            </a:r>
            <a:r>
              <a:rPr lang="en-US" altLang="ko-KR" sz="12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ko-KR" sz="1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20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, I am frustrated with the current situation.  </a:t>
            </a:r>
          </a:p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I suggest that you create a Seoul where mothers and their children can stay together, and where working moms can work with fun. </a:t>
            </a:r>
            <a:endParaRPr lang="ko-KR" altLang="ko-K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895" y="6000768"/>
            <a:ext cx="3185789" cy="2282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ko-KR" sz="1200" dirty="0" smtClean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Policy workshop  (December 12, 2011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  <a:cs typeface="Times New Roman" pitchFamily="18" charset="0"/>
              </a:rPr>
              <a:t>)</a:t>
            </a:r>
            <a:endParaRPr lang="ko-KR" altLang="ko-KR" sz="1400" dirty="0">
              <a:latin typeface="HY울릉도M" pitchFamily="18" charset="-127"/>
              <a:ea typeface="HY울릉도M" pitchFamily="18" charset="-127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656" y="1640247"/>
            <a:ext cx="2428892" cy="19288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Please create an environment where young people can marry without worrying about setting up home or paying unaffordable rents. </a:t>
            </a:r>
            <a:endParaRPr lang="ko-KR" altLang="ko-KR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6326226" y="1428378"/>
            <a:ext cx="1958105" cy="565710"/>
            <a:chOff x="6114357" y="1071546"/>
            <a:chExt cx="1958105" cy="565710"/>
          </a:xfrm>
        </p:grpSpPr>
        <p:pic>
          <p:nvPicPr>
            <p:cNvPr id="15" name="그림 14" descr="sadfa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00826" y="1071546"/>
              <a:ext cx="1571636" cy="565710"/>
            </a:xfrm>
            <a:prstGeom prst="rect">
              <a:avLst/>
            </a:prstGeom>
          </p:spPr>
        </p:pic>
        <p:pic>
          <p:nvPicPr>
            <p:cNvPr id="19" name="그림 18" descr="untitled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14357" y="1131833"/>
              <a:ext cx="408771" cy="408771"/>
            </a:xfrm>
            <a:prstGeom prst="rect">
              <a:avLst/>
            </a:prstGeom>
          </p:spPr>
        </p:pic>
      </p:grpSp>
      <p:grpSp>
        <p:nvGrpSpPr>
          <p:cNvPr id="25" name="그룹 24"/>
          <p:cNvGrpSpPr/>
          <p:nvPr/>
        </p:nvGrpSpPr>
        <p:grpSpPr>
          <a:xfrm>
            <a:off x="5828963" y="3473604"/>
            <a:ext cx="2524719" cy="289927"/>
            <a:chOff x="6000760" y="3639140"/>
            <a:chExt cx="2524719" cy="289927"/>
          </a:xfrm>
        </p:grpSpPr>
        <p:sp>
          <p:nvSpPr>
            <p:cNvPr id="11" name="TextBox 10"/>
            <p:cNvSpPr txBox="1"/>
            <p:nvPr/>
          </p:nvSpPr>
          <p:spPr>
            <a:xfrm>
              <a:off x="6453777" y="3639140"/>
              <a:ext cx="2071702" cy="285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altLang="ko-KR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Suggestion to the Mayor</a:t>
              </a:r>
              <a:endParaRPr lang="ko-KR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4517" name="Picture 5" descr="C:\Documents and Settings\user\Local Settings\Temporary Internet Files\Content.IE5\V9PUTBSW\MP900433072[1]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3643315"/>
              <a:ext cx="408217" cy="285752"/>
            </a:xfrm>
            <a:prstGeom prst="rect">
              <a:avLst/>
            </a:prstGeom>
            <a:noFill/>
          </p:spPr>
        </p:pic>
      </p:grpSp>
      <p:pic>
        <p:nvPicPr>
          <p:cNvPr id="29" name="그림 28" descr="제목 없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785794"/>
            <a:ext cx="1495425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595959"/>
      </a:folHlink>
    </a:clrScheme>
    <a:fontScheme name="나눔명조 ExtraBold">
      <a:majorFont>
        <a:latin typeface="나눔명조 ExtraBold"/>
        <a:ea typeface="나눔명조 ExtraBold"/>
        <a:cs typeface=""/>
      </a:majorFont>
      <a:minorFont>
        <a:latin typeface="나눔명조 ExtraBold"/>
        <a:ea typeface="나눔명조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">
              <a:srgbClr val="78DCF0"/>
            </a:gs>
            <a:gs pos="5000">
              <a:srgbClr val="30C9E8"/>
            </a:gs>
            <a:gs pos="70000">
              <a:srgbClr val="0D515F"/>
            </a:gs>
          </a:gsLst>
          <a:lin ang="2700000" scaled="1"/>
          <a:tileRect/>
        </a:gradFill>
        <a:ln>
          <a:noFill/>
        </a:ln>
        <a:effectLst>
          <a:outerShdw blurRad="101600" dist="76200" algn="tl" rotWithShape="0">
            <a:prstClr val="black">
              <a:alpha val="55000"/>
            </a:prstClr>
          </a:outerShdw>
        </a:effectLst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8183</TotalTime>
  <Words>1942</Words>
  <Application>Microsoft Office PowerPoint</Application>
  <PresentationFormat>화면 슬라이드 쇼(4:3)</PresentationFormat>
  <Paragraphs>410</Paragraphs>
  <Slides>35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21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35</vt:i4>
      </vt:variant>
    </vt:vector>
  </HeadingPairs>
  <TitlesOfParts>
    <vt:vector size="58" baseType="lpstr">
      <vt:lpstr>굴림</vt:lpstr>
      <vt:lpstr>Arial</vt:lpstr>
      <vt:lpstr>나눔고딕</vt:lpstr>
      <vt:lpstr>Century Gothic</vt:lpstr>
      <vt:lpstr>나눔명조 ExtraBold</vt:lpstr>
      <vt:lpstr>HY헤드라인M</vt:lpstr>
      <vt:lpstr>Arial Black</vt:lpstr>
      <vt:lpstr>HY견명조</vt:lpstr>
      <vt:lpstr>맑은 고딕</vt:lpstr>
      <vt:lpstr>Times New Roman</vt:lpstr>
      <vt:lpstr>HY울릉도M</vt:lpstr>
      <vt:lpstr>HY견고딕</vt:lpstr>
      <vt:lpstr>휴먼모음T</vt:lpstr>
      <vt:lpstr>08서울남산체 L</vt:lpstr>
      <vt:lpstr>Arial Unicode MS</vt:lpstr>
      <vt:lpstr>굴림체</vt:lpstr>
      <vt:lpstr>MD솔체</vt:lpstr>
      <vt:lpstr>Symbol</vt:lpstr>
      <vt:lpstr>Verdana</vt:lpstr>
      <vt:lpstr>휴먼태모음T</vt:lpstr>
      <vt:lpstr>나눔고딕 ExtraBold</vt:lpstr>
      <vt:lpstr>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SEC</cp:lastModifiedBy>
  <cp:revision>448</cp:revision>
  <dcterms:created xsi:type="dcterms:W3CDTF">2011-08-23T09:45:48Z</dcterms:created>
  <dcterms:modified xsi:type="dcterms:W3CDTF">2012-05-10T02:28:12Z</dcterms:modified>
</cp:coreProperties>
</file>